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0160000" cy="8661400"/>
  <p:notesSz cx="6858000" cy="9144000"/>
  <p:embeddedFontLst>
    <p:embeddedFont>
      <p:font typeface="Calibri Light" panose="020F0302020204030204" pitchFamily="34" charset="0"/>
      <p:regular r:id="rId8"/>
      <p:italic r:id="rId9"/>
    </p:embeddedFon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1417503"/>
            <a:ext cx="7620000" cy="3015450"/>
          </a:xfrm>
        </p:spPr>
        <p:txBody>
          <a:bodyPr anchor="b"/>
          <a:lstStyle>
            <a:lvl1pPr algn="ctr">
              <a:defRPr sz="5000"/>
            </a:lvl1pPr>
          </a:lstStyle>
          <a:p>
            <a:r>
              <a:rPr lang="en-US"/>
              <a:t>Click to edit Master title style</a:t>
            </a:r>
            <a:endParaRPr lang="en-US"/>
          </a:p>
        </p:txBody>
      </p:sp>
      <p:sp>
        <p:nvSpPr>
          <p:cNvPr id="3" name="Subtitle 2"/>
          <p:cNvSpPr>
            <a:spLocks noGrp="1"/>
          </p:cNvSpPr>
          <p:nvPr>
            <p:ph type="subTitle" idx="1"/>
          </p:nvPr>
        </p:nvSpPr>
        <p:spPr>
          <a:xfrm>
            <a:off x="1270000" y="4549241"/>
            <a:ext cx="7620000" cy="2091166"/>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44231425-C43D-4E20-BF1B-43DCDD52D2EE}" type="datetimeFigureOut">
              <a:rPr lang="en-US" smtClean="0"/>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44406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44231425-C43D-4E20-BF1B-43DCDD52D2EE}" type="datetimeFigureOut">
              <a:rPr lang="en-US" smtClean="0"/>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30510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3208" y="2159338"/>
            <a:ext cx="8763000" cy="3602901"/>
          </a:xfrm>
        </p:spPr>
        <p:txBody>
          <a:bodyPr anchor="b"/>
          <a:lstStyle>
            <a:lvl1pPr>
              <a:defRPr sz="5000"/>
            </a:lvl1pPr>
          </a:lstStyle>
          <a:p>
            <a:r>
              <a:rPr lang="en-US"/>
              <a:t>Click to edit Master title style</a:t>
            </a:r>
            <a:endParaRPr lang="en-US"/>
          </a:p>
        </p:txBody>
      </p:sp>
      <p:sp>
        <p:nvSpPr>
          <p:cNvPr id="3" name="Text Placeholder 2"/>
          <p:cNvSpPr>
            <a:spLocks noGrp="1"/>
          </p:cNvSpPr>
          <p:nvPr>
            <p:ph type="body" idx="1"/>
          </p:nvPr>
        </p:nvSpPr>
        <p:spPr>
          <a:xfrm>
            <a:off x="693208" y="5796323"/>
            <a:ext cx="8763000" cy="1894681"/>
          </a:xfrm>
        </p:spPr>
        <p:txBody>
          <a:bodyPr/>
          <a:lstStyle>
            <a:lvl1pPr marL="0" indent="0">
              <a:buNone/>
              <a:defRPr sz="2000">
                <a:solidFill>
                  <a:schemeClr val="tx1">
                    <a:tint val="75000"/>
                  </a:schemeClr>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231425-C43D-4E20-BF1B-43DCDD52D2EE}" type="datetimeFigureOut">
              <a:rPr lang="en-US" smtClean="0"/>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145835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98500" y="2305697"/>
            <a:ext cx="4318000" cy="5495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5143500" y="2305697"/>
            <a:ext cx="4318000" cy="5495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44231425-C43D-4E20-BF1B-43DCDD52D2EE}" type="datetimeFigureOut">
              <a:rPr lang="en-US" smtClean="0"/>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259859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9823" y="461141"/>
            <a:ext cx="8763000" cy="1674137"/>
          </a:xfrm>
        </p:spPr>
        <p:txBody>
          <a:bodyPr/>
          <a:lstStyle/>
          <a:p>
            <a:r>
              <a:rPr lang="en-US"/>
              <a:t>Click to edit Master title style</a:t>
            </a:r>
            <a:endParaRPr lang="en-US"/>
          </a:p>
        </p:txBody>
      </p:sp>
      <p:sp>
        <p:nvSpPr>
          <p:cNvPr id="3" name="Text Placeholder 2"/>
          <p:cNvSpPr>
            <a:spLocks noGrp="1"/>
          </p:cNvSpPr>
          <p:nvPr>
            <p:ph type="body" idx="1"/>
          </p:nvPr>
        </p:nvSpPr>
        <p:spPr>
          <a:xfrm>
            <a:off x="699824" y="2123247"/>
            <a:ext cx="4298156" cy="1040570"/>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4" name="Content Placeholder 3"/>
          <p:cNvSpPr>
            <a:spLocks noGrp="1"/>
          </p:cNvSpPr>
          <p:nvPr>
            <p:ph sz="half" idx="2"/>
          </p:nvPr>
        </p:nvSpPr>
        <p:spPr>
          <a:xfrm>
            <a:off x="699824" y="3163817"/>
            <a:ext cx="4298156" cy="46534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5143501" y="2123247"/>
            <a:ext cx="4319323" cy="1040570"/>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6" name="Content Placeholder 5"/>
          <p:cNvSpPr>
            <a:spLocks noGrp="1"/>
          </p:cNvSpPr>
          <p:nvPr>
            <p:ph sz="quarter" idx="4"/>
          </p:nvPr>
        </p:nvSpPr>
        <p:spPr>
          <a:xfrm>
            <a:off x="5143501" y="3163817"/>
            <a:ext cx="4319323" cy="46534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44231425-C43D-4E20-BF1B-43DCDD52D2EE}" type="datetimeFigureOut">
              <a:rPr lang="en-US" smtClean="0"/>
              <a:t>10/20/2016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289777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44231425-C43D-4E20-BF1B-43DCDD52D2EE}" type="datetimeFigureOut">
              <a:rPr lang="en-US" smtClean="0"/>
              <a:t>10/20/2016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1389119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231425-C43D-4E20-BF1B-43DCDD52D2EE}" type="datetimeFigureOut">
              <a:rPr lang="en-US" smtClean="0"/>
              <a:t>10/20/2016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1427826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9824" y="577427"/>
            <a:ext cx="3276864" cy="2020993"/>
          </a:xfrm>
        </p:spPr>
        <p:txBody>
          <a:bodyPr anchor="b"/>
          <a:lstStyle>
            <a:lvl1pPr>
              <a:defRPr sz="2667"/>
            </a:lvl1pPr>
          </a:lstStyle>
          <a:p>
            <a:r>
              <a:rPr lang="en-US"/>
              <a:t>Click to edit Master title style</a:t>
            </a:r>
            <a:endParaRPr lang="en-US"/>
          </a:p>
        </p:txBody>
      </p:sp>
      <p:sp>
        <p:nvSpPr>
          <p:cNvPr id="3" name="Content Placeholder 2"/>
          <p:cNvSpPr>
            <a:spLocks noGrp="1"/>
          </p:cNvSpPr>
          <p:nvPr>
            <p:ph idx="1"/>
          </p:nvPr>
        </p:nvSpPr>
        <p:spPr>
          <a:xfrm>
            <a:off x="4319323" y="1247083"/>
            <a:ext cx="5143500" cy="6155208"/>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699824" y="2598420"/>
            <a:ext cx="3276864" cy="4813894"/>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a:t>Edit Master text styles</a:t>
            </a:r>
          </a:p>
        </p:txBody>
      </p:sp>
      <p:sp>
        <p:nvSpPr>
          <p:cNvPr id="5" name="Date Placeholder 4"/>
          <p:cNvSpPr>
            <a:spLocks noGrp="1"/>
          </p:cNvSpPr>
          <p:nvPr>
            <p:ph type="dt" sz="half" idx="10"/>
          </p:nvPr>
        </p:nvSpPr>
        <p:spPr/>
        <p:txBody>
          <a:bodyPr/>
          <a:lstStyle/>
          <a:p>
            <a:fld id="{44231425-C43D-4E20-BF1B-43DCDD52D2EE}" type="datetimeFigureOut">
              <a:rPr lang="en-US" smtClean="0"/>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819151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9824" y="577427"/>
            <a:ext cx="3276864" cy="2020993"/>
          </a:xfrm>
        </p:spPr>
        <p:txBody>
          <a:bodyPr anchor="b"/>
          <a:lstStyle>
            <a:lvl1pPr>
              <a:defRPr sz="2667"/>
            </a:lvl1pPr>
          </a:lstStyle>
          <a:p>
            <a:r>
              <a:rPr lang="en-US"/>
              <a:t>Click to edit Master title style</a:t>
            </a:r>
            <a:endParaRPr lang="en-US"/>
          </a:p>
        </p:txBody>
      </p:sp>
      <p:sp>
        <p:nvSpPr>
          <p:cNvPr id="3" name="Picture Placeholder 2"/>
          <p:cNvSpPr>
            <a:spLocks noGrp="1"/>
          </p:cNvSpPr>
          <p:nvPr>
            <p:ph type="pic" idx="1"/>
          </p:nvPr>
        </p:nvSpPr>
        <p:spPr>
          <a:xfrm>
            <a:off x="4319323" y="1247083"/>
            <a:ext cx="5143500" cy="6155208"/>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endParaRPr lang="en-US"/>
          </a:p>
        </p:txBody>
      </p:sp>
      <p:sp>
        <p:nvSpPr>
          <p:cNvPr id="4" name="Text Placeholder 3"/>
          <p:cNvSpPr>
            <a:spLocks noGrp="1"/>
          </p:cNvSpPr>
          <p:nvPr>
            <p:ph type="body" sz="half" idx="2"/>
          </p:nvPr>
        </p:nvSpPr>
        <p:spPr>
          <a:xfrm>
            <a:off x="699824" y="2598420"/>
            <a:ext cx="3276864" cy="4813894"/>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a:t>Edit Master text styles</a:t>
            </a:r>
          </a:p>
        </p:txBody>
      </p:sp>
      <p:sp>
        <p:nvSpPr>
          <p:cNvPr id="5" name="Date Placeholder 4"/>
          <p:cNvSpPr>
            <a:spLocks noGrp="1"/>
          </p:cNvSpPr>
          <p:nvPr>
            <p:ph type="dt" sz="half" idx="10"/>
          </p:nvPr>
        </p:nvSpPr>
        <p:spPr/>
        <p:txBody>
          <a:bodyPr/>
          <a:lstStyle/>
          <a:p>
            <a:fld id="{44231425-C43D-4E20-BF1B-43DCDD52D2EE}" type="datetimeFigureOut">
              <a:rPr lang="en-US" smtClean="0"/>
              <a:t>10/20/2016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3148407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44231425-C43D-4E20-BF1B-43DCDD52D2EE}" type="datetimeFigureOut">
              <a:rPr lang="en-US" smtClean="0"/>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410879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0750" y="461139"/>
            <a:ext cx="2190750" cy="7340136"/>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98500" y="461139"/>
            <a:ext cx="6445250" cy="734013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44231425-C43D-4E20-BF1B-43DCDD52D2EE}" type="datetimeFigureOut">
              <a:rPr lang="en-US" smtClean="0"/>
              <a:t>10/20/2016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6C118-30A7-4005-9EE2-CBBDD0454C0B}" type="slidenum">
              <a:rPr lang="en-US" smtClean="0"/>
              <a:t>‹#›</a:t>
            </a:fld>
            <a:endParaRPr lang="en-US"/>
          </a:p>
        </p:txBody>
      </p:sp>
    </p:spTree>
    <p:extLst>
      <p:ext uri="{BB962C8B-B14F-4D97-AF65-F5344CB8AC3E}">
        <p14:creationId xmlns:p14="http://schemas.microsoft.com/office/powerpoint/2010/main" val="4202381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461141"/>
            <a:ext cx="8763000" cy="1674137"/>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698500" y="2305697"/>
            <a:ext cx="8763000" cy="54955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698500" y="8027837"/>
            <a:ext cx="2286000" cy="461139"/>
          </a:xfrm>
          <a:prstGeom prst="rect">
            <a:avLst/>
          </a:prstGeom>
        </p:spPr>
        <p:txBody>
          <a:bodyPr vert="horz" lIns="91440" tIns="45720" rIns="91440" bIns="45720" rtlCol="0" anchor="ctr"/>
          <a:lstStyle>
            <a:lvl1pPr algn="l">
              <a:defRPr sz="1000">
                <a:solidFill>
                  <a:schemeClr val="tx1">
                    <a:tint val="75000"/>
                  </a:schemeClr>
                </a:solidFill>
              </a:defRPr>
            </a:lvl1pPr>
          </a:lstStyle>
          <a:p>
            <a:fld id="{44231425-C43D-4E20-BF1B-43DCDD52D2EE}" type="datetimeFigureOut">
              <a:rPr lang="en-US" smtClean="0"/>
              <a:t>10/20/2016</a:t>
            </a:fld>
            <a:endParaRPr lang="en-US"/>
          </a:p>
        </p:txBody>
      </p:sp>
      <p:sp>
        <p:nvSpPr>
          <p:cNvPr id="5" name="Footer Placeholder 4"/>
          <p:cNvSpPr>
            <a:spLocks noGrp="1"/>
          </p:cNvSpPr>
          <p:nvPr>
            <p:ph type="ftr" sz="quarter" idx="3"/>
          </p:nvPr>
        </p:nvSpPr>
        <p:spPr>
          <a:xfrm>
            <a:off x="3365500" y="8027837"/>
            <a:ext cx="3429000" cy="461139"/>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75500" y="8027837"/>
            <a:ext cx="2286000" cy="461139"/>
          </a:xfrm>
          <a:prstGeom prst="rect">
            <a:avLst/>
          </a:prstGeom>
        </p:spPr>
        <p:txBody>
          <a:bodyPr vert="horz" lIns="91440" tIns="45720" rIns="91440" bIns="45720" rtlCol="0" anchor="ctr"/>
          <a:lstStyle>
            <a:lvl1pPr algn="r">
              <a:defRPr sz="1000">
                <a:solidFill>
                  <a:schemeClr val="tx1">
                    <a:tint val="75000"/>
                  </a:schemeClr>
                </a:solidFill>
              </a:defRPr>
            </a:lvl1pPr>
          </a:lstStyle>
          <a:p>
            <a:fld id="{49F6C118-30A7-4005-9EE2-CBBDD0454C0B}" type="slidenum">
              <a:rPr lang="en-US" smtClean="0"/>
              <a:t>‹#›</a:t>
            </a:fld>
            <a:endParaRPr lang="en-US"/>
          </a:p>
        </p:txBody>
      </p:sp>
    </p:spTree>
    <p:extLst>
      <p:ext uri="{BB962C8B-B14F-4D97-AF65-F5344CB8AC3E}">
        <p14:creationId xmlns:p14="http://schemas.microsoft.com/office/powerpoint/2010/main" val="840533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58800" y="571500"/>
            <a:ext cx="9042400" cy="2585323"/>
          </a:xfrm>
          <a:prstGeom prst="rect">
            <a:avLst/>
          </a:prstGeom>
          <a:noFill/>
        </p:spPr>
        <p:txBody>
          <a:bodyPr vert="horz" rtlCol="0">
            <a:spAutoFit/>
          </a:bodyPr>
          <a:lstStyle/>
          <a:p>
            <a:r>
              <a:rPr lang="en-US" sz="1200">
                <a:solidFill>
                  <a:srgbClr val="000000"/>
                </a:solidFill>
                <a:latin typeface="Times New Roman - 16"/>
              </a:rPr>
              <a:t>-</a:t>
            </a:r>
            <a:r>
              <a:rPr lang="en-US" sz="2700">
                <a:solidFill>
                  <a:srgbClr val="000000"/>
                </a:solidFill>
                <a:latin typeface="Pristina - 36"/>
              </a:rPr>
              <a:t> Bantu were </a:t>
            </a:r>
            <a:r>
              <a:rPr lang="en-US" sz="2700" b="1">
                <a:solidFill>
                  <a:srgbClr val="000000"/>
                </a:solidFill>
                <a:latin typeface="Pristina - 36"/>
              </a:rPr>
              <a:t>FARMERS </a:t>
            </a:r>
            <a:r>
              <a:rPr lang="en-US" sz="2700">
                <a:solidFill>
                  <a:srgbClr val="000000"/>
                </a:solidFill>
                <a:latin typeface="Pristina - 36"/>
              </a:rPr>
              <a:t>(grains)</a:t>
            </a:r>
          </a:p>
          <a:p>
            <a:r>
              <a:rPr lang="en-US" sz="2700">
                <a:solidFill>
                  <a:srgbClr val="000000"/>
                </a:solidFill>
                <a:latin typeface="Pristina - 36"/>
              </a:rPr>
              <a:t>- Lived in </a:t>
            </a:r>
            <a:r>
              <a:rPr lang="en-US" sz="2700" b="1">
                <a:solidFill>
                  <a:srgbClr val="000000"/>
                </a:solidFill>
                <a:latin typeface="Pristina - 36"/>
              </a:rPr>
              <a:t>SMALL COMMUNITIES </a:t>
            </a:r>
          </a:p>
          <a:p>
            <a:r>
              <a:rPr lang="en-US" sz="2700" b="1">
                <a:solidFill>
                  <a:srgbClr val="000000"/>
                </a:solidFill>
                <a:latin typeface="Pristina - 36"/>
              </a:rPr>
              <a:t>-</a:t>
            </a:r>
            <a:r>
              <a:rPr lang="en-US" sz="2700">
                <a:solidFill>
                  <a:srgbClr val="000000"/>
                </a:solidFill>
                <a:latin typeface="Pristina - 36"/>
              </a:rPr>
              <a:t> </a:t>
            </a:r>
            <a:r>
              <a:rPr lang="en-US" sz="2700" b="1">
                <a:solidFill>
                  <a:srgbClr val="000000"/>
                </a:solidFill>
                <a:latin typeface="Pristina - 36"/>
              </a:rPr>
              <a:t>Subsistence farming</a:t>
            </a:r>
            <a:r>
              <a:rPr lang="en-US" sz="2700">
                <a:solidFill>
                  <a:srgbClr val="000000"/>
                </a:solidFill>
                <a:latin typeface="Pristina - 36"/>
              </a:rPr>
              <a:t> - growing just enough crops for   personal use, not for sale</a:t>
            </a:r>
          </a:p>
          <a:p>
            <a:r>
              <a:rPr lang="en-US" sz="2700">
                <a:solidFill>
                  <a:srgbClr val="000000"/>
                </a:solidFill>
                <a:latin typeface="Pristina - 36"/>
              </a:rPr>
              <a:t>- </a:t>
            </a:r>
            <a:r>
              <a:rPr lang="en-US" sz="2700" b="1">
                <a:solidFill>
                  <a:srgbClr val="000000"/>
                </a:solidFill>
                <a:latin typeface="Pristina - 36"/>
              </a:rPr>
              <a:t>Niger River </a:t>
            </a:r>
            <a:r>
              <a:rPr lang="en-US" sz="2700">
                <a:solidFill>
                  <a:srgbClr val="000000"/>
                </a:solidFill>
                <a:latin typeface="Pristina - 36"/>
              </a:rPr>
              <a:t>and </a:t>
            </a:r>
            <a:r>
              <a:rPr lang="en-US" sz="2700" b="1">
                <a:solidFill>
                  <a:srgbClr val="000000"/>
                </a:solidFill>
                <a:latin typeface="Pristina - 36"/>
              </a:rPr>
              <a:t>Congo River</a:t>
            </a:r>
            <a:r>
              <a:rPr lang="en-US" sz="2700">
                <a:solidFill>
                  <a:srgbClr val="000000"/>
                </a:solidFill>
                <a:latin typeface="Pristina - 36"/>
              </a:rPr>
              <a:t> à </a:t>
            </a:r>
            <a:r>
              <a:rPr lang="en-US" sz="2700" b="1">
                <a:solidFill>
                  <a:srgbClr val="000000"/>
                </a:solidFill>
                <a:latin typeface="Pristina - 36"/>
              </a:rPr>
              <a:t>East Africa </a:t>
            </a:r>
          </a:p>
          <a:p>
            <a:r>
              <a:rPr lang="en-US" sz="2700" b="1">
                <a:solidFill>
                  <a:srgbClr val="000000"/>
                </a:solidFill>
                <a:latin typeface="Pristina - 36"/>
              </a:rPr>
              <a:t>-</a:t>
            </a:r>
            <a:r>
              <a:rPr lang="en-US" sz="2700">
                <a:solidFill>
                  <a:srgbClr val="000000"/>
                </a:solidFill>
                <a:latin typeface="Pristina - 36"/>
              </a:rPr>
              <a:t> </a:t>
            </a:r>
            <a:r>
              <a:rPr lang="en-US" sz="2700" b="1">
                <a:solidFill>
                  <a:srgbClr val="000000"/>
                </a:solidFill>
                <a:latin typeface="Pristina - 36"/>
              </a:rPr>
              <a:t>Iron </a:t>
            </a:r>
            <a:r>
              <a:rPr lang="en-US" sz="2700">
                <a:solidFill>
                  <a:srgbClr val="000000"/>
                </a:solidFill>
                <a:latin typeface="Pristina - 36"/>
              </a:rPr>
              <a:t>and </a:t>
            </a:r>
            <a:r>
              <a:rPr lang="en-US" sz="2700" b="1">
                <a:solidFill>
                  <a:srgbClr val="000000"/>
                </a:solidFill>
                <a:latin typeface="Pristina - 36"/>
              </a:rPr>
              <a:t>Stone</a:t>
            </a:r>
            <a:r>
              <a:rPr lang="en-US" sz="2700">
                <a:solidFill>
                  <a:srgbClr val="000000"/>
                </a:solidFill>
                <a:latin typeface="Pristina - 36"/>
              </a:rPr>
              <a:t> tools used for farming </a:t>
            </a:r>
            <a:endParaRPr lang="en-US" sz="2700">
              <a:solidFill>
                <a:srgbClr val="000000"/>
              </a:solidFill>
              <a:latin typeface="Pristina - 36"/>
            </a:endParaRPr>
          </a:p>
        </p:txBody>
      </p:sp>
      <p:sp>
        <p:nvSpPr>
          <p:cNvPr id="3" name="TextBox 2"/>
          <p:cNvSpPr txBox="1"/>
          <p:nvPr/>
        </p:nvSpPr>
        <p:spPr>
          <a:xfrm>
            <a:off x="5537200" y="6438900"/>
            <a:ext cx="4343400" cy="507831"/>
          </a:xfrm>
          <a:prstGeom prst="rect">
            <a:avLst/>
          </a:prstGeom>
          <a:noFill/>
        </p:spPr>
        <p:txBody>
          <a:bodyPr vert="horz" rtlCol="0">
            <a:spAutoFit/>
          </a:bodyPr>
          <a:lstStyle/>
          <a:p>
            <a:r>
              <a:rPr lang="en-US" sz="2700">
                <a:solidFill>
                  <a:srgbClr val="009300"/>
                </a:solidFill>
                <a:latin typeface="Pristina - 36"/>
              </a:rPr>
              <a:t>Bantu-Speaking Peoples</a:t>
            </a:r>
            <a:endParaRPr lang="en-US" sz="2700">
              <a:solidFill>
                <a:srgbClr val="009300"/>
              </a:solidFill>
              <a:latin typeface="Pristina - 36"/>
            </a:endParaRPr>
          </a:p>
        </p:txBody>
      </p:sp>
    </p:spTree>
    <p:extLst>
      <p:ext uri="{BB962C8B-B14F-4D97-AF65-F5344CB8AC3E}">
        <p14:creationId xmlns:p14="http://schemas.microsoft.com/office/powerpoint/2010/main" val="1123381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65200" y="457200"/>
            <a:ext cx="8612124" cy="3831818"/>
          </a:xfrm>
          <a:prstGeom prst="rect">
            <a:avLst/>
          </a:prstGeom>
          <a:noFill/>
        </p:spPr>
        <p:txBody>
          <a:bodyPr vert="horz" rtlCol="0">
            <a:spAutoFit/>
          </a:bodyPr>
          <a:lstStyle/>
          <a:p>
            <a:r>
              <a:rPr lang="en-US" sz="1200">
                <a:solidFill>
                  <a:srgbClr val="000000"/>
                </a:solidFill>
                <a:latin typeface="Times New Roman - 16"/>
              </a:rPr>
              <a:t>-</a:t>
            </a:r>
            <a:r>
              <a:rPr lang="en-US" sz="2700">
                <a:solidFill>
                  <a:srgbClr val="000000"/>
                </a:solidFill>
                <a:latin typeface="Pristina - 36"/>
              </a:rPr>
              <a:t> </a:t>
            </a:r>
            <a:r>
              <a:rPr lang="en-US" sz="2700" b="1">
                <a:solidFill>
                  <a:srgbClr val="000000"/>
                </a:solidFill>
                <a:latin typeface="Pristina - 36"/>
              </a:rPr>
              <a:t>Muslims</a:t>
            </a:r>
            <a:r>
              <a:rPr lang="en-US" sz="2700">
                <a:solidFill>
                  <a:srgbClr val="000000"/>
                </a:solidFill>
                <a:latin typeface="Pristina - 36"/>
              </a:rPr>
              <a:t> began coming to trade </a:t>
            </a:r>
          </a:p>
          <a:p>
            <a:r>
              <a:rPr lang="en-US" sz="2700">
                <a:solidFill>
                  <a:srgbClr val="000000"/>
                </a:solidFill>
                <a:latin typeface="Pristina - 36"/>
              </a:rPr>
              <a:t>- </a:t>
            </a:r>
            <a:r>
              <a:rPr lang="en-US" sz="2700" b="1">
                <a:solidFill>
                  <a:srgbClr val="000000"/>
                </a:solidFill>
                <a:latin typeface="Pristina - 36"/>
              </a:rPr>
              <a:t>Result of Muslims:</a:t>
            </a:r>
            <a:r>
              <a:rPr lang="en-US" sz="2700">
                <a:solidFill>
                  <a:srgbClr val="000000"/>
                </a:solidFill>
                <a:latin typeface="Pristina - 36"/>
              </a:rPr>
              <a:t> trading ports in </a:t>
            </a:r>
            <a:r>
              <a:rPr lang="en-US" sz="2700" u="sng">
                <a:solidFill>
                  <a:srgbClr val="000000"/>
                </a:solidFill>
                <a:latin typeface="Pristina - 36"/>
              </a:rPr>
              <a:t>Mogadishu</a:t>
            </a:r>
            <a:r>
              <a:rPr lang="en-US" sz="2700">
                <a:solidFill>
                  <a:srgbClr val="000000"/>
                </a:solidFill>
                <a:latin typeface="Pristina - 36"/>
              </a:rPr>
              <a:t>,  </a:t>
            </a:r>
            <a:r>
              <a:rPr lang="en-US" sz="2700" u="sng">
                <a:solidFill>
                  <a:srgbClr val="000000"/>
                </a:solidFill>
                <a:latin typeface="Pristina - 36"/>
              </a:rPr>
              <a:t>Mombasa</a:t>
            </a:r>
            <a:r>
              <a:rPr lang="en-US" sz="2700">
                <a:solidFill>
                  <a:srgbClr val="000000"/>
                </a:solidFill>
                <a:latin typeface="Pristina - 36"/>
              </a:rPr>
              <a:t>, and </a:t>
            </a:r>
            <a:r>
              <a:rPr lang="en-US" sz="2700" u="sng">
                <a:solidFill>
                  <a:srgbClr val="000000"/>
                </a:solidFill>
                <a:latin typeface="Pristina - 36"/>
              </a:rPr>
              <a:t>Kilwa</a:t>
            </a:r>
            <a:r>
              <a:rPr lang="en-US" sz="2700">
                <a:solidFill>
                  <a:srgbClr val="000000"/>
                </a:solidFill>
                <a:latin typeface="Pristina - 36"/>
              </a:rPr>
              <a:t> </a:t>
            </a:r>
          </a:p>
          <a:p>
            <a:r>
              <a:rPr lang="en-US" sz="2700">
                <a:solidFill>
                  <a:srgbClr val="000000"/>
                </a:solidFill>
                <a:latin typeface="Pristina - 36"/>
              </a:rPr>
              <a:t>- Intermarriage between Muslims and Africans </a:t>
            </a:r>
          </a:p>
          <a:p>
            <a:r>
              <a:rPr lang="en-US" sz="2700">
                <a:solidFill>
                  <a:srgbClr val="000000"/>
                </a:solidFill>
                <a:latin typeface="Pristina - 36"/>
              </a:rPr>
              <a:t>- A mixed African-Arabian culture emerged – known  as </a:t>
            </a:r>
            <a:r>
              <a:rPr lang="en-US" sz="2700" b="1" u="sng">
                <a:solidFill>
                  <a:srgbClr val="000000"/>
                </a:solidFill>
                <a:latin typeface="Pristina - 36"/>
              </a:rPr>
              <a:t>Swahili</a:t>
            </a:r>
          </a:p>
          <a:p>
            <a:r>
              <a:rPr lang="en-US" sz="2700" b="1" u="sng">
                <a:solidFill>
                  <a:srgbClr val="000000"/>
                </a:solidFill>
                <a:latin typeface="Pristina - 36"/>
              </a:rPr>
              <a:t>-</a:t>
            </a:r>
            <a:r>
              <a:rPr lang="en-US" sz="2700">
                <a:solidFill>
                  <a:srgbClr val="000000"/>
                </a:solidFill>
                <a:latin typeface="Pristina - 36"/>
              </a:rPr>
              <a:t> Swahili is also applied to a language made up of Bantu  words and Arabic words </a:t>
            </a:r>
          </a:p>
          <a:p>
            <a:r>
              <a:rPr lang="en-US" sz="2700">
                <a:solidFill>
                  <a:srgbClr val="000000"/>
                </a:solidFill>
                <a:latin typeface="Pristina - 36"/>
              </a:rPr>
              <a:t>- Swahili is now the language of Kenya and Tanzania </a:t>
            </a:r>
            <a:endParaRPr lang="en-US" sz="2700">
              <a:solidFill>
                <a:srgbClr val="000000"/>
              </a:solidFill>
              <a:latin typeface="Pristina - 36"/>
            </a:endParaRPr>
          </a:p>
        </p:txBody>
      </p:sp>
      <p:sp>
        <p:nvSpPr>
          <p:cNvPr id="3" name="TextBox 2"/>
          <p:cNvSpPr txBox="1"/>
          <p:nvPr/>
        </p:nvSpPr>
        <p:spPr>
          <a:xfrm>
            <a:off x="5537200" y="6565900"/>
            <a:ext cx="4114800" cy="492443"/>
          </a:xfrm>
          <a:prstGeom prst="rect">
            <a:avLst/>
          </a:prstGeom>
          <a:noFill/>
        </p:spPr>
        <p:txBody>
          <a:bodyPr vert="horz" rtlCol="0">
            <a:spAutoFit/>
          </a:bodyPr>
          <a:lstStyle/>
          <a:p>
            <a:r>
              <a:rPr lang="en-US" sz="2600">
                <a:solidFill>
                  <a:srgbClr val="009300"/>
                </a:solidFill>
                <a:latin typeface="Pristina - 35"/>
              </a:rPr>
              <a:t>Muslims Come to Africa</a:t>
            </a:r>
            <a:endParaRPr lang="en-US" sz="2600">
              <a:solidFill>
                <a:srgbClr val="009300"/>
              </a:solidFill>
              <a:latin typeface="Pristina - 35"/>
            </a:endParaRPr>
          </a:p>
        </p:txBody>
      </p:sp>
    </p:spTree>
    <p:extLst>
      <p:ext uri="{BB962C8B-B14F-4D97-AF65-F5344CB8AC3E}">
        <p14:creationId xmlns:p14="http://schemas.microsoft.com/office/powerpoint/2010/main" val="3925772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p:cNvPicPr>
          <p:nvPr/>
        </p:nvPicPr>
        <p:blipFill>
          <a:blip r:embed="rId3">
            <a:extLst>
              <a:ext uri="{28A0092B-C50C-407E-A947-70E740481C1C}">
                <a14:useLocalDpi xmlns:a14="http://schemas.microsoft.com/office/drawing/2010/main" val="0"/>
              </a:ext>
            </a:extLst>
          </a:blip>
          <a:stretch>
            <a:fillRect/>
          </a:stretch>
        </p:blipFill>
        <p:spPr>
          <a:xfrm>
            <a:off x="2425700" y="279400"/>
            <a:ext cx="7077329" cy="6398260"/>
          </a:xfrm>
          <a:prstGeom prst="rect">
            <a:avLst/>
          </a:prstGeom>
          <a:solidFill>
            <a:scrgbClr r="0" g="0" b="0">
              <a:alpha val="0"/>
            </a:scrgbClr>
          </a:solidFill>
        </p:spPr>
      </p:pic>
      <p:sp>
        <p:nvSpPr>
          <p:cNvPr id="3" name="TextBox 2"/>
          <p:cNvSpPr txBox="1"/>
          <p:nvPr/>
        </p:nvSpPr>
        <p:spPr>
          <a:xfrm>
            <a:off x="254000" y="1739900"/>
            <a:ext cx="1880362" cy="1061829"/>
          </a:xfrm>
          <a:prstGeom prst="rect">
            <a:avLst/>
          </a:prstGeom>
          <a:noFill/>
        </p:spPr>
        <p:txBody>
          <a:bodyPr vert="horz" rtlCol="0">
            <a:spAutoFit/>
          </a:bodyPr>
          <a:lstStyle/>
          <a:p>
            <a:pPr algn="ctr"/>
            <a:r>
              <a:rPr lang="en-US" sz="2100">
                <a:solidFill>
                  <a:srgbClr val="000000"/>
                </a:solidFill>
                <a:latin typeface="Pristina - 28"/>
              </a:rPr>
              <a:t>How did they come to Africa?</a:t>
            </a:r>
            <a:endParaRPr lang="en-US" sz="2100">
              <a:solidFill>
                <a:srgbClr val="000000"/>
              </a:solidFill>
              <a:latin typeface="Pristina - 28"/>
            </a:endParaRPr>
          </a:p>
        </p:txBody>
      </p:sp>
    </p:spTree>
    <p:extLst>
      <p:ext uri="{BB962C8B-B14F-4D97-AF65-F5344CB8AC3E}">
        <p14:creationId xmlns:p14="http://schemas.microsoft.com/office/powerpoint/2010/main" val="1766666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54000" y="1739900"/>
            <a:ext cx="1880362" cy="1061829"/>
          </a:xfrm>
          <a:prstGeom prst="rect">
            <a:avLst/>
          </a:prstGeom>
          <a:noFill/>
        </p:spPr>
        <p:txBody>
          <a:bodyPr vert="horz" rtlCol="0">
            <a:spAutoFit/>
          </a:bodyPr>
          <a:lstStyle/>
          <a:p>
            <a:pPr algn="ctr"/>
            <a:r>
              <a:rPr lang="en-US" sz="2100">
                <a:solidFill>
                  <a:srgbClr val="000000"/>
                </a:solidFill>
                <a:latin typeface="Pristina - 28"/>
              </a:rPr>
              <a:t>How did they come to Africa?</a:t>
            </a:r>
            <a:endParaRPr lang="en-US" sz="2100">
              <a:solidFill>
                <a:srgbClr val="000000"/>
              </a:solidFill>
              <a:latin typeface="Pristina - 28"/>
            </a:endParaRPr>
          </a:p>
        </p:txBody>
      </p:sp>
      <p:pic>
        <p:nvPicPr>
          <p:cNvPr id="3" name="Picture 2"/>
          <p:cNvPicPr>
            <a:picLocks/>
          </p:cNvPicPr>
          <p:nvPr/>
        </p:nvPicPr>
        <p:blipFill>
          <a:blip r:embed="rId3">
            <a:extLst>
              <a:ext uri="{28A0092B-C50C-407E-A947-70E740481C1C}">
                <a14:useLocalDpi xmlns:a14="http://schemas.microsoft.com/office/drawing/2010/main" val="0"/>
              </a:ext>
            </a:extLst>
          </a:blip>
          <a:stretch>
            <a:fillRect/>
          </a:stretch>
        </p:blipFill>
        <p:spPr>
          <a:xfrm>
            <a:off x="2235200" y="990600"/>
            <a:ext cx="7738364" cy="3057525"/>
          </a:xfrm>
          <a:prstGeom prst="rect">
            <a:avLst/>
          </a:prstGeom>
          <a:solidFill>
            <a:scrgbClr r="0" g="0" b="0">
              <a:alpha val="0"/>
            </a:scrgbClr>
          </a:solidFill>
        </p:spPr>
      </p:pic>
      <p:sp>
        <p:nvSpPr>
          <p:cNvPr id="4" name="TextBox 3"/>
          <p:cNvSpPr txBox="1"/>
          <p:nvPr/>
        </p:nvSpPr>
        <p:spPr>
          <a:xfrm>
            <a:off x="4902200" y="4330700"/>
            <a:ext cx="1490421" cy="738664"/>
          </a:xfrm>
          <a:prstGeom prst="rect">
            <a:avLst/>
          </a:prstGeom>
          <a:noFill/>
        </p:spPr>
        <p:txBody>
          <a:bodyPr vert="horz" rtlCol="0">
            <a:spAutoFit/>
          </a:bodyPr>
          <a:lstStyle/>
          <a:p>
            <a:r>
              <a:rPr lang="en-US" sz="2100" b="1" u="sng">
                <a:solidFill>
                  <a:srgbClr val="000000"/>
                </a:solidFill>
                <a:latin typeface="Pristina - 28"/>
              </a:rPr>
              <a:t>Gold Roads</a:t>
            </a:r>
            <a:endParaRPr lang="en-US" sz="2100" b="1" u="sng">
              <a:solidFill>
                <a:srgbClr val="000000"/>
              </a:solidFill>
              <a:latin typeface="Pristina - 28"/>
            </a:endParaRPr>
          </a:p>
        </p:txBody>
      </p:sp>
    </p:spTree>
    <p:extLst>
      <p:ext uri="{BB962C8B-B14F-4D97-AF65-F5344CB8AC3E}">
        <p14:creationId xmlns:p14="http://schemas.microsoft.com/office/powerpoint/2010/main" val="3478444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93700" y="304800"/>
            <a:ext cx="9067800" cy="3938450"/>
          </a:xfrm>
          <a:prstGeom prst="rect">
            <a:avLst/>
          </a:prstGeom>
          <a:noFill/>
        </p:spPr>
        <p:txBody>
          <a:bodyPr vert="horz" rtlCol="0">
            <a:spAutoFit/>
          </a:bodyPr>
          <a:lstStyle/>
          <a:p>
            <a:r>
              <a:rPr lang="en-US" sz="1200">
                <a:solidFill>
                  <a:srgbClr val="000000"/>
                </a:solidFill>
                <a:latin typeface="Times New Roman - 17"/>
              </a:rPr>
              <a:t>- </a:t>
            </a:r>
            <a:r>
              <a:rPr lang="en-US" sz="2200" b="1" u="sng">
                <a:solidFill>
                  <a:srgbClr val="000000"/>
                </a:solidFill>
                <a:latin typeface="Pristina - 29"/>
              </a:rPr>
              <a:t>Stateless society </a:t>
            </a:r>
            <a:r>
              <a:rPr lang="en-US" sz="2200">
                <a:solidFill>
                  <a:srgbClr val="000000"/>
                </a:solidFill>
                <a:latin typeface="Pristina - 29"/>
              </a:rPr>
              <a:t>– group of independent villages organized by clans and led by a local ruler or clan head </a:t>
            </a:r>
          </a:p>
          <a:p>
            <a:r>
              <a:rPr lang="en-US" sz="2200">
                <a:solidFill>
                  <a:srgbClr val="000000"/>
                </a:solidFill>
                <a:latin typeface="Pristina - 29"/>
              </a:rPr>
              <a:t>- Eventually, these independent villages started to consolidate and form  states</a:t>
            </a:r>
          </a:p>
          <a:p>
            <a:r>
              <a:rPr lang="en-US" sz="2200">
                <a:solidFill>
                  <a:srgbClr val="000000"/>
                </a:solidFill>
                <a:latin typeface="Pristina - 29"/>
              </a:rPr>
              <a:t>- </a:t>
            </a:r>
            <a:r>
              <a:rPr lang="en-US" sz="2200" b="1" u="sng">
                <a:solidFill>
                  <a:srgbClr val="000000"/>
                </a:solidFill>
                <a:latin typeface="Pristina - 29"/>
              </a:rPr>
              <a:t>Zimbabwe </a:t>
            </a:r>
            <a:r>
              <a:rPr lang="en-US" sz="2200">
                <a:solidFill>
                  <a:srgbClr val="000000"/>
                </a:solidFill>
                <a:latin typeface="Pristina - 29"/>
              </a:rPr>
              <a:t>– from 1300-1450 was the wealthiest and most powerful state in the region </a:t>
            </a:r>
          </a:p>
          <a:p>
            <a:r>
              <a:rPr lang="en-US" sz="2200">
                <a:solidFill>
                  <a:srgbClr val="000000"/>
                </a:solidFill>
                <a:latin typeface="Pristina - 29"/>
              </a:rPr>
              <a:t>- Why? </a:t>
            </a:r>
            <a:r>
              <a:rPr lang="en-US" sz="2200" b="1" u="sng">
                <a:solidFill>
                  <a:srgbClr val="000000"/>
                </a:solidFill>
                <a:latin typeface="Pristina - 29"/>
              </a:rPr>
              <a:t>Gold trade</a:t>
            </a:r>
            <a:r>
              <a:rPr lang="en-US" sz="2200">
                <a:solidFill>
                  <a:srgbClr val="000000"/>
                </a:solidFill>
                <a:latin typeface="Pristina - 29"/>
              </a:rPr>
              <a:t> </a:t>
            </a:r>
          </a:p>
          <a:p>
            <a:r>
              <a:rPr lang="en-US" sz="2200">
                <a:solidFill>
                  <a:srgbClr val="000000"/>
                </a:solidFill>
                <a:latin typeface="Pristina - 29"/>
              </a:rPr>
              <a:t>- </a:t>
            </a:r>
            <a:r>
              <a:rPr lang="en-US" sz="2200" b="1" u="sng">
                <a:solidFill>
                  <a:srgbClr val="000000"/>
                </a:solidFill>
                <a:latin typeface="Pristina - 29"/>
              </a:rPr>
              <a:t>Great Zimbabwe</a:t>
            </a:r>
            <a:r>
              <a:rPr lang="en-US" sz="2200">
                <a:solidFill>
                  <a:srgbClr val="000000"/>
                </a:solidFill>
                <a:latin typeface="Pristina - 29"/>
              </a:rPr>
              <a:t> – ruins of the capital – surrounded by stone walls – 18,000 people once lived inside the walls </a:t>
            </a:r>
          </a:p>
          <a:p>
            <a:r>
              <a:rPr lang="en-US" sz="2200">
                <a:solidFill>
                  <a:srgbClr val="000000"/>
                </a:solidFill>
                <a:latin typeface="Pristina - 29"/>
              </a:rPr>
              <a:t>- The land was eventually deserted because of </a:t>
            </a:r>
            <a:r>
              <a:rPr lang="en-US" sz="2200" b="1">
                <a:solidFill>
                  <a:srgbClr val="000000"/>
                </a:solidFill>
                <a:latin typeface="Pristina - 29"/>
              </a:rPr>
              <a:t>overgrazing</a:t>
            </a:r>
            <a:r>
              <a:rPr lang="en-US" sz="2200">
                <a:solidFill>
                  <a:srgbClr val="000000"/>
                </a:solidFill>
                <a:latin typeface="Pristina - 29"/>
              </a:rPr>
              <a:t> or </a:t>
            </a:r>
            <a:r>
              <a:rPr lang="en-US" sz="2200" b="1">
                <a:solidFill>
                  <a:srgbClr val="000000"/>
                </a:solidFill>
                <a:latin typeface="Pristina - 29"/>
              </a:rPr>
              <a:t>natural  disasters </a:t>
            </a:r>
            <a:endParaRPr lang="en-US" sz="2200" b="1">
              <a:solidFill>
                <a:srgbClr val="000000"/>
              </a:solidFill>
              <a:latin typeface="Pristina - 29"/>
            </a:endParaRPr>
          </a:p>
        </p:txBody>
      </p:sp>
      <p:sp>
        <p:nvSpPr>
          <p:cNvPr id="3" name="TextBox 2"/>
          <p:cNvSpPr txBox="1"/>
          <p:nvPr/>
        </p:nvSpPr>
        <p:spPr>
          <a:xfrm>
            <a:off x="4889500" y="6527800"/>
            <a:ext cx="5156200" cy="892552"/>
          </a:xfrm>
          <a:prstGeom prst="rect">
            <a:avLst/>
          </a:prstGeom>
          <a:noFill/>
        </p:spPr>
        <p:txBody>
          <a:bodyPr vert="horz" rtlCol="0">
            <a:spAutoFit/>
          </a:bodyPr>
          <a:lstStyle/>
          <a:p>
            <a:r>
              <a:rPr lang="en-US" sz="2600">
                <a:solidFill>
                  <a:srgbClr val="009300"/>
                </a:solidFill>
                <a:latin typeface="Pristina - 35"/>
              </a:rPr>
              <a:t>Stateless Societies Become States</a:t>
            </a:r>
            <a:endParaRPr lang="en-US" sz="2600">
              <a:solidFill>
                <a:srgbClr val="009300"/>
              </a:solidFill>
              <a:latin typeface="Pristina - 35"/>
            </a:endParaRPr>
          </a:p>
        </p:txBody>
      </p:sp>
    </p:spTree>
    <p:extLst>
      <p:ext uri="{BB962C8B-B14F-4D97-AF65-F5344CB8AC3E}">
        <p14:creationId xmlns:p14="http://schemas.microsoft.com/office/powerpoint/2010/main" val="103425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25600" y="279400"/>
            <a:ext cx="6960438" cy="507831"/>
          </a:xfrm>
          <a:prstGeom prst="rect">
            <a:avLst/>
          </a:prstGeom>
          <a:noFill/>
        </p:spPr>
        <p:txBody>
          <a:bodyPr vert="horz" rtlCol="0">
            <a:spAutoFit/>
          </a:bodyPr>
          <a:lstStyle/>
          <a:p>
            <a:r>
              <a:rPr lang="en-US" sz="2700" b="1">
                <a:solidFill>
                  <a:srgbClr val="005500"/>
                </a:solidFill>
                <a:latin typeface="Arial - 36"/>
              </a:rPr>
              <a:t>African Kingdoms Circle of Life</a:t>
            </a:r>
            <a:endParaRPr lang="en-US" sz="2700" b="1">
              <a:solidFill>
                <a:srgbClr val="005500"/>
              </a:solidFill>
              <a:latin typeface="Arial - 36"/>
            </a:endParaRPr>
          </a:p>
        </p:txBody>
      </p:sp>
      <p:sp>
        <p:nvSpPr>
          <p:cNvPr id="3" name="TextBox 2"/>
          <p:cNvSpPr txBox="1"/>
          <p:nvPr/>
        </p:nvSpPr>
        <p:spPr>
          <a:xfrm>
            <a:off x="723900" y="939800"/>
            <a:ext cx="9000033" cy="3662541"/>
          </a:xfrm>
          <a:prstGeom prst="rect">
            <a:avLst/>
          </a:prstGeom>
          <a:noFill/>
        </p:spPr>
        <p:txBody>
          <a:bodyPr vert="horz" rtlCol="0">
            <a:spAutoFit/>
          </a:bodyPr>
          <a:lstStyle/>
          <a:p>
            <a:r>
              <a:rPr lang="en-US" sz="2300">
                <a:solidFill>
                  <a:srgbClr val="A52A00"/>
                </a:solidFill>
                <a:latin typeface="Arial - 31"/>
              </a:rPr>
              <a:t>Use your textbook research and viable internet sources to complete your “Circle of Life” Poster for the African Kingdom you have been assigned. Include the following pieces of information in your “circle”:</a:t>
            </a:r>
          </a:p>
          <a:p>
            <a:r>
              <a:rPr lang="en-US" sz="2300">
                <a:solidFill>
                  <a:srgbClr val="A52A00"/>
                </a:solidFill>
                <a:latin typeface="Arial - 31"/>
              </a:rPr>
              <a:t>W</a:t>
            </a:r>
            <a:r>
              <a:rPr lang="en-US" sz="2000">
                <a:solidFill>
                  <a:srgbClr val="FF9933"/>
                </a:solidFill>
                <a:latin typeface="Arial - 27"/>
              </a:rPr>
              <a:t>hat </a:t>
            </a:r>
            <a:r>
              <a:rPr lang="en-US" sz="2000">
                <a:solidFill>
                  <a:srgbClr val="FF6820"/>
                </a:solidFill>
                <a:latin typeface="Arial - 27"/>
              </a:rPr>
              <a:t>Time Period</a:t>
            </a:r>
            <a:r>
              <a:rPr lang="en-US" sz="2000">
                <a:solidFill>
                  <a:srgbClr val="FF9933"/>
                </a:solidFill>
                <a:latin typeface="Arial - 27"/>
              </a:rPr>
              <a:t> did your kingdom exist?</a:t>
            </a:r>
          </a:p>
          <a:p>
            <a:r>
              <a:rPr lang="en-US" sz="2000">
                <a:solidFill>
                  <a:srgbClr val="FF9933"/>
                </a:solidFill>
                <a:latin typeface="Arial - 27"/>
              </a:rPr>
              <a:t>L</a:t>
            </a:r>
            <a:r>
              <a:rPr lang="en-US" sz="2000">
                <a:solidFill>
                  <a:srgbClr val="FF6820"/>
                </a:solidFill>
                <a:latin typeface="Arial - 27"/>
              </a:rPr>
              <a:t>ocation</a:t>
            </a:r>
            <a:r>
              <a:rPr lang="en-US" sz="2000">
                <a:solidFill>
                  <a:srgbClr val="FF9933"/>
                </a:solidFill>
                <a:latin typeface="Arial - 27"/>
              </a:rPr>
              <a:t> of your kingdom (Include a map)</a:t>
            </a:r>
          </a:p>
          <a:p>
            <a:r>
              <a:rPr lang="en-US" sz="2000">
                <a:solidFill>
                  <a:srgbClr val="FF9933"/>
                </a:solidFill>
                <a:latin typeface="Arial - 27"/>
              </a:rPr>
              <a:t>What </a:t>
            </a:r>
            <a:r>
              <a:rPr lang="en-US" sz="2000">
                <a:solidFill>
                  <a:srgbClr val="FF6820"/>
                </a:solidFill>
                <a:latin typeface="Arial - 27"/>
              </a:rPr>
              <a:t>Major Cities</a:t>
            </a:r>
            <a:r>
              <a:rPr lang="en-US" sz="2000">
                <a:solidFill>
                  <a:srgbClr val="FF9933"/>
                </a:solidFill>
                <a:latin typeface="Arial - 27"/>
              </a:rPr>
              <a:t> developed in your kingdom?</a:t>
            </a:r>
          </a:p>
          <a:p>
            <a:r>
              <a:rPr lang="en-US" sz="2000">
                <a:solidFill>
                  <a:srgbClr val="FF9933"/>
                </a:solidFill>
                <a:latin typeface="Arial - 27"/>
              </a:rPr>
              <a:t>What </a:t>
            </a:r>
            <a:r>
              <a:rPr lang="en-US" sz="2000">
                <a:solidFill>
                  <a:srgbClr val="FF6820"/>
                </a:solidFill>
                <a:latin typeface="Arial - 27"/>
              </a:rPr>
              <a:t>Products</a:t>
            </a:r>
            <a:r>
              <a:rPr lang="en-US" sz="2000">
                <a:solidFill>
                  <a:srgbClr val="FF9933"/>
                </a:solidFill>
                <a:latin typeface="Arial - 27"/>
              </a:rPr>
              <a:t> were traded by (and in) your kingdom?</a:t>
            </a:r>
          </a:p>
          <a:p>
            <a:r>
              <a:rPr lang="en-US" sz="2000">
                <a:solidFill>
                  <a:srgbClr val="FF9933"/>
                </a:solidFill>
                <a:latin typeface="Arial - 27"/>
              </a:rPr>
              <a:t>What </a:t>
            </a:r>
            <a:r>
              <a:rPr lang="en-US" sz="2000">
                <a:solidFill>
                  <a:srgbClr val="FF6820"/>
                </a:solidFill>
                <a:latin typeface="Arial - 27"/>
              </a:rPr>
              <a:t>influenced</a:t>
            </a:r>
            <a:r>
              <a:rPr lang="en-US" sz="2000">
                <a:solidFill>
                  <a:srgbClr val="FF9933"/>
                </a:solidFill>
                <a:latin typeface="Arial - 27"/>
              </a:rPr>
              <a:t> the culture of your kingdom?</a:t>
            </a:r>
          </a:p>
          <a:p>
            <a:r>
              <a:rPr lang="en-US" sz="2000">
                <a:solidFill>
                  <a:srgbClr val="FF9933"/>
                </a:solidFill>
                <a:latin typeface="Arial - 27"/>
              </a:rPr>
              <a:t>What is this kingdom </a:t>
            </a:r>
            <a:r>
              <a:rPr lang="en-US" sz="2000">
                <a:solidFill>
                  <a:srgbClr val="FF6820"/>
                </a:solidFill>
                <a:latin typeface="Arial - 27"/>
              </a:rPr>
              <a:t>famous</a:t>
            </a:r>
            <a:r>
              <a:rPr lang="en-US" sz="2000">
                <a:solidFill>
                  <a:srgbClr val="FF9933"/>
                </a:solidFill>
                <a:latin typeface="Arial - 27"/>
              </a:rPr>
              <a:t> for?</a:t>
            </a:r>
          </a:p>
          <a:p>
            <a:r>
              <a:rPr lang="en-US" sz="2000">
                <a:solidFill>
                  <a:srgbClr val="FF9933"/>
                </a:solidFill>
                <a:latin typeface="Arial - 27"/>
              </a:rPr>
              <a:t>What reasons were there for the </a:t>
            </a:r>
            <a:r>
              <a:rPr lang="en-US" sz="2000">
                <a:solidFill>
                  <a:srgbClr val="FF6820"/>
                </a:solidFill>
                <a:latin typeface="Arial - 27"/>
              </a:rPr>
              <a:t>decline</a:t>
            </a:r>
            <a:r>
              <a:rPr lang="en-US" sz="2000">
                <a:solidFill>
                  <a:srgbClr val="FF9933"/>
                </a:solidFill>
                <a:latin typeface="Arial - 27"/>
              </a:rPr>
              <a:t> of your kingdom?</a:t>
            </a:r>
          </a:p>
          <a:p>
            <a:endParaRPr lang="en-US" sz="2000">
              <a:solidFill>
                <a:srgbClr val="FF9933"/>
              </a:solidFill>
              <a:latin typeface="Arial - 27"/>
            </a:endParaRPr>
          </a:p>
        </p:txBody>
      </p:sp>
    </p:spTree>
    <p:extLst>
      <p:ext uri="{BB962C8B-B14F-4D97-AF65-F5344CB8AC3E}">
        <p14:creationId xmlns:p14="http://schemas.microsoft.com/office/powerpoint/2010/main" val="2085879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Words>
  <Application>Microsoft Office PowerPoint</Application>
  <PresentationFormat>Custom</PresentationFormat>
  <Paragraphs>32</Paragraphs>
  <Slides>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vt:i4>
      </vt:variant>
    </vt:vector>
  </HeadingPairs>
  <TitlesOfParts>
    <vt:vector size="19" baseType="lpstr">
      <vt:lpstr>Pristina - 29</vt:lpstr>
      <vt:lpstr>Arial - 27</vt:lpstr>
      <vt:lpstr>Pristina - 36</vt:lpstr>
      <vt:lpstr>Arial - 31</vt:lpstr>
      <vt:lpstr>Arial</vt:lpstr>
      <vt:lpstr>Arial - 36</vt:lpstr>
      <vt:lpstr>Pristina - 35</vt:lpstr>
      <vt:lpstr>Pristina - 28</vt:lpstr>
      <vt:lpstr>Calibri Light</vt:lpstr>
      <vt:lpstr>Times New Roman - 17</vt:lpstr>
      <vt:lpstr>Times New Roman - 16</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Pleasants</dc:creator>
  <cp:lastModifiedBy>Emily Pleasants</cp:lastModifiedBy>
  <cp:revision>1</cp:revision>
  <dcterms:created xsi:type="dcterms:W3CDTF">2016-10-20T19:54:26Z</dcterms:created>
  <dcterms:modified xsi:type="dcterms:W3CDTF">2016-10-20T19:54:26Z</dcterms:modified>
</cp:coreProperties>
</file>