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313" r:id="rId3"/>
    <p:sldId id="320" r:id="rId4"/>
    <p:sldId id="272" r:id="rId5"/>
    <p:sldId id="273" r:id="rId6"/>
    <p:sldId id="274" r:id="rId7"/>
    <p:sldId id="275" r:id="rId8"/>
    <p:sldId id="257" r:id="rId9"/>
    <p:sldId id="258" r:id="rId10"/>
    <p:sldId id="269" r:id="rId11"/>
    <p:sldId id="259" r:id="rId12"/>
    <p:sldId id="260" r:id="rId13"/>
    <p:sldId id="276" r:id="rId14"/>
    <p:sldId id="277" r:id="rId15"/>
    <p:sldId id="278" r:id="rId16"/>
    <p:sldId id="279" r:id="rId17"/>
    <p:sldId id="280" r:id="rId18"/>
    <p:sldId id="281" r:id="rId19"/>
    <p:sldId id="270" r:id="rId20"/>
    <p:sldId id="261" r:id="rId21"/>
    <p:sldId id="262" r:id="rId22"/>
    <p:sldId id="263" r:id="rId23"/>
    <p:sldId id="264" r:id="rId24"/>
    <p:sldId id="271" r:id="rId25"/>
    <p:sldId id="265" r:id="rId26"/>
    <p:sldId id="267" r:id="rId27"/>
    <p:sldId id="266" r:id="rId28"/>
    <p:sldId id="268" r:id="rId29"/>
    <p:sldId id="282" r:id="rId30"/>
    <p:sldId id="319" r:id="rId31"/>
    <p:sldId id="31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7" d="100"/>
          <a:sy n="57" d="100"/>
        </p:scale>
        <p:origin x="90" y="1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Pleasants" userId="190372f5-88cd-434f-a943-e5429d741af5" providerId="ADAL" clId="{74CE0F1B-8ED2-44B1-AA02-CFA6998EC13E}"/>
    <pc:docChg chg="undo custSel addSld delSld modSld">
      <pc:chgData name="Emily Pleasants" userId="190372f5-88cd-434f-a943-e5429d741af5" providerId="ADAL" clId="{74CE0F1B-8ED2-44B1-AA02-CFA6998EC13E}" dt="2018-02-28T03:12:52.619" v="33" actId="14100"/>
      <pc:docMkLst>
        <pc:docMk/>
      </pc:docMkLst>
      <pc:sldChg chg="modSp">
        <pc:chgData name="Emily Pleasants" userId="190372f5-88cd-434f-a943-e5429d741af5" providerId="ADAL" clId="{74CE0F1B-8ED2-44B1-AA02-CFA6998EC13E}" dt="2018-02-28T02:20:46.612" v="2" actId="1076"/>
        <pc:sldMkLst>
          <pc:docMk/>
          <pc:sldMk cId="0" sldId="261"/>
        </pc:sldMkLst>
        <pc:spChg chg="mod">
          <ac:chgData name="Emily Pleasants" userId="190372f5-88cd-434f-a943-e5429d741af5" providerId="ADAL" clId="{74CE0F1B-8ED2-44B1-AA02-CFA6998EC13E}" dt="2018-02-28T02:20:46.612" v="2" actId="1076"/>
          <ac:spMkLst>
            <pc:docMk/>
            <pc:sldMk cId="0" sldId="261"/>
            <ac:spMk id="3" creationId="{00000000-0000-0000-0000-000000000000}"/>
          </ac:spMkLst>
        </pc:spChg>
      </pc:sldChg>
      <pc:sldChg chg="addSp delSp modSp">
        <pc:chgData name="Emily Pleasants" userId="190372f5-88cd-434f-a943-e5429d741af5" providerId="ADAL" clId="{74CE0F1B-8ED2-44B1-AA02-CFA6998EC13E}" dt="2018-02-28T02:23:39.306" v="6" actId="931"/>
        <pc:sldMkLst>
          <pc:docMk/>
          <pc:sldMk cId="0" sldId="262"/>
        </pc:sldMkLst>
        <pc:spChg chg="add del mod">
          <ac:chgData name="Emily Pleasants" userId="190372f5-88cd-434f-a943-e5429d741af5" providerId="ADAL" clId="{74CE0F1B-8ED2-44B1-AA02-CFA6998EC13E}" dt="2018-02-28T02:23:39.306" v="6" actId="931"/>
          <ac:spMkLst>
            <pc:docMk/>
            <pc:sldMk cId="0" sldId="262"/>
            <ac:spMk id="6" creationId="{A5D7583F-FAEB-47DE-9E3F-4E519DBB18E6}"/>
          </ac:spMkLst>
        </pc:spChg>
        <pc:picChg chg="add del mod">
          <ac:chgData name="Emily Pleasants" userId="190372f5-88cd-434f-a943-e5429d741af5" providerId="ADAL" clId="{74CE0F1B-8ED2-44B1-AA02-CFA6998EC13E}" dt="2018-02-28T02:23:39.306" v="6" actId="931"/>
          <ac:picMkLst>
            <pc:docMk/>
            <pc:sldMk cId="0" sldId="262"/>
            <ac:picMk id="5" creationId="{FCA9AEAD-3D38-4192-A90D-821CFE11BF71}"/>
          </ac:picMkLst>
        </pc:picChg>
      </pc:sldChg>
      <pc:sldChg chg="modSp add">
        <pc:chgData name="Emily Pleasants" userId="190372f5-88cd-434f-a943-e5429d741af5" providerId="ADAL" clId="{74CE0F1B-8ED2-44B1-AA02-CFA6998EC13E}" dt="2018-02-28T03:12:52.619" v="33" actId="14100"/>
        <pc:sldMkLst>
          <pc:docMk/>
          <pc:sldMk cId="2259356447" sldId="282"/>
        </pc:sldMkLst>
        <pc:spChg chg="mod">
          <ac:chgData name="Emily Pleasants" userId="190372f5-88cd-434f-a943-e5429d741af5" providerId="ADAL" clId="{74CE0F1B-8ED2-44B1-AA02-CFA6998EC13E}" dt="2018-02-28T03:12:25.150" v="27" actId="20577"/>
          <ac:spMkLst>
            <pc:docMk/>
            <pc:sldMk cId="2259356447" sldId="282"/>
            <ac:spMk id="2" creationId="{D4225F85-6C39-4DF7-B0F5-3124A7A70DE3}"/>
          </ac:spMkLst>
        </pc:spChg>
        <pc:spChg chg="mod">
          <ac:chgData name="Emily Pleasants" userId="190372f5-88cd-434f-a943-e5429d741af5" providerId="ADAL" clId="{74CE0F1B-8ED2-44B1-AA02-CFA6998EC13E}" dt="2018-02-28T03:12:52.619" v="33" actId="14100"/>
          <ac:spMkLst>
            <pc:docMk/>
            <pc:sldMk cId="2259356447" sldId="282"/>
            <ac:spMk id="3" creationId="{5B9920E9-D0F9-4BDA-9A4F-8DBB65673C73}"/>
          </ac:spMkLst>
        </pc:spChg>
      </pc:sldChg>
      <pc:sldChg chg="del">
        <pc:chgData name="Emily Pleasants" userId="190372f5-88cd-434f-a943-e5429d741af5" providerId="ADAL" clId="{74CE0F1B-8ED2-44B1-AA02-CFA6998EC13E}" dt="2018-02-28T02:19:22.345" v="0" actId="2696"/>
        <pc:sldMkLst>
          <pc:docMk/>
          <pc:sldMk cId="2437218403" sldId="282"/>
        </pc:sldMkLst>
      </pc:sldChg>
    </pc:docChg>
  </pc:docChgLst>
  <pc:docChgLst>
    <pc:chgData name="Emily Pleasants" userId="190372f5-88cd-434f-a943-e5429d741af5" providerId="ADAL" clId="{EA203D8A-0FEE-40DC-88E2-9E7E7A078DD8}"/>
    <pc:docChg chg="custSel addSld modSld">
      <pc:chgData name="Emily Pleasants" userId="190372f5-88cd-434f-a943-e5429d741af5" providerId="ADAL" clId="{EA203D8A-0FEE-40DC-88E2-9E7E7A078DD8}" dt="2018-12-12T14:31:31.233" v="13" actId="27636"/>
      <pc:docMkLst>
        <pc:docMk/>
      </pc:docMkLst>
      <pc:sldChg chg="modSp add">
        <pc:chgData name="Emily Pleasants" userId="190372f5-88cd-434f-a943-e5429d741af5" providerId="ADAL" clId="{EA203D8A-0FEE-40DC-88E2-9E7E7A078DD8}" dt="2018-12-12T14:31:22.173" v="11" actId="27636"/>
        <pc:sldMkLst>
          <pc:docMk/>
          <pc:sldMk cId="0" sldId="313"/>
        </pc:sldMkLst>
        <pc:spChg chg="mod">
          <ac:chgData name="Emily Pleasants" userId="190372f5-88cd-434f-a943-e5429d741af5" providerId="ADAL" clId="{EA203D8A-0FEE-40DC-88E2-9E7E7A078DD8}" dt="2018-12-12T14:31:22.173" v="11" actId="27636"/>
          <ac:spMkLst>
            <pc:docMk/>
            <pc:sldMk cId="0" sldId="313"/>
            <ac:spMk id="8194" creationId="{7477641B-437A-491B-BE99-48D42BC09C30}"/>
          </ac:spMkLst>
        </pc:spChg>
      </pc:sldChg>
      <pc:sldChg chg="modSp add">
        <pc:chgData name="Emily Pleasants" userId="190372f5-88cd-434f-a943-e5429d741af5" providerId="ADAL" clId="{EA203D8A-0FEE-40DC-88E2-9E7E7A078DD8}" dt="2018-12-11T20:18:19.109" v="9" actId="1076"/>
        <pc:sldMkLst>
          <pc:docMk/>
          <pc:sldMk cId="0" sldId="318"/>
        </pc:sldMkLst>
        <pc:picChg chg="mod">
          <ac:chgData name="Emily Pleasants" userId="190372f5-88cd-434f-a943-e5429d741af5" providerId="ADAL" clId="{EA203D8A-0FEE-40DC-88E2-9E7E7A078DD8}" dt="2018-12-11T20:18:19.109" v="9" actId="1076"/>
          <ac:picMkLst>
            <pc:docMk/>
            <pc:sldMk cId="0" sldId="318"/>
            <ac:picMk id="41987" creationId="{134A9CFD-3E20-41F9-A980-8DC96B73319D}"/>
          </ac:picMkLst>
        </pc:picChg>
      </pc:sldChg>
      <pc:sldChg chg="modSp add">
        <pc:chgData name="Emily Pleasants" userId="190372f5-88cd-434f-a943-e5429d741af5" providerId="ADAL" clId="{EA203D8A-0FEE-40DC-88E2-9E7E7A078DD8}" dt="2018-12-11T20:02:35.576" v="6" actId="27636"/>
        <pc:sldMkLst>
          <pc:docMk/>
          <pc:sldMk cId="0" sldId="319"/>
        </pc:sldMkLst>
        <pc:spChg chg="mod">
          <ac:chgData name="Emily Pleasants" userId="190372f5-88cd-434f-a943-e5429d741af5" providerId="ADAL" clId="{EA203D8A-0FEE-40DC-88E2-9E7E7A078DD8}" dt="2018-12-11T20:02:27.093" v="3" actId="1076"/>
          <ac:spMkLst>
            <pc:docMk/>
            <pc:sldMk cId="0" sldId="319"/>
            <ac:spMk id="2" creationId="{DACDD52B-9D9E-406C-B3B7-ABFF7E6376C6}"/>
          </ac:spMkLst>
        </pc:spChg>
        <pc:spChg chg="mod">
          <ac:chgData name="Emily Pleasants" userId="190372f5-88cd-434f-a943-e5429d741af5" providerId="ADAL" clId="{EA203D8A-0FEE-40DC-88E2-9E7E7A078DD8}" dt="2018-12-11T20:02:35.576" v="6" actId="27636"/>
          <ac:spMkLst>
            <pc:docMk/>
            <pc:sldMk cId="0" sldId="319"/>
            <ac:spMk id="40963" creationId="{52A59AAA-16A3-48E5-85D4-B6022DAE9619}"/>
          </ac:spMkLst>
        </pc:spChg>
      </pc:sldChg>
      <pc:sldChg chg="modSp add">
        <pc:chgData name="Emily Pleasants" userId="190372f5-88cd-434f-a943-e5429d741af5" providerId="ADAL" clId="{EA203D8A-0FEE-40DC-88E2-9E7E7A078DD8}" dt="2018-12-12T14:31:31.233" v="13" actId="27636"/>
        <pc:sldMkLst>
          <pc:docMk/>
          <pc:sldMk cId="0" sldId="320"/>
        </pc:sldMkLst>
        <pc:spChg chg="mod">
          <ac:chgData name="Emily Pleasants" userId="190372f5-88cd-434f-a943-e5429d741af5" providerId="ADAL" clId="{EA203D8A-0FEE-40DC-88E2-9E7E7A078DD8}" dt="2018-12-12T14:31:31.233" v="13" actId="27636"/>
          <ac:spMkLst>
            <pc:docMk/>
            <pc:sldMk cId="0" sldId="320"/>
            <ac:spMk id="18434" creationId="{C80AE521-58F8-4ACD-9473-C49A137EE3F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BCEB68-1C0E-4A48-A2FD-3ECBE6222B43}" type="datetimeFigureOut">
              <a:rPr lang="en-US" smtClean="0"/>
              <a:t>12/12/2018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937A83-8ED0-4929-8816-E8C90529BCC3}" type="slidenum">
              <a:rPr lang="en-US" smtClean="0"/>
              <a:t>‹#›</a:t>
            </a:fld>
            <a:endParaRPr lang="en-US"/>
          </a:p>
        </p:txBody>
      </p:sp>
    </p:spTree>
    <p:extLst>
      <p:ext uri="{BB962C8B-B14F-4D97-AF65-F5344CB8AC3E}">
        <p14:creationId xmlns:p14="http://schemas.microsoft.com/office/powerpoint/2010/main" val="2685221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71453A54-DDE9-47C6-A2A7-0E1972F82F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C7280ECC-5C4E-40FA-B3BD-4CB1F5B40464}" type="slidenum">
              <a:rPr lang="en-US" altLang="en-US" sz="1200" b="0" smtClean="0"/>
              <a:pPr/>
              <a:t>3</a:t>
            </a:fld>
            <a:endParaRPr lang="en-US" altLang="en-US" sz="1200" b="0"/>
          </a:p>
        </p:txBody>
      </p:sp>
      <p:sp>
        <p:nvSpPr>
          <p:cNvPr id="13315" name="Rectangle 2">
            <a:extLst>
              <a:ext uri="{FF2B5EF4-FFF2-40B4-BE49-F238E27FC236}">
                <a16:creationId xmlns:a16="http://schemas.microsoft.com/office/drawing/2014/main" id="{E21A3E7E-7A7D-459B-BD67-4EE700B7FC18}"/>
              </a:ext>
            </a:extLst>
          </p:cNvPr>
          <p:cNvSpPr>
            <a:spLocks noRot="1" noChangeArrowheads="1" noTextEdit="1"/>
          </p:cNvSpPr>
          <p:nvPr>
            <p:ph type="sldImg"/>
          </p:nvPr>
        </p:nvSpPr>
        <p:spPr>
          <a:ln/>
        </p:spPr>
      </p:sp>
      <p:sp>
        <p:nvSpPr>
          <p:cNvPr id="13316" name="Rectangle 3">
            <a:extLst>
              <a:ext uri="{FF2B5EF4-FFF2-40B4-BE49-F238E27FC236}">
                <a16:creationId xmlns:a16="http://schemas.microsoft.com/office/drawing/2014/main" id="{B7AA67A4-9ED1-4CD0-A776-0749D7B4DA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09BD3AAA-2683-4F27-BEF8-32D0B6C446B0}" type="slidenum">
              <a:rPr lang="en-US" altLang="en-US" sz="1200" b="0"/>
              <a:pPr/>
              <a:t>4</a:t>
            </a:fld>
            <a:endParaRPr lang="en-US" altLang="en-US" sz="1200" b="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747043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4CED533B-93B5-4827-B389-5995F5052617}" type="slidenum">
              <a:rPr lang="en-US" altLang="en-US" sz="1200" b="0"/>
              <a:pPr/>
              <a:t>5</a:t>
            </a:fld>
            <a:endParaRPr lang="en-US" altLang="en-US" sz="1200" b="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470698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D08DDD2C-8311-4198-822E-411E3D88F499}" type="slidenum">
              <a:rPr lang="en-US" altLang="en-US" sz="1200" b="0"/>
              <a:pPr/>
              <a:t>6</a:t>
            </a:fld>
            <a:endParaRPr lang="en-US" altLang="en-US" sz="1200" b="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275166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a:t>Click to edit Master title style</a:t>
            </a:r>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6" name="Date Placeholder 15"/>
          <p:cNvSpPr>
            <a:spLocks noGrp="1"/>
          </p:cNvSpPr>
          <p:nvPr>
            <p:ph type="dt" sz="half" idx="10"/>
          </p:nvPr>
        </p:nvSpPr>
        <p:spPr/>
        <p:txBody>
          <a:bodyPr/>
          <a:lstStyle/>
          <a:p>
            <a:fld id="{B0CE60CA-25B3-4BAB-939F-77DB5343B80E}" type="datetimeFigureOut">
              <a:rPr lang="en-US" smtClean="0"/>
              <a:pPr/>
              <a:t>12/12/2018</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C84711E5-7D32-45DB-84C4-DE415512278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a:t>Click to edit Master title style</a:t>
            </a:r>
          </a:p>
        </p:txBody>
      </p:sp>
      <p:sp>
        <p:nvSpPr>
          <p:cNvPr id="27" name="Content Placeholder 26"/>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B0CE60CA-25B3-4BAB-939F-77DB5343B80E}" type="datetimeFigureOut">
              <a:rPr lang="en-US" smtClean="0"/>
              <a:pPr/>
              <a:t>12/12/2018</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C84711E5-7D32-45DB-84C4-DE415512278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9" name="Date Placeholder 18"/>
          <p:cNvSpPr>
            <a:spLocks noGrp="1"/>
          </p:cNvSpPr>
          <p:nvPr>
            <p:ph type="dt" sz="half" idx="10"/>
          </p:nvPr>
        </p:nvSpPr>
        <p:spPr/>
        <p:txBody>
          <a:bodyPr/>
          <a:lstStyle/>
          <a:p>
            <a:fld id="{B0CE60CA-25B3-4BAB-939F-77DB5343B80E}" type="datetimeFigureOut">
              <a:rPr lang="en-US" smtClean="0"/>
              <a:pPr/>
              <a:t>12/12/2018</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C84711E5-7D32-45DB-84C4-DE415512278F}"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a:t>Click to edit Master title style</a:t>
            </a:r>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0"/>
          </p:nvPr>
        </p:nvSpPr>
        <p:spPr/>
        <p:txBody>
          <a:bodyPr/>
          <a:lstStyle/>
          <a:p>
            <a:fld id="{B0CE60CA-25B3-4BAB-939F-77DB5343B80E}" type="datetimeFigureOut">
              <a:rPr lang="en-US" smtClean="0"/>
              <a:pPr/>
              <a:t>12/12/2018</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C84711E5-7D32-45DB-84C4-DE415512278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a:t>Click to edit Master title style</a:t>
            </a:r>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0"/>
          </p:nvPr>
        </p:nvSpPr>
        <p:spPr/>
        <p:txBody>
          <a:bodyPr/>
          <a:lstStyle/>
          <a:p>
            <a:fld id="{B0CE60CA-25B3-4BAB-939F-77DB5343B80E}" type="datetimeFigureOut">
              <a:rPr lang="en-US" smtClean="0"/>
              <a:pPr/>
              <a:t>12/12/2018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C84711E5-7D32-45DB-84C4-DE415512278F}"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a:t>Click to edit Master title style</a:t>
            </a:r>
          </a:p>
        </p:txBody>
      </p:sp>
      <p:sp>
        <p:nvSpPr>
          <p:cNvPr id="12" name="Date Placeholder 11"/>
          <p:cNvSpPr>
            <a:spLocks noGrp="1"/>
          </p:cNvSpPr>
          <p:nvPr>
            <p:ph type="dt" sz="half" idx="10"/>
          </p:nvPr>
        </p:nvSpPr>
        <p:spPr/>
        <p:txBody>
          <a:bodyPr/>
          <a:lstStyle/>
          <a:p>
            <a:fld id="{B0CE60CA-25B3-4BAB-939F-77DB5343B80E}" type="datetimeFigureOut">
              <a:rPr lang="en-US" smtClean="0"/>
              <a:pPr/>
              <a:t>12/12/2018</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711E5-7D32-45DB-84C4-DE415512278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0CE60CA-25B3-4BAB-939F-77DB5343B80E}" type="datetimeFigureOut">
              <a:rPr lang="en-US" smtClean="0"/>
              <a:pPr/>
              <a:t>12/12/2018</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711E5-7D32-45DB-84C4-DE415512278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B0CE60CA-25B3-4BAB-939F-77DB5343B80E}" type="datetimeFigureOut">
              <a:rPr lang="en-US" smtClean="0"/>
              <a:pPr/>
              <a:t>12/12/2018</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711E5-7D32-45DB-84C4-DE415512278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a:t>Click icon to add picture</a:t>
            </a:r>
            <a:endParaRPr kumimoji="0" lang="en-US" dirty="0"/>
          </a:p>
        </p:txBody>
      </p:sp>
      <p:sp>
        <p:nvSpPr>
          <p:cNvPr id="7" name="Date Placeholder 6"/>
          <p:cNvSpPr>
            <a:spLocks noGrp="1"/>
          </p:cNvSpPr>
          <p:nvPr>
            <p:ph type="dt" sz="half" idx="10"/>
          </p:nvPr>
        </p:nvSpPr>
        <p:spPr/>
        <p:txBody>
          <a:bodyPr/>
          <a:lstStyle/>
          <a:p>
            <a:fld id="{B0CE60CA-25B3-4BAB-939F-77DB5343B80E}" type="datetimeFigureOut">
              <a:rPr lang="en-US" smtClean="0"/>
              <a:pPr/>
              <a:t>12/12/2018</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C84711E5-7D32-45DB-84C4-DE415512278F}"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0CE60CA-25B3-4BAB-939F-77DB5343B80E}" type="datetimeFigureOut">
              <a:rPr lang="en-US" smtClean="0"/>
              <a:pPr/>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711E5-7D32-45DB-84C4-DE415512278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0CE60CA-25B3-4BAB-939F-77DB5343B80E}" type="datetimeFigureOut">
              <a:rPr lang="en-US" smtClean="0"/>
              <a:pPr/>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711E5-7D32-45DB-84C4-DE415512278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5334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13716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fld id="{5BFE4476-93AD-4A1D-93DB-F32E1C7DC07E}" type="slidenum">
              <a:rPr lang="en-US" altLang="en-US"/>
              <a:pPr/>
              <a:t>‹#›</a:t>
            </a:fld>
            <a:endParaRPr lang="en-US" altLang="en-US"/>
          </a:p>
        </p:txBody>
      </p:sp>
    </p:spTree>
    <p:extLst>
      <p:ext uri="{BB962C8B-B14F-4D97-AF65-F5344CB8AC3E}">
        <p14:creationId xmlns:p14="http://schemas.microsoft.com/office/powerpoint/2010/main" val="4062088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B0CE60CA-25B3-4BAB-939F-77DB5343B80E}" type="datetimeFigureOut">
              <a:rPr lang="en-US" smtClean="0"/>
              <a:pPr/>
              <a:t>12/12/2018</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84711E5-7D32-45DB-84C4-DE415512278F}"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a:t>Click to edit Master title style</a:t>
            </a:r>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9i4jb5XBX5s"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biography.com/people/louis-xiv-9386885/videos/louis-xiv-full-episode-2073406805"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https://cabarrusnck12-my.sharepoint.com/personal/emily_pleasants_cabarrus_k12_nc_us/Documents/AP%20European%20History/Unit%204%20Absolutism/Early_Years_of_Louis_XIV.wmv" TargetMode="External"/><Relationship Id="rId1" Type="http://schemas.openxmlformats.org/officeDocument/2006/relationships/video" Target="NULL" TargetMode="Externa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https://cabarrusnck12-my.sharepoint.com/personal/emily_pleasants_cabarrus_k12_nc_us/Documents/AP%20European%20History/Unit%204%20Absolutism/The_Sun_King_s_Schedule_at_Versailles.wmv" TargetMode="External"/><Relationship Id="rId1" Type="http://schemas.openxmlformats.org/officeDocument/2006/relationships/video" Target="NULL" TargetMode="Externa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youtube.com/watch?v=zt4D2QnhQPY" TargetMode="Externa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Absolutism</a:t>
            </a:r>
          </a:p>
        </p:txBody>
      </p:sp>
      <p:sp>
        <p:nvSpPr>
          <p:cNvPr id="3" name="Subtitle 2"/>
          <p:cNvSpPr>
            <a:spLocks noGrp="1"/>
          </p:cNvSpPr>
          <p:nvPr>
            <p:ph type="subTitle" idx="1"/>
          </p:nvPr>
        </p:nvSpPr>
        <p:spPr/>
        <p:txBody>
          <a:bodyPr/>
          <a:lstStyle/>
          <a:p>
            <a:endParaRPr lang="en-US"/>
          </a:p>
        </p:txBody>
      </p:sp>
      <p:pic>
        <p:nvPicPr>
          <p:cNvPr id="1026" name="Picture 2" descr="C:\Documents and Settings\emily.pleasants\Local Settings\Temporary Internet Files\Content.IE5\SYS5AEYN\MC910217115[1].wmf"/>
          <p:cNvPicPr>
            <a:picLocks noChangeAspect="1" noChangeArrowheads="1"/>
          </p:cNvPicPr>
          <p:nvPr/>
        </p:nvPicPr>
        <p:blipFill>
          <a:blip r:embed="rId2" cstate="print"/>
          <a:srcRect/>
          <a:stretch>
            <a:fillRect/>
          </a:stretch>
        </p:blipFill>
        <p:spPr bwMode="auto">
          <a:xfrm>
            <a:off x="5105400" y="1371600"/>
            <a:ext cx="3429000" cy="312836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4">
            <a:extLst>
              <a:ext uri="{FF2B5EF4-FFF2-40B4-BE49-F238E27FC236}">
                <a16:creationId xmlns:a16="http://schemas.microsoft.com/office/drawing/2014/main" id="{7477641B-437A-491B-BE99-48D42BC09C30}"/>
              </a:ext>
            </a:extLst>
          </p:cNvPr>
          <p:cNvSpPr>
            <a:spLocks noGrp="1" noChangeArrowheads="1"/>
          </p:cNvSpPr>
          <p:nvPr>
            <p:ph type="title"/>
          </p:nvPr>
        </p:nvSpPr>
        <p:spPr>
          <a:xfrm>
            <a:off x="1371600" y="1219200"/>
            <a:ext cx="7772400" cy="1143000"/>
          </a:xfrm>
        </p:spPr>
        <p:txBody>
          <a:bodyPr>
            <a:normAutofit fontScale="90000"/>
          </a:bodyPr>
          <a:lstStyle/>
          <a:p>
            <a:r>
              <a:rPr lang="en-US" altLang="en-US"/>
              <a:t>What characteristics do you associate with an absolute ruler?</a:t>
            </a:r>
          </a:p>
        </p:txBody>
      </p:sp>
      <p:sp>
        <p:nvSpPr>
          <p:cNvPr id="8195" name="Content Placeholder 5">
            <a:extLst>
              <a:ext uri="{FF2B5EF4-FFF2-40B4-BE49-F238E27FC236}">
                <a16:creationId xmlns:a16="http://schemas.microsoft.com/office/drawing/2014/main" id="{C56AD0B4-3A0F-4ECE-82B7-0CAF87C71407}"/>
              </a:ext>
            </a:extLst>
          </p:cNvPr>
          <p:cNvSpPr>
            <a:spLocks noGrp="1" noChangeArrowheads="1"/>
          </p:cNvSpPr>
          <p:nvPr>
            <p:ph idx="1"/>
          </p:nvPr>
        </p:nvSpPr>
        <p:spPr>
          <a:xfrm>
            <a:off x="1371600" y="2743200"/>
            <a:ext cx="7772400" cy="3352800"/>
          </a:xfrm>
        </p:spPr>
        <p:txBody>
          <a:bodyPr/>
          <a:lstStyle/>
          <a:p>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C80AE521-58F8-4ACD-9473-C49A137EE3F0}"/>
              </a:ext>
            </a:extLst>
          </p:cNvPr>
          <p:cNvSpPr>
            <a:spLocks noGrp="1" noChangeArrowheads="1"/>
          </p:cNvSpPr>
          <p:nvPr>
            <p:ph type="title"/>
          </p:nvPr>
        </p:nvSpPr>
        <p:spPr/>
        <p:txBody>
          <a:bodyPr>
            <a:normAutofit fontScale="90000"/>
          </a:bodyPr>
          <a:lstStyle/>
          <a:p>
            <a:pPr>
              <a:defRPr/>
            </a:pPr>
            <a:r>
              <a:rPr lang="en-US" sz="6600" b="1">
                <a:effectLst>
                  <a:outerShdw blurRad="38100" dist="38100" dir="2700000" algn="tl">
                    <a:srgbClr val="000000"/>
                  </a:outerShdw>
                </a:effectLst>
              </a:rPr>
              <a:t>Definitions</a:t>
            </a:r>
          </a:p>
        </p:txBody>
      </p:sp>
      <p:sp>
        <p:nvSpPr>
          <p:cNvPr id="18445" name="Text Box 13">
            <a:extLst>
              <a:ext uri="{FF2B5EF4-FFF2-40B4-BE49-F238E27FC236}">
                <a16:creationId xmlns:a16="http://schemas.microsoft.com/office/drawing/2014/main" id="{E4039297-8405-4798-908A-31B598523496}"/>
              </a:ext>
            </a:extLst>
          </p:cNvPr>
          <p:cNvSpPr txBox="1">
            <a:spLocks noChangeArrowheads="1"/>
          </p:cNvSpPr>
          <p:nvPr/>
        </p:nvSpPr>
        <p:spPr bwMode="auto">
          <a:xfrm>
            <a:off x="1447800" y="1981200"/>
            <a:ext cx="7467600" cy="641350"/>
          </a:xfrm>
          <a:prstGeom prst="rect">
            <a:avLst/>
          </a:prstGeom>
          <a:noFill/>
          <a:ln w="9525">
            <a:noFill/>
            <a:miter lim="800000"/>
            <a:headEnd/>
            <a:tailEnd/>
          </a:ln>
          <a:effectLst/>
        </p:spPr>
        <p:txBody>
          <a:bodyPr>
            <a:spAutoFit/>
          </a:bodyPr>
          <a:lstStyle/>
          <a:p>
            <a:pPr>
              <a:spcBef>
                <a:spcPct val="50000"/>
              </a:spcBef>
              <a:defRPr/>
            </a:pPr>
            <a:r>
              <a:rPr lang="en-US" sz="3600">
                <a:effectLst>
                  <a:outerShdw blurRad="38100" dist="38100" dir="2700000" algn="tl">
                    <a:srgbClr val="000000"/>
                  </a:outerShdw>
                </a:effectLst>
                <a:latin typeface="Arial" charset="0"/>
              </a:rPr>
              <a:t>1. Absolutism: </a:t>
            </a:r>
            <a:endParaRPr lang="en-US" sz="4400">
              <a:effectLst>
                <a:outerShdw blurRad="38100" dist="38100" dir="2700000" algn="tl">
                  <a:srgbClr val="000000"/>
                </a:outerShdw>
              </a:effectLst>
              <a:latin typeface="Arial" charset="0"/>
            </a:endParaRPr>
          </a:p>
        </p:txBody>
      </p:sp>
      <p:sp>
        <p:nvSpPr>
          <p:cNvPr id="18447" name="Text Box 15">
            <a:extLst>
              <a:ext uri="{FF2B5EF4-FFF2-40B4-BE49-F238E27FC236}">
                <a16:creationId xmlns:a16="http://schemas.microsoft.com/office/drawing/2014/main" id="{705E86A4-C71B-482F-9F7B-58A2FB7636EA}"/>
              </a:ext>
            </a:extLst>
          </p:cNvPr>
          <p:cNvSpPr txBox="1">
            <a:spLocks noChangeArrowheads="1"/>
          </p:cNvSpPr>
          <p:nvPr/>
        </p:nvSpPr>
        <p:spPr bwMode="auto">
          <a:xfrm>
            <a:off x="2133600" y="2667000"/>
            <a:ext cx="6400800" cy="1190625"/>
          </a:xfrm>
          <a:prstGeom prst="rect">
            <a:avLst/>
          </a:prstGeom>
          <a:noFill/>
          <a:ln w="9525">
            <a:noFill/>
            <a:miter lim="800000"/>
            <a:headEnd/>
            <a:tailEnd/>
          </a:ln>
          <a:effectLst/>
        </p:spPr>
        <p:txBody>
          <a:bodyPr>
            <a:spAutoFit/>
          </a:bodyPr>
          <a:lstStyle/>
          <a:p>
            <a:pPr>
              <a:spcBef>
                <a:spcPct val="50000"/>
              </a:spcBef>
              <a:defRPr/>
            </a:pPr>
            <a:r>
              <a:rPr lang="en-US" sz="3600">
                <a:effectLst>
                  <a:outerShdw blurRad="38100" dist="38100" dir="2700000" algn="tl">
                    <a:srgbClr val="000000"/>
                  </a:outerShdw>
                </a:effectLst>
                <a:latin typeface="Arial" charset="0"/>
              </a:rPr>
              <a:t>Belief that 1 ruler should hold power within a country</a:t>
            </a:r>
          </a:p>
        </p:txBody>
      </p:sp>
      <p:sp>
        <p:nvSpPr>
          <p:cNvPr id="18448" name="Text Box 16">
            <a:extLst>
              <a:ext uri="{FF2B5EF4-FFF2-40B4-BE49-F238E27FC236}">
                <a16:creationId xmlns:a16="http://schemas.microsoft.com/office/drawing/2014/main" id="{FA6E1B6B-DC82-4C77-9B43-695799C1C802}"/>
              </a:ext>
            </a:extLst>
          </p:cNvPr>
          <p:cNvSpPr txBox="1">
            <a:spLocks noChangeArrowheads="1"/>
          </p:cNvSpPr>
          <p:nvPr/>
        </p:nvSpPr>
        <p:spPr bwMode="auto">
          <a:xfrm>
            <a:off x="1524000" y="3886200"/>
            <a:ext cx="6553200" cy="579438"/>
          </a:xfrm>
          <a:prstGeom prst="rect">
            <a:avLst/>
          </a:prstGeom>
          <a:noFill/>
          <a:ln w="9525">
            <a:noFill/>
            <a:miter lim="800000"/>
            <a:headEnd/>
            <a:tailEnd/>
          </a:ln>
          <a:effectLst/>
        </p:spPr>
        <p:txBody>
          <a:bodyPr>
            <a:spAutoFit/>
          </a:bodyPr>
          <a:lstStyle/>
          <a:p>
            <a:pPr>
              <a:spcBef>
                <a:spcPct val="50000"/>
              </a:spcBef>
              <a:defRPr/>
            </a:pPr>
            <a:r>
              <a:rPr lang="en-US" sz="3200">
                <a:effectLst>
                  <a:outerShdw blurRad="38100" dist="38100" dir="2700000" algn="tl">
                    <a:srgbClr val="000000"/>
                  </a:outerShdw>
                </a:effectLst>
                <a:latin typeface="Arial" charset="0"/>
              </a:rPr>
              <a:t>2.  </a:t>
            </a:r>
            <a:r>
              <a:rPr lang="en-US" sz="3200">
                <a:solidFill>
                  <a:schemeClr val="accent2"/>
                </a:solidFill>
                <a:effectLst>
                  <a:outerShdw blurRad="38100" dist="38100" dir="2700000" algn="tl">
                    <a:srgbClr val="000000"/>
                  </a:outerShdw>
                </a:effectLst>
                <a:latin typeface="Arial" charset="0"/>
              </a:rPr>
              <a:t>Divine Right:</a:t>
            </a:r>
          </a:p>
        </p:txBody>
      </p:sp>
      <p:sp>
        <p:nvSpPr>
          <p:cNvPr id="18449" name="Text Box 17">
            <a:extLst>
              <a:ext uri="{FF2B5EF4-FFF2-40B4-BE49-F238E27FC236}">
                <a16:creationId xmlns:a16="http://schemas.microsoft.com/office/drawing/2014/main" id="{59C494B7-E186-4EE2-9EF4-A8DE3867A23E}"/>
              </a:ext>
            </a:extLst>
          </p:cNvPr>
          <p:cNvSpPr txBox="1">
            <a:spLocks noChangeArrowheads="1"/>
          </p:cNvSpPr>
          <p:nvPr/>
        </p:nvSpPr>
        <p:spPr bwMode="auto">
          <a:xfrm>
            <a:off x="2057400" y="4568825"/>
            <a:ext cx="6781800" cy="1739900"/>
          </a:xfrm>
          <a:prstGeom prst="rect">
            <a:avLst/>
          </a:prstGeom>
          <a:noFill/>
          <a:ln w="9525">
            <a:noFill/>
            <a:miter lim="800000"/>
            <a:headEnd/>
            <a:tailEnd/>
          </a:ln>
          <a:effectLst/>
        </p:spPr>
        <p:txBody>
          <a:bodyPr>
            <a:spAutoFit/>
          </a:bodyPr>
          <a:lstStyle/>
          <a:p>
            <a:pPr>
              <a:spcBef>
                <a:spcPct val="50000"/>
              </a:spcBef>
              <a:defRPr/>
            </a:pPr>
            <a:r>
              <a:rPr lang="en-US" sz="3600" dirty="0">
                <a:solidFill>
                  <a:schemeClr val="accent2"/>
                </a:solidFill>
                <a:effectLst>
                  <a:outerShdw blurRad="38100" dist="38100" dir="2700000" algn="tl">
                    <a:srgbClr val="000000"/>
                  </a:outerShdw>
                </a:effectLst>
                <a:latin typeface="Arial" charset="0"/>
              </a:rPr>
              <a:t>The idea that God created the monarchy and monarchs act as representatives on Earth.</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8447"/>
                                        </p:tgtEl>
                                        <p:attrNameLst>
                                          <p:attrName>style.visibility</p:attrName>
                                        </p:attrNameLst>
                                      </p:cBhvr>
                                      <p:to>
                                        <p:strVal val="visible"/>
                                      </p:to>
                                    </p:set>
                                    <p:animEffect transition="in" filter="fade">
                                      <p:cBhvr>
                                        <p:cTn id="7" dur="800" decel="100000"/>
                                        <p:tgtEl>
                                          <p:spTgt spid="18447"/>
                                        </p:tgtEl>
                                      </p:cBhvr>
                                    </p:animEffect>
                                    <p:anim calcmode="lin" valueType="num">
                                      <p:cBhvr>
                                        <p:cTn id="8" dur="800" decel="100000" fill="hold"/>
                                        <p:tgtEl>
                                          <p:spTgt spid="18447"/>
                                        </p:tgtEl>
                                        <p:attrNameLst>
                                          <p:attrName>style.rotation</p:attrName>
                                        </p:attrNameLst>
                                      </p:cBhvr>
                                      <p:tavLst>
                                        <p:tav tm="0">
                                          <p:val>
                                            <p:fltVal val="-90"/>
                                          </p:val>
                                        </p:tav>
                                        <p:tav tm="100000">
                                          <p:val>
                                            <p:fltVal val="0"/>
                                          </p:val>
                                        </p:tav>
                                      </p:tavLst>
                                    </p:anim>
                                    <p:anim calcmode="lin" valueType="num">
                                      <p:cBhvr>
                                        <p:cTn id="9" dur="800" decel="100000" fill="hold"/>
                                        <p:tgtEl>
                                          <p:spTgt spid="18447"/>
                                        </p:tgtEl>
                                        <p:attrNameLst>
                                          <p:attrName>ppt_x</p:attrName>
                                        </p:attrNameLst>
                                      </p:cBhvr>
                                      <p:tavLst>
                                        <p:tav tm="0">
                                          <p:val>
                                            <p:strVal val="#ppt_x+0.4"/>
                                          </p:val>
                                        </p:tav>
                                        <p:tav tm="100000">
                                          <p:val>
                                            <p:strVal val="#ppt_x-0.05"/>
                                          </p:val>
                                        </p:tav>
                                      </p:tavLst>
                                    </p:anim>
                                    <p:anim calcmode="lin" valueType="num">
                                      <p:cBhvr>
                                        <p:cTn id="10" dur="800" decel="100000" fill="hold"/>
                                        <p:tgtEl>
                                          <p:spTgt spid="1844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4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47"/>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18449"/>
                                        </p:tgtEl>
                                        <p:attrNameLst>
                                          <p:attrName>style.visibility</p:attrName>
                                        </p:attrNameLst>
                                      </p:cBhvr>
                                      <p:to>
                                        <p:strVal val="visible"/>
                                      </p:to>
                                    </p:set>
                                    <p:animEffect transition="in" filter="fade">
                                      <p:cBhvr>
                                        <p:cTn id="17" dur="800" decel="100000"/>
                                        <p:tgtEl>
                                          <p:spTgt spid="18449"/>
                                        </p:tgtEl>
                                      </p:cBhvr>
                                    </p:animEffect>
                                    <p:anim calcmode="lin" valueType="num">
                                      <p:cBhvr>
                                        <p:cTn id="18" dur="800" decel="100000" fill="hold"/>
                                        <p:tgtEl>
                                          <p:spTgt spid="18449"/>
                                        </p:tgtEl>
                                        <p:attrNameLst>
                                          <p:attrName>style.rotation</p:attrName>
                                        </p:attrNameLst>
                                      </p:cBhvr>
                                      <p:tavLst>
                                        <p:tav tm="0">
                                          <p:val>
                                            <p:fltVal val="-90"/>
                                          </p:val>
                                        </p:tav>
                                        <p:tav tm="100000">
                                          <p:val>
                                            <p:fltVal val="0"/>
                                          </p:val>
                                        </p:tav>
                                      </p:tavLst>
                                    </p:anim>
                                    <p:anim calcmode="lin" valueType="num">
                                      <p:cBhvr>
                                        <p:cTn id="19" dur="800" decel="100000" fill="hold"/>
                                        <p:tgtEl>
                                          <p:spTgt spid="18449"/>
                                        </p:tgtEl>
                                        <p:attrNameLst>
                                          <p:attrName>ppt_x</p:attrName>
                                        </p:attrNameLst>
                                      </p:cBhvr>
                                      <p:tavLst>
                                        <p:tav tm="0">
                                          <p:val>
                                            <p:strVal val="#ppt_x+0.4"/>
                                          </p:val>
                                        </p:tav>
                                        <p:tav tm="100000">
                                          <p:val>
                                            <p:strVal val="#ppt_x-0.05"/>
                                          </p:val>
                                        </p:tav>
                                      </p:tavLst>
                                    </p:anim>
                                    <p:anim calcmode="lin" valueType="num">
                                      <p:cBhvr>
                                        <p:cTn id="20" dur="800" decel="100000" fill="hold"/>
                                        <p:tgtEl>
                                          <p:spTgt spid="18449"/>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18449"/>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1844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7" grpId="0"/>
      <p:bldP spid="1844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762000" y="228600"/>
            <a:ext cx="7772400" cy="990600"/>
          </a:xfrm>
        </p:spPr>
        <p:txBody>
          <a:bodyPr>
            <a:normAutofit fontScale="90000"/>
          </a:bodyPr>
          <a:lstStyle/>
          <a:p>
            <a:pPr>
              <a:defRPr/>
            </a:pPr>
            <a:r>
              <a:rPr lang="en-US" sz="6000" b="1" dirty="0">
                <a:effectLst>
                  <a:outerShdw blurRad="38100" dist="38100" dir="2700000" algn="tl">
                    <a:srgbClr val="000000"/>
                  </a:outerShdw>
                </a:effectLst>
              </a:rPr>
              <a:t>Causes of Absolutism</a:t>
            </a:r>
          </a:p>
        </p:txBody>
      </p:sp>
      <p:sp>
        <p:nvSpPr>
          <p:cNvPr id="113668" name="Text Box 4"/>
          <p:cNvSpPr txBox="1">
            <a:spLocks noChangeArrowheads="1"/>
          </p:cNvSpPr>
          <p:nvPr/>
        </p:nvSpPr>
        <p:spPr bwMode="auto">
          <a:xfrm>
            <a:off x="727881" y="1524000"/>
            <a:ext cx="3733800" cy="4770537"/>
          </a:xfrm>
          <a:prstGeom prst="rect">
            <a:avLst/>
          </a:prstGeom>
          <a:noFill/>
          <a:ln w="9525">
            <a:noFill/>
            <a:miter lim="800000"/>
            <a:headEnd/>
            <a:tailEnd/>
          </a:ln>
          <a:effectLst/>
        </p:spPr>
        <p:txBody>
          <a:bodyPr>
            <a:spAutoFit/>
          </a:bodyPr>
          <a:lstStyle/>
          <a:p>
            <a:pPr marL="457200" indent="-457200">
              <a:spcBef>
                <a:spcPct val="50000"/>
              </a:spcBef>
              <a:buFont typeface="Wingdings" panose="05000000000000000000" pitchFamily="2" charset="2"/>
              <a:buChar char="v"/>
              <a:defRPr/>
            </a:pPr>
            <a:r>
              <a:rPr lang="en-US" sz="3200" dirty="0">
                <a:effectLst>
                  <a:outerShdw blurRad="38100" dist="38100" dir="2700000" algn="tl">
                    <a:srgbClr val="000000"/>
                  </a:outerShdw>
                </a:effectLst>
                <a:latin typeface="Arial" charset="0"/>
              </a:rPr>
              <a:t> </a:t>
            </a:r>
            <a:r>
              <a:rPr lang="en-US" sz="3200" dirty="0">
                <a:latin typeface="Arial" charset="0"/>
              </a:rPr>
              <a:t>Decline of Feudalism</a:t>
            </a:r>
          </a:p>
          <a:p>
            <a:pPr marL="457200" indent="-457200">
              <a:spcBef>
                <a:spcPct val="50000"/>
              </a:spcBef>
              <a:buFont typeface="Wingdings" panose="05000000000000000000" pitchFamily="2" charset="2"/>
              <a:buChar char="v"/>
              <a:defRPr/>
            </a:pPr>
            <a:r>
              <a:rPr lang="en-US" sz="3200" dirty="0">
                <a:latin typeface="Arial" charset="0"/>
              </a:rPr>
              <a:t> Growth of cities</a:t>
            </a:r>
          </a:p>
          <a:p>
            <a:pPr marL="457200" indent="-457200">
              <a:spcBef>
                <a:spcPct val="50000"/>
              </a:spcBef>
              <a:buFont typeface="Wingdings" panose="05000000000000000000" pitchFamily="2" charset="2"/>
              <a:buChar char="v"/>
              <a:defRPr/>
            </a:pPr>
            <a:r>
              <a:rPr lang="en-US" sz="3200" dirty="0">
                <a:latin typeface="Arial" charset="0"/>
              </a:rPr>
              <a:t> Breakdown of Church authority</a:t>
            </a:r>
          </a:p>
          <a:p>
            <a:pPr marL="457200" indent="-457200">
              <a:spcBef>
                <a:spcPct val="50000"/>
              </a:spcBef>
              <a:buFont typeface="Wingdings" panose="05000000000000000000" pitchFamily="2" charset="2"/>
              <a:buChar char="v"/>
              <a:defRPr/>
            </a:pPr>
            <a:r>
              <a:rPr lang="en-US" sz="3200" dirty="0">
                <a:latin typeface="Arial" charset="0"/>
              </a:rPr>
              <a:t> People wanted strong leadership</a:t>
            </a:r>
          </a:p>
        </p:txBody>
      </p:sp>
      <p:pic>
        <p:nvPicPr>
          <p:cNvPr id="2" name="Picture 1"/>
          <p:cNvPicPr>
            <a:picLocks noChangeAspect="1"/>
          </p:cNvPicPr>
          <p:nvPr/>
        </p:nvPicPr>
        <p:blipFill>
          <a:blip r:embed="rId3"/>
          <a:stretch>
            <a:fillRect/>
          </a:stretch>
        </p:blipFill>
        <p:spPr>
          <a:xfrm>
            <a:off x="5562600" y="1523999"/>
            <a:ext cx="2895600" cy="4252913"/>
          </a:xfrm>
          <a:prstGeom prst="rect">
            <a:avLst/>
          </a:prstGeom>
        </p:spPr>
      </p:pic>
    </p:spTree>
    <p:extLst>
      <p:ext uri="{BB962C8B-B14F-4D97-AF65-F5344CB8AC3E}">
        <p14:creationId xmlns:p14="http://schemas.microsoft.com/office/powerpoint/2010/main" val="2350631407"/>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13668"/>
                                        </p:tgtEl>
                                        <p:attrNameLst>
                                          <p:attrName>style.visibility</p:attrName>
                                        </p:attrNameLst>
                                      </p:cBhvr>
                                      <p:to>
                                        <p:strVal val="visible"/>
                                      </p:to>
                                    </p:set>
                                    <p:animEffect transition="in" filter="fade">
                                      <p:cBhvr>
                                        <p:cTn id="7" dur="800" decel="100000"/>
                                        <p:tgtEl>
                                          <p:spTgt spid="113668"/>
                                        </p:tgtEl>
                                      </p:cBhvr>
                                    </p:animEffect>
                                    <p:anim calcmode="lin" valueType="num">
                                      <p:cBhvr>
                                        <p:cTn id="8" dur="800" decel="100000" fill="hold"/>
                                        <p:tgtEl>
                                          <p:spTgt spid="113668"/>
                                        </p:tgtEl>
                                        <p:attrNameLst>
                                          <p:attrName>style.rotation</p:attrName>
                                        </p:attrNameLst>
                                      </p:cBhvr>
                                      <p:tavLst>
                                        <p:tav tm="0">
                                          <p:val>
                                            <p:fltVal val="-90"/>
                                          </p:val>
                                        </p:tav>
                                        <p:tav tm="100000">
                                          <p:val>
                                            <p:fltVal val="0"/>
                                          </p:val>
                                        </p:tav>
                                      </p:tavLst>
                                    </p:anim>
                                    <p:anim calcmode="lin" valueType="num">
                                      <p:cBhvr>
                                        <p:cTn id="9" dur="800" decel="100000" fill="hold"/>
                                        <p:tgtEl>
                                          <p:spTgt spid="113668"/>
                                        </p:tgtEl>
                                        <p:attrNameLst>
                                          <p:attrName>ppt_x</p:attrName>
                                        </p:attrNameLst>
                                      </p:cBhvr>
                                      <p:tavLst>
                                        <p:tav tm="0">
                                          <p:val>
                                            <p:strVal val="#ppt_x+0.4"/>
                                          </p:val>
                                        </p:tav>
                                        <p:tav tm="100000">
                                          <p:val>
                                            <p:strVal val="#ppt_x-0.05"/>
                                          </p:val>
                                        </p:tav>
                                      </p:tavLst>
                                    </p:anim>
                                    <p:anim calcmode="lin" valueType="num">
                                      <p:cBhvr>
                                        <p:cTn id="10" dur="800" decel="100000" fill="hold"/>
                                        <p:tgtEl>
                                          <p:spTgt spid="11366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1366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1366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152400" y="238125"/>
            <a:ext cx="8991600" cy="1676400"/>
          </a:xfrm>
        </p:spPr>
        <p:txBody>
          <a:bodyPr>
            <a:normAutofit fontScale="90000"/>
          </a:bodyPr>
          <a:lstStyle/>
          <a:p>
            <a:pPr>
              <a:defRPr/>
            </a:pPr>
            <a:r>
              <a:rPr lang="en-US" sz="4000" dirty="0">
                <a:effectLst/>
                <a:latin typeface="Arial" charset="0"/>
              </a:rPr>
              <a:t>Absolute Monarchies in Europe</a:t>
            </a:r>
            <a:br>
              <a:rPr lang="en-US" sz="4000" dirty="0">
                <a:effectLst/>
                <a:latin typeface="Arial" charset="0"/>
              </a:rPr>
            </a:br>
            <a:r>
              <a:rPr lang="en-US" sz="4000" dirty="0">
                <a:effectLst/>
                <a:latin typeface="Arial" charset="0"/>
              </a:rPr>
              <a:t>1550-1800</a:t>
            </a:r>
          </a:p>
        </p:txBody>
      </p:sp>
      <p:pic>
        <p:nvPicPr>
          <p:cNvPr id="14339" name="Picture 5" descr="Europe map 1700"/>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598" t="1947" r="2130" b="9224"/>
          <a:stretch>
            <a:fillRect/>
          </a:stretch>
        </p:blipFill>
        <p:spPr>
          <a:xfrm>
            <a:off x="609600" y="1625600"/>
            <a:ext cx="8350250" cy="4637088"/>
          </a:xfrm>
          <a:noFill/>
        </p:spPr>
      </p:pic>
      <p:sp>
        <p:nvSpPr>
          <p:cNvPr id="93190" name="Text Box 6"/>
          <p:cNvSpPr txBox="1">
            <a:spLocks noChangeArrowheads="1"/>
          </p:cNvSpPr>
          <p:nvPr/>
        </p:nvSpPr>
        <p:spPr bwMode="auto">
          <a:xfrm>
            <a:off x="609600" y="6172200"/>
            <a:ext cx="2286000" cy="639763"/>
          </a:xfrm>
          <a:prstGeom prst="rect">
            <a:avLst/>
          </a:prstGeom>
          <a:noFill/>
          <a:ln w="9525">
            <a:noFill/>
            <a:miter lim="800000"/>
            <a:headEnd/>
            <a:tailEnd/>
          </a:ln>
          <a:effectLst/>
        </p:spPr>
        <p:txBody>
          <a:bodyPr>
            <a:spAutoFit/>
          </a:bodyPr>
          <a:lstStyle/>
          <a:p>
            <a:pPr>
              <a:spcBef>
                <a:spcPct val="50000"/>
              </a:spcBef>
              <a:defRPr/>
            </a:pPr>
            <a:r>
              <a:rPr lang="en-US" sz="1200">
                <a:solidFill>
                  <a:schemeClr val="bg2"/>
                </a:solidFill>
                <a:effectLst>
                  <a:outerShdw blurRad="38100" dist="38100" dir="2700000" algn="tl">
                    <a:srgbClr val="FFFFFF"/>
                  </a:outerShdw>
                </a:effectLst>
                <a:latin typeface="Arial" charset="0"/>
              </a:rPr>
              <a:t>From  </a:t>
            </a:r>
            <a:r>
              <a:rPr lang="en-US" sz="1200" u="sng">
                <a:solidFill>
                  <a:schemeClr val="bg2"/>
                </a:solidFill>
                <a:effectLst>
                  <a:outerShdw blurRad="38100" dist="38100" dir="2700000" algn="tl">
                    <a:srgbClr val="FFFFFF"/>
                  </a:outerShdw>
                </a:effectLst>
                <a:latin typeface="Arial" charset="0"/>
              </a:rPr>
              <a:t>World History: Connections to Today </a:t>
            </a:r>
            <a:r>
              <a:rPr lang="en-US" sz="1200">
                <a:solidFill>
                  <a:schemeClr val="bg2"/>
                </a:solidFill>
                <a:effectLst>
                  <a:outerShdw blurRad="38100" dist="38100" dir="2700000" algn="tl">
                    <a:srgbClr val="FFFFFF"/>
                  </a:outerShdw>
                </a:effectLst>
                <a:latin typeface="Arial" charset="0"/>
              </a:rPr>
              <a:t>Prentice Hall, 2003</a:t>
            </a:r>
          </a:p>
        </p:txBody>
      </p:sp>
    </p:spTree>
    <p:extLst>
      <p:ext uri="{BB962C8B-B14F-4D97-AF65-F5344CB8AC3E}">
        <p14:creationId xmlns:p14="http://schemas.microsoft.com/office/powerpoint/2010/main" val="3155625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914400" y="304800"/>
            <a:ext cx="8229600" cy="838200"/>
          </a:xfrm>
        </p:spPr>
        <p:txBody>
          <a:bodyPr>
            <a:normAutofit/>
          </a:bodyPr>
          <a:lstStyle/>
          <a:p>
            <a:pPr>
              <a:defRPr/>
            </a:pPr>
            <a:r>
              <a:rPr lang="en-US" sz="3200" dirty="0">
                <a:effectLst>
                  <a:outerShdw blurRad="38100" dist="38100" dir="2700000" algn="tl">
                    <a:srgbClr val="000000"/>
                  </a:outerShdw>
                </a:effectLst>
                <a:latin typeface="Arial" charset="0"/>
              </a:rPr>
              <a:t>The Philosopher Behind the Age</a:t>
            </a:r>
          </a:p>
        </p:txBody>
      </p:sp>
      <p:sp>
        <p:nvSpPr>
          <p:cNvPr id="119811" name="Rectangle 3"/>
          <p:cNvSpPr>
            <a:spLocks noGrp="1" noChangeArrowheads="1"/>
          </p:cNvSpPr>
          <p:nvPr>
            <p:ph type="body" sz="half" idx="1"/>
          </p:nvPr>
        </p:nvSpPr>
        <p:spPr>
          <a:xfrm>
            <a:off x="228600" y="1219200"/>
            <a:ext cx="4953000" cy="5410200"/>
          </a:xfrm>
          <a:solidFill>
            <a:schemeClr val="tx2"/>
          </a:solidFill>
        </p:spPr>
        <p:txBody>
          <a:bodyPr>
            <a:normAutofit fontScale="92500"/>
          </a:bodyPr>
          <a:lstStyle/>
          <a:p>
            <a:pPr>
              <a:lnSpc>
                <a:spcPct val="90000"/>
              </a:lnSpc>
              <a:buClr>
                <a:schemeClr val="bg2"/>
              </a:buClr>
              <a:defRPr/>
            </a:pPr>
            <a:r>
              <a:rPr lang="en-US" sz="2800" b="1" dirty="0">
                <a:solidFill>
                  <a:schemeClr val="bg2"/>
                </a:solidFill>
                <a:latin typeface="Arial" charset="0"/>
                <a:hlinkClick r:id="rId3"/>
              </a:rPr>
              <a:t>Thomas Hobbes</a:t>
            </a:r>
            <a:endParaRPr lang="en-US" sz="2800" b="1" dirty="0">
              <a:solidFill>
                <a:schemeClr val="bg2"/>
              </a:solidFill>
              <a:latin typeface="Arial" charset="0"/>
            </a:endParaRPr>
          </a:p>
          <a:p>
            <a:pPr>
              <a:lnSpc>
                <a:spcPct val="90000"/>
              </a:lnSpc>
              <a:buClr>
                <a:schemeClr val="bg2"/>
              </a:buClr>
              <a:defRPr/>
            </a:pPr>
            <a:r>
              <a:rPr lang="en-US" sz="2800" b="1" dirty="0">
                <a:solidFill>
                  <a:schemeClr val="bg2"/>
                </a:solidFill>
                <a:latin typeface="Arial" charset="0"/>
              </a:rPr>
              <a:t>1660 – Wrote the Leviathan (Giant)</a:t>
            </a:r>
          </a:p>
          <a:p>
            <a:pPr>
              <a:lnSpc>
                <a:spcPct val="90000"/>
              </a:lnSpc>
              <a:buClr>
                <a:schemeClr val="bg2"/>
              </a:buClr>
              <a:defRPr/>
            </a:pPr>
            <a:r>
              <a:rPr lang="en-US" sz="2800" b="1" dirty="0">
                <a:solidFill>
                  <a:schemeClr val="bg2"/>
                </a:solidFill>
                <a:latin typeface="Arial" charset="0"/>
              </a:rPr>
              <a:t>Discussed the perfect government</a:t>
            </a:r>
          </a:p>
          <a:p>
            <a:pPr>
              <a:lnSpc>
                <a:spcPct val="90000"/>
              </a:lnSpc>
              <a:buClr>
                <a:schemeClr val="bg2"/>
              </a:buClr>
              <a:defRPr/>
            </a:pPr>
            <a:r>
              <a:rPr lang="en-US" sz="2800" b="1" dirty="0">
                <a:solidFill>
                  <a:schemeClr val="bg2"/>
                </a:solidFill>
                <a:latin typeface="Arial" charset="0"/>
              </a:rPr>
              <a:t>People first lived in anarchy</a:t>
            </a:r>
          </a:p>
          <a:p>
            <a:pPr>
              <a:lnSpc>
                <a:spcPct val="90000"/>
              </a:lnSpc>
              <a:buClr>
                <a:schemeClr val="bg2"/>
              </a:buClr>
              <a:defRPr/>
            </a:pPr>
            <a:r>
              <a:rPr lang="en-US" sz="2800" b="1" dirty="0">
                <a:solidFill>
                  <a:schemeClr val="bg2"/>
                </a:solidFill>
                <a:latin typeface="Arial" charset="0"/>
              </a:rPr>
              <a:t>Needed a “social contract”</a:t>
            </a:r>
          </a:p>
          <a:p>
            <a:pPr>
              <a:lnSpc>
                <a:spcPct val="90000"/>
              </a:lnSpc>
              <a:buClr>
                <a:schemeClr val="bg2"/>
              </a:buClr>
              <a:defRPr/>
            </a:pPr>
            <a:r>
              <a:rPr lang="en-US" sz="2800" b="1" dirty="0">
                <a:solidFill>
                  <a:schemeClr val="bg2"/>
                </a:solidFill>
                <a:latin typeface="Arial" charset="0"/>
              </a:rPr>
              <a:t>Required an absolute monarch to maintain order</a:t>
            </a:r>
          </a:p>
          <a:p>
            <a:pPr>
              <a:lnSpc>
                <a:spcPct val="90000"/>
              </a:lnSpc>
              <a:buClr>
                <a:schemeClr val="bg2"/>
              </a:buClr>
              <a:defRPr/>
            </a:pPr>
            <a:r>
              <a:rPr lang="en-US" sz="2800" b="1" dirty="0">
                <a:solidFill>
                  <a:schemeClr val="bg2"/>
                </a:solidFill>
                <a:latin typeface="Arial" charset="0"/>
              </a:rPr>
              <a:t>People retained the right only to maintain their lives.</a:t>
            </a:r>
          </a:p>
          <a:p>
            <a:pPr>
              <a:lnSpc>
                <a:spcPct val="90000"/>
              </a:lnSpc>
              <a:buClr>
                <a:schemeClr val="bg2"/>
              </a:buClr>
              <a:defRPr/>
            </a:pPr>
            <a:endParaRPr lang="en-US" sz="2800" b="1" dirty="0">
              <a:solidFill>
                <a:schemeClr val="bg2"/>
              </a:solidFill>
              <a:effectLst>
                <a:outerShdw blurRad="38100" dist="38100" dir="2700000" algn="tl">
                  <a:srgbClr val="FFFFFF"/>
                </a:outerShdw>
              </a:effectLst>
              <a:latin typeface="Arial" charset="0"/>
            </a:endParaRPr>
          </a:p>
          <a:p>
            <a:pPr>
              <a:lnSpc>
                <a:spcPct val="90000"/>
              </a:lnSpc>
              <a:buClr>
                <a:schemeClr val="bg2"/>
              </a:buClr>
              <a:defRPr/>
            </a:pPr>
            <a:endParaRPr lang="en-US" sz="2800" b="1" dirty="0">
              <a:solidFill>
                <a:schemeClr val="bg2"/>
              </a:solidFill>
              <a:effectLst>
                <a:outerShdw blurRad="38100" dist="38100" dir="2700000" algn="tl">
                  <a:srgbClr val="FFFFFF"/>
                </a:outerShdw>
              </a:effectLst>
              <a:latin typeface="Arial" charset="0"/>
            </a:endParaRPr>
          </a:p>
          <a:p>
            <a:pPr>
              <a:lnSpc>
                <a:spcPct val="90000"/>
              </a:lnSpc>
              <a:buClr>
                <a:schemeClr val="bg2"/>
              </a:buClr>
              <a:defRPr/>
            </a:pPr>
            <a:endParaRPr lang="en-US" sz="2800" b="1" dirty="0">
              <a:solidFill>
                <a:schemeClr val="bg2"/>
              </a:solidFill>
              <a:effectLst>
                <a:outerShdw blurRad="38100" dist="38100" dir="2700000" algn="tl">
                  <a:srgbClr val="FFFFFF"/>
                </a:outerShdw>
              </a:effectLst>
              <a:latin typeface="Arial" charset="0"/>
            </a:endParaRPr>
          </a:p>
          <a:p>
            <a:pPr>
              <a:lnSpc>
                <a:spcPct val="90000"/>
              </a:lnSpc>
              <a:buClr>
                <a:schemeClr val="bg2"/>
              </a:buClr>
              <a:buFontTx/>
              <a:buNone/>
              <a:defRPr/>
            </a:pPr>
            <a:endParaRPr lang="en-US" sz="2800" b="1" dirty="0">
              <a:solidFill>
                <a:schemeClr val="bg2"/>
              </a:solidFill>
              <a:effectLst>
                <a:outerShdw blurRad="38100" dist="38100" dir="2700000" algn="tl">
                  <a:srgbClr val="FFFFFF"/>
                </a:outerShdw>
              </a:effectLst>
              <a:latin typeface="Arial" charset="0"/>
            </a:endParaRPr>
          </a:p>
          <a:p>
            <a:pPr>
              <a:lnSpc>
                <a:spcPct val="90000"/>
              </a:lnSpc>
              <a:buClr>
                <a:schemeClr val="bg2"/>
              </a:buClr>
              <a:defRPr/>
            </a:pPr>
            <a:endParaRPr lang="en-US" sz="2800" b="1" dirty="0">
              <a:solidFill>
                <a:schemeClr val="bg2"/>
              </a:solidFill>
              <a:effectLst>
                <a:outerShdw blurRad="38100" dist="38100" dir="2700000" algn="tl">
                  <a:srgbClr val="FFFFFF"/>
                </a:outerShdw>
              </a:effectLst>
              <a:latin typeface="Arial" charset="0"/>
            </a:endParaRPr>
          </a:p>
        </p:txBody>
      </p:sp>
      <p:pic>
        <p:nvPicPr>
          <p:cNvPr id="15364" name="Picture 4" descr="Hobbes 1"/>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5410200" y="1219200"/>
            <a:ext cx="3462338" cy="5410200"/>
          </a:xfrm>
          <a:noFill/>
        </p:spPr>
      </p:pic>
    </p:spTree>
    <p:extLst>
      <p:ext uri="{BB962C8B-B14F-4D97-AF65-F5344CB8AC3E}">
        <p14:creationId xmlns:p14="http://schemas.microsoft.com/office/powerpoint/2010/main" val="4195743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447800" y="685800"/>
            <a:ext cx="7772400" cy="1143000"/>
          </a:xfrm>
        </p:spPr>
        <p:txBody>
          <a:bodyPr>
            <a:normAutofit fontScale="90000"/>
          </a:bodyPr>
          <a:lstStyle/>
          <a:p>
            <a:r>
              <a:rPr lang="en-US" altLang="en-US" dirty="0"/>
              <a:t>What factors might weaken the power of an absolute monarch?</a:t>
            </a:r>
            <a:br>
              <a:rPr lang="en-US" altLang="en-US" dirty="0"/>
            </a:br>
            <a:endParaRPr lang="en-US" altLang="en-US" dirty="0"/>
          </a:p>
        </p:txBody>
      </p:sp>
      <p:sp>
        <p:nvSpPr>
          <p:cNvPr id="16387" name="Text Placeholder 2"/>
          <p:cNvSpPr>
            <a:spLocks noGrp="1"/>
          </p:cNvSpPr>
          <p:nvPr>
            <p:ph type="body" sz="half" idx="1"/>
          </p:nvPr>
        </p:nvSpPr>
        <p:spPr/>
        <p:txBody>
          <a:bodyPr/>
          <a:lstStyle/>
          <a:p>
            <a:endParaRPr lang="en-US" altLang="en-US"/>
          </a:p>
        </p:txBody>
      </p:sp>
      <p:sp>
        <p:nvSpPr>
          <p:cNvPr id="16388" name="Content Placeholder 3"/>
          <p:cNvSpPr>
            <a:spLocks noGrp="1"/>
          </p:cNvSpPr>
          <p:nvPr>
            <p:ph sz="half" idx="2"/>
          </p:nvPr>
        </p:nvSpPr>
        <p:spPr/>
        <p:txBody>
          <a:bodyPr/>
          <a:lstStyle/>
          <a:p>
            <a:endParaRPr lang="en-US" altLang="en-US"/>
          </a:p>
        </p:txBody>
      </p:sp>
    </p:spTree>
    <p:extLst>
      <p:ext uri="{BB962C8B-B14F-4D97-AF65-F5344CB8AC3E}">
        <p14:creationId xmlns:p14="http://schemas.microsoft.com/office/powerpoint/2010/main" val="346659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4 Major Features</a:t>
            </a:r>
          </a:p>
        </p:txBody>
      </p:sp>
      <p:sp>
        <p:nvSpPr>
          <p:cNvPr id="3" name="Content Placeholder 2"/>
          <p:cNvSpPr>
            <a:spLocks noGrp="1"/>
          </p:cNvSpPr>
          <p:nvPr>
            <p:ph idx="1"/>
          </p:nvPr>
        </p:nvSpPr>
        <p:spPr/>
        <p:txBody>
          <a:bodyPr/>
          <a:lstStyle/>
          <a:p>
            <a:r>
              <a:rPr lang="en-US" dirty="0"/>
              <a:t>1. Centralized political power</a:t>
            </a:r>
          </a:p>
          <a:p>
            <a:r>
              <a:rPr lang="en-US" dirty="0"/>
              <a:t>2. Pacified nobility</a:t>
            </a:r>
          </a:p>
          <a:p>
            <a:r>
              <a:rPr lang="en-US" dirty="0"/>
              <a:t>3. Increased revenue</a:t>
            </a:r>
          </a:p>
          <a:p>
            <a:r>
              <a:rPr lang="en-US" dirty="0"/>
              <a:t>4. New army</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endParaRPr lang="en-US"/>
          </a:p>
        </p:txBody>
      </p:sp>
      <p:sp>
        <p:nvSpPr>
          <p:cNvPr id="5" name="Title 4"/>
          <p:cNvSpPr>
            <a:spLocks noGrp="1"/>
          </p:cNvSpPr>
          <p:nvPr>
            <p:ph type="title"/>
          </p:nvPr>
        </p:nvSpPr>
        <p:spPr/>
        <p:txBody>
          <a:bodyPr/>
          <a:lstStyle/>
          <a:p>
            <a:r>
              <a:rPr lang="en-US" dirty="0">
                <a:hlinkClick r:id="rId2"/>
              </a:rPr>
              <a:t>Louis XIV</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arly_Years_of_Louis_XIV.wmv">
            <a:hlinkClick r:id="" action="ppaction://media"/>
          </p:cNvPr>
          <p:cNvPicPr>
            <a:picLocks noChangeAspect="1"/>
          </p:cNvPicPr>
          <p:nvPr>
            <a:videoFile r:link="rId1"/>
            <p:extLst>
              <p:ext uri="{DAA4B4D4-6D71-4841-9C94-3DE7FCFB9230}">
                <p14:media xmlns:p14="http://schemas.microsoft.com/office/powerpoint/2010/main" r:link="rId2"/>
              </p:ext>
            </p:extLst>
          </p:nvPr>
        </p:nvPicPr>
        <p:blipFill>
          <a:blip r:embed="rId4" cstate="print"/>
          <a:stretch>
            <a:fillRect/>
          </a:stretch>
        </p:blipFill>
        <p:spPr>
          <a:xfrm>
            <a:off x="457200" y="381000"/>
            <a:ext cx="8229600" cy="61722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Centralized Political Authority</a:t>
            </a:r>
          </a:p>
        </p:txBody>
      </p:sp>
      <p:sp>
        <p:nvSpPr>
          <p:cNvPr id="5" name="Content Placeholder 4"/>
          <p:cNvSpPr>
            <a:spLocks noGrp="1"/>
          </p:cNvSpPr>
          <p:nvPr>
            <p:ph idx="1"/>
          </p:nvPr>
        </p:nvSpPr>
        <p:spPr/>
        <p:txBody>
          <a:bodyPr/>
          <a:lstStyle/>
          <a:p>
            <a:pPr marL="342900" lvl="2" indent="-342900">
              <a:buFont typeface="Wingdings 2"/>
              <a:buChar char=""/>
            </a:pPr>
            <a:r>
              <a:rPr lang="en-US" dirty="0"/>
              <a:t>Use of propaganda, creation of political image</a:t>
            </a:r>
          </a:p>
          <a:p>
            <a:pPr marL="342900" lvl="2" indent="-342900">
              <a:buFont typeface="Wingdings 2"/>
              <a:buChar char=""/>
            </a:pPr>
            <a:r>
              <a:rPr lang="en-US" dirty="0"/>
              <a:t>“Divine right of kings” (Bossuet) = “</a:t>
            </a:r>
            <a:r>
              <a:rPr lang="en-US" dirty="0" err="1"/>
              <a:t>L’etat</a:t>
            </a:r>
            <a:r>
              <a:rPr lang="en-US" dirty="0"/>
              <a:t> </a:t>
            </a:r>
            <a:r>
              <a:rPr lang="en-US" dirty="0" err="1"/>
              <a:t>c’est</a:t>
            </a:r>
            <a:r>
              <a:rPr lang="en-US" dirty="0"/>
              <a:t> </a:t>
            </a:r>
            <a:r>
              <a:rPr lang="en-US" dirty="0" err="1"/>
              <a:t>moi</a:t>
            </a:r>
            <a:r>
              <a:rPr lang="en-US" dirty="0"/>
              <a:t>.”</a:t>
            </a:r>
          </a:p>
          <a:p>
            <a:pPr lvl="2"/>
            <a:r>
              <a:rPr lang="en-US" dirty="0"/>
              <a:t>used </a:t>
            </a:r>
            <a:r>
              <a:rPr lang="en-US" dirty="0" err="1"/>
              <a:t>intendants</a:t>
            </a:r>
            <a:r>
              <a:rPr lang="en-US" dirty="0"/>
              <a:t> to administer the government = bureaucracy, councils, </a:t>
            </a:r>
            <a:r>
              <a:rPr lang="en-US" dirty="0" err="1"/>
              <a:t>parlements</a:t>
            </a:r>
            <a:endParaRPr lang="en-US" dirty="0"/>
          </a:p>
          <a:p>
            <a:pPr lvl="2"/>
            <a:r>
              <a:rPr lang="en-US" dirty="0"/>
              <a:t>chief foreign policy goal= secure international boundaries for France (prevent invasion) especially if he can expand the area of his rule</a:t>
            </a:r>
          </a:p>
          <a:p>
            <a:pPr marL="342900" lvl="2" indent="-342900">
              <a:buFont typeface="Wingdings 2"/>
              <a:buChar char=""/>
            </a:pPr>
            <a:r>
              <a:rPr lang="en-US" dirty="0"/>
              <a:t>revoked the Edict of Nantes (1685)- millions of Protestants emigrated or joined France’s enemies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Pacified Nobility</a:t>
            </a:r>
          </a:p>
        </p:txBody>
      </p:sp>
      <p:sp>
        <p:nvSpPr>
          <p:cNvPr id="3" name="Content Placeholder 2"/>
          <p:cNvSpPr>
            <a:spLocks noGrp="1"/>
          </p:cNvSpPr>
          <p:nvPr>
            <p:ph idx="1"/>
          </p:nvPr>
        </p:nvSpPr>
        <p:spPr/>
        <p:txBody>
          <a:bodyPr/>
          <a:lstStyle/>
          <a:p>
            <a:pPr marL="342900" lvl="2" indent="-342900">
              <a:buFont typeface="Wingdings 2"/>
              <a:buChar char=""/>
            </a:pPr>
            <a:r>
              <a:rPr lang="en-US" dirty="0"/>
              <a:t>Made sure nobility would benefit from his absolute authority by cooperation with regional </a:t>
            </a:r>
            <a:r>
              <a:rPr lang="en-US" dirty="0" err="1"/>
              <a:t>parlements</a:t>
            </a:r>
            <a:endParaRPr lang="en-US" dirty="0"/>
          </a:p>
          <a:p>
            <a:r>
              <a:rPr lang="en-US" dirty="0"/>
              <a:t>Completed Versailles palace</a:t>
            </a:r>
          </a:p>
          <a:p>
            <a:pPr lvl="3"/>
            <a:r>
              <a:rPr lang="en-US" dirty="0"/>
              <a:t>way of keeping an eye on nobility</a:t>
            </a:r>
          </a:p>
          <a:p>
            <a:pPr lvl="3"/>
            <a:r>
              <a:rPr lang="en-US" dirty="0"/>
              <a:t>court life organized on his daily routine</a:t>
            </a:r>
          </a:p>
          <a:p>
            <a:pPr lvl="3"/>
            <a:r>
              <a:rPr lang="en-US" dirty="0"/>
              <a:t>he was the source for most favors, patronage</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990600" y="304800"/>
            <a:ext cx="7315200" cy="769938"/>
          </a:xfrm>
          <a:prstGeom prst="rect">
            <a:avLst/>
          </a:prstGeom>
          <a:noFill/>
          <a:ln>
            <a:noFill/>
          </a:ln>
          <a:effectLst>
            <a:outerShdw dist="35921" dir="2700000" algn="ctr" rotWithShape="0">
              <a:schemeClr val="hlink"/>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Char char="•"/>
              <a:defRPr kumimoji="1" sz="3200">
                <a:solidFill>
                  <a:schemeClr val="tx1"/>
                </a:solidFill>
                <a:latin typeface="Times New Roman" panose="02020603050405020304" pitchFamily="18" charset="0"/>
              </a:defRPr>
            </a:lvl1pPr>
            <a:lvl2pPr marL="742950" indent="-285750">
              <a:spcBef>
                <a:spcPct val="20000"/>
              </a:spcBef>
              <a:buChar char="•"/>
              <a:defRPr kumimoji="1" sz="2800">
                <a:solidFill>
                  <a:schemeClr val="tx1"/>
                </a:solidFill>
                <a:latin typeface="Times New Roman" panose="02020603050405020304" pitchFamily="18" charset="0"/>
              </a:defRPr>
            </a:lvl2pPr>
            <a:lvl3pPr marL="1143000" indent="-228600">
              <a:spcBef>
                <a:spcPct val="20000"/>
              </a:spcBef>
              <a:buChar char="•"/>
              <a:defRPr kumimoji="1" sz="2400">
                <a:solidFill>
                  <a:schemeClr val="tx1"/>
                </a:solidFill>
                <a:latin typeface="Times New Roman" panose="02020603050405020304" pitchFamily="18" charset="0"/>
              </a:defRPr>
            </a:lvl3pPr>
            <a:lvl4pPr marL="1600200" indent="-228600">
              <a:spcBef>
                <a:spcPct val="20000"/>
              </a:spcBef>
              <a:buChar char="•"/>
              <a:defRPr kumimoji="1" sz="2000">
                <a:solidFill>
                  <a:schemeClr val="tx1"/>
                </a:solidFill>
                <a:latin typeface="Times New Roman" panose="02020603050405020304" pitchFamily="18" charset="0"/>
              </a:defRPr>
            </a:lvl4pPr>
            <a:lvl5pPr marL="2057400" indent="-228600">
              <a:spcBef>
                <a:spcPct val="20000"/>
              </a:spcBef>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9pPr>
          </a:lstStyle>
          <a:p>
            <a:pPr algn="ctr">
              <a:spcBef>
                <a:spcPct val="50000"/>
              </a:spcBef>
              <a:buClrTx/>
              <a:buFontTx/>
              <a:buNone/>
            </a:pPr>
            <a:r>
              <a:rPr kumimoji="0" lang="en-US" altLang="en-US" sz="4400" dirty="0">
                <a:solidFill>
                  <a:srgbClr val="720072"/>
                </a:solidFill>
                <a:latin typeface="Arial" panose="020B0604020202020204" pitchFamily="34" charset="0"/>
                <a:cs typeface="Arial" panose="020B0604020202020204" pitchFamily="34" charset="0"/>
              </a:rPr>
              <a:t>Louis XIV’s Grand Style</a:t>
            </a:r>
          </a:p>
        </p:txBody>
      </p:sp>
      <p:pic>
        <p:nvPicPr>
          <p:cNvPr id="24579" name="Picture 2" descr="Versaille_Tod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600200"/>
            <a:ext cx="70104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9932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990600" y="304800"/>
            <a:ext cx="7315200" cy="762000"/>
          </a:xfrm>
          <a:prstGeom prst="rect">
            <a:avLst/>
          </a:prstGeom>
          <a:noFill/>
          <a:ln>
            <a:noFill/>
          </a:ln>
          <a:effectLst>
            <a:outerShdw dist="35921" dir="2700000" algn="ctr" rotWithShape="0">
              <a:schemeClr val="hlink"/>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Char char="•"/>
              <a:defRPr kumimoji="1" sz="3200">
                <a:solidFill>
                  <a:schemeClr val="tx1"/>
                </a:solidFill>
                <a:latin typeface="Times New Roman" panose="02020603050405020304" pitchFamily="18" charset="0"/>
              </a:defRPr>
            </a:lvl1pPr>
            <a:lvl2pPr marL="742950" indent="-285750">
              <a:spcBef>
                <a:spcPct val="20000"/>
              </a:spcBef>
              <a:buChar char="•"/>
              <a:defRPr kumimoji="1" sz="2800">
                <a:solidFill>
                  <a:schemeClr val="tx1"/>
                </a:solidFill>
                <a:latin typeface="Times New Roman" panose="02020603050405020304" pitchFamily="18" charset="0"/>
              </a:defRPr>
            </a:lvl2pPr>
            <a:lvl3pPr marL="1143000" indent="-228600">
              <a:spcBef>
                <a:spcPct val="20000"/>
              </a:spcBef>
              <a:buChar char="•"/>
              <a:defRPr kumimoji="1" sz="2400">
                <a:solidFill>
                  <a:schemeClr val="tx1"/>
                </a:solidFill>
                <a:latin typeface="Times New Roman" panose="02020603050405020304" pitchFamily="18" charset="0"/>
              </a:defRPr>
            </a:lvl3pPr>
            <a:lvl4pPr marL="1600200" indent="-228600">
              <a:spcBef>
                <a:spcPct val="20000"/>
              </a:spcBef>
              <a:buChar char="•"/>
              <a:defRPr kumimoji="1" sz="2000">
                <a:solidFill>
                  <a:schemeClr val="tx1"/>
                </a:solidFill>
                <a:latin typeface="Times New Roman" panose="02020603050405020304" pitchFamily="18" charset="0"/>
              </a:defRPr>
            </a:lvl4pPr>
            <a:lvl5pPr marL="2057400" indent="-228600">
              <a:spcBef>
                <a:spcPct val="20000"/>
              </a:spcBef>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9pPr>
          </a:lstStyle>
          <a:p>
            <a:pPr algn="ctr">
              <a:spcBef>
                <a:spcPct val="50000"/>
              </a:spcBef>
              <a:buClrTx/>
              <a:buFontTx/>
              <a:buNone/>
            </a:pPr>
            <a:r>
              <a:rPr kumimoji="0" lang="en-US" altLang="en-US" sz="4400" dirty="0">
                <a:solidFill>
                  <a:srgbClr val="720072"/>
                </a:solidFill>
                <a:latin typeface="Arial" panose="020B0604020202020204" pitchFamily="34" charset="0"/>
                <a:cs typeface="Arial" panose="020B0604020202020204" pitchFamily="34" charset="0"/>
              </a:rPr>
              <a:t>Louis XIV’s Grand Style</a:t>
            </a:r>
          </a:p>
        </p:txBody>
      </p:sp>
      <p:pic>
        <p:nvPicPr>
          <p:cNvPr id="25603" name="Picture 4" descr="PalaisDeVersailles-1"/>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1085850" y="1676400"/>
            <a:ext cx="7124700" cy="474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4498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990600" y="762000"/>
            <a:ext cx="7315200" cy="762000"/>
          </a:xfrm>
          <a:prstGeom prst="rect">
            <a:avLst/>
          </a:prstGeom>
          <a:noFill/>
          <a:ln>
            <a:noFill/>
          </a:ln>
          <a:effectLst>
            <a:outerShdw dist="35921" dir="2700000" algn="ctr" rotWithShape="0">
              <a:schemeClr val="hlink"/>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Char char="•"/>
              <a:defRPr kumimoji="1" sz="3200">
                <a:solidFill>
                  <a:schemeClr val="tx1"/>
                </a:solidFill>
                <a:latin typeface="Times New Roman" panose="02020603050405020304" pitchFamily="18" charset="0"/>
              </a:defRPr>
            </a:lvl1pPr>
            <a:lvl2pPr marL="742950" indent="-285750">
              <a:spcBef>
                <a:spcPct val="20000"/>
              </a:spcBef>
              <a:buChar char="•"/>
              <a:defRPr kumimoji="1" sz="2800">
                <a:solidFill>
                  <a:schemeClr val="tx1"/>
                </a:solidFill>
                <a:latin typeface="Times New Roman" panose="02020603050405020304" pitchFamily="18" charset="0"/>
              </a:defRPr>
            </a:lvl2pPr>
            <a:lvl3pPr marL="1143000" indent="-228600">
              <a:spcBef>
                <a:spcPct val="20000"/>
              </a:spcBef>
              <a:buChar char="•"/>
              <a:defRPr kumimoji="1" sz="2400">
                <a:solidFill>
                  <a:schemeClr val="tx1"/>
                </a:solidFill>
                <a:latin typeface="Times New Roman" panose="02020603050405020304" pitchFamily="18" charset="0"/>
              </a:defRPr>
            </a:lvl3pPr>
            <a:lvl4pPr marL="1600200" indent="-228600">
              <a:spcBef>
                <a:spcPct val="20000"/>
              </a:spcBef>
              <a:buChar char="•"/>
              <a:defRPr kumimoji="1" sz="2000">
                <a:solidFill>
                  <a:schemeClr val="tx1"/>
                </a:solidFill>
                <a:latin typeface="Times New Roman" panose="02020603050405020304" pitchFamily="18" charset="0"/>
              </a:defRPr>
            </a:lvl4pPr>
            <a:lvl5pPr marL="2057400" indent="-228600">
              <a:spcBef>
                <a:spcPct val="20000"/>
              </a:spcBef>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9pPr>
          </a:lstStyle>
          <a:p>
            <a:pPr algn="ctr">
              <a:spcBef>
                <a:spcPct val="50000"/>
              </a:spcBef>
              <a:buClrTx/>
              <a:buFontTx/>
              <a:buNone/>
            </a:pPr>
            <a:r>
              <a:rPr kumimoji="0" lang="en-US" altLang="en-US" sz="4400" dirty="0">
                <a:solidFill>
                  <a:srgbClr val="720072"/>
                </a:solidFill>
                <a:latin typeface="Arial" panose="020B0604020202020204" pitchFamily="34" charset="0"/>
                <a:cs typeface="Arial" panose="020B0604020202020204" pitchFamily="34" charset="0"/>
              </a:rPr>
              <a:t>Louis XIV’s Grand Style</a:t>
            </a:r>
          </a:p>
        </p:txBody>
      </p:sp>
      <p:pic>
        <p:nvPicPr>
          <p:cNvPr id="26627" name="Picture 3" descr="parterrenord-Z"/>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a:stretch>
            <a:fillRect/>
          </a:stretch>
        </p:blipFill>
        <p:spPr bwMode="auto">
          <a:xfrm>
            <a:off x="1143000" y="1828800"/>
            <a:ext cx="7010400" cy="45418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681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914400" y="685800"/>
            <a:ext cx="7315200" cy="762000"/>
          </a:xfrm>
          <a:prstGeom prst="rect">
            <a:avLst/>
          </a:prstGeom>
          <a:noFill/>
          <a:ln>
            <a:noFill/>
          </a:ln>
          <a:effectLst>
            <a:outerShdw dist="35921" dir="2700000" algn="ctr" rotWithShape="0">
              <a:schemeClr val="hlink"/>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Char char="•"/>
              <a:defRPr kumimoji="1" sz="3200">
                <a:solidFill>
                  <a:schemeClr val="tx1"/>
                </a:solidFill>
                <a:latin typeface="Times New Roman" panose="02020603050405020304" pitchFamily="18" charset="0"/>
              </a:defRPr>
            </a:lvl1pPr>
            <a:lvl2pPr marL="742950" indent="-285750">
              <a:spcBef>
                <a:spcPct val="20000"/>
              </a:spcBef>
              <a:buChar char="•"/>
              <a:defRPr kumimoji="1" sz="2800">
                <a:solidFill>
                  <a:schemeClr val="tx1"/>
                </a:solidFill>
                <a:latin typeface="Times New Roman" panose="02020603050405020304" pitchFamily="18" charset="0"/>
              </a:defRPr>
            </a:lvl2pPr>
            <a:lvl3pPr marL="1143000" indent="-228600">
              <a:spcBef>
                <a:spcPct val="20000"/>
              </a:spcBef>
              <a:buChar char="•"/>
              <a:defRPr kumimoji="1" sz="2400">
                <a:solidFill>
                  <a:schemeClr val="tx1"/>
                </a:solidFill>
                <a:latin typeface="Times New Roman" panose="02020603050405020304" pitchFamily="18" charset="0"/>
              </a:defRPr>
            </a:lvl3pPr>
            <a:lvl4pPr marL="1600200" indent="-228600">
              <a:spcBef>
                <a:spcPct val="20000"/>
              </a:spcBef>
              <a:buChar char="•"/>
              <a:defRPr kumimoji="1" sz="2000">
                <a:solidFill>
                  <a:schemeClr val="tx1"/>
                </a:solidFill>
                <a:latin typeface="Times New Roman" panose="02020603050405020304" pitchFamily="18" charset="0"/>
              </a:defRPr>
            </a:lvl4pPr>
            <a:lvl5pPr marL="2057400" indent="-228600">
              <a:spcBef>
                <a:spcPct val="20000"/>
              </a:spcBef>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9pPr>
          </a:lstStyle>
          <a:p>
            <a:pPr algn="ctr">
              <a:spcBef>
                <a:spcPct val="50000"/>
              </a:spcBef>
              <a:buClrTx/>
              <a:buFontTx/>
              <a:buNone/>
            </a:pPr>
            <a:r>
              <a:rPr kumimoji="0" lang="en-US" altLang="en-US" sz="4400" dirty="0">
                <a:solidFill>
                  <a:srgbClr val="720072"/>
                </a:solidFill>
                <a:latin typeface="Arial" panose="020B0604020202020204" pitchFamily="34" charset="0"/>
                <a:cs typeface="Arial" panose="020B0604020202020204" pitchFamily="34" charset="0"/>
              </a:rPr>
              <a:t>Louis XIV’s Grand Style</a:t>
            </a:r>
          </a:p>
        </p:txBody>
      </p:sp>
      <p:pic>
        <p:nvPicPr>
          <p:cNvPr id="27651" name="Picture 3" descr="Gardens"/>
          <p:cNvPicPr>
            <a:picLocks noChangeAspect="1" noChangeArrowheads="1"/>
          </p:cNvPicPr>
          <p:nvPr/>
        </p:nvPicPr>
        <p:blipFill>
          <a:blip r:embed="rId2">
            <a:lum contrast="40000"/>
            <a:extLst>
              <a:ext uri="{28A0092B-C50C-407E-A947-70E740481C1C}">
                <a14:useLocalDpi xmlns:a14="http://schemas.microsoft.com/office/drawing/2010/main" val="0"/>
              </a:ext>
            </a:extLst>
          </a:blip>
          <a:srcRect/>
          <a:stretch>
            <a:fillRect/>
          </a:stretch>
        </p:blipFill>
        <p:spPr bwMode="auto">
          <a:xfrm>
            <a:off x="1066800" y="2209800"/>
            <a:ext cx="7010400" cy="40957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4108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838200" y="228600"/>
            <a:ext cx="7315200" cy="762000"/>
          </a:xfrm>
          <a:prstGeom prst="rect">
            <a:avLst/>
          </a:prstGeom>
          <a:noFill/>
          <a:ln>
            <a:noFill/>
          </a:ln>
          <a:effectLst>
            <a:outerShdw dist="35921" dir="2700000" algn="ctr" rotWithShape="0">
              <a:schemeClr val="hlink"/>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Char char="•"/>
              <a:defRPr kumimoji="1" sz="3200">
                <a:solidFill>
                  <a:schemeClr val="tx1"/>
                </a:solidFill>
                <a:latin typeface="Times New Roman" panose="02020603050405020304" pitchFamily="18" charset="0"/>
              </a:defRPr>
            </a:lvl1pPr>
            <a:lvl2pPr marL="742950" indent="-285750">
              <a:spcBef>
                <a:spcPct val="20000"/>
              </a:spcBef>
              <a:buChar char="•"/>
              <a:defRPr kumimoji="1" sz="2800">
                <a:solidFill>
                  <a:schemeClr val="tx1"/>
                </a:solidFill>
                <a:latin typeface="Times New Roman" panose="02020603050405020304" pitchFamily="18" charset="0"/>
              </a:defRPr>
            </a:lvl2pPr>
            <a:lvl3pPr marL="1143000" indent="-228600">
              <a:spcBef>
                <a:spcPct val="20000"/>
              </a:spcBef>
              <a:buChar char="•"/>
              <a:defRPr kumimoji="1" sz="2400">
                <a:solidFill>
                  <a:schemeClr val="tx1"/>
                </a:solidFill>
                <a:latin typeface="Times New Roman" panose="02020603050405020304" pitchFamily="18" charset="0"/>
              </a:defRPr>
            </a:lvl3pPr>
            <a:lvl4pPr marL="1600200" indent="-228600">
              <a:spcBef>
                <a:spcPct val="20000"/>
              </a:spcBef>
              <a:buChar char="•"/>
              <a:defRPr kumimoji="1" sz="2000">
                <a:solidFill>
                  <a:schemeClr val="tx1"/>
                </a:solidFill>
                <a:latin typeface="Times New Roman" panose="02020603050405020304" pitchFamily="18" charset="0"/>
              </a:defRPr>
            </a:lvl4pPr>
            <a:lvl5pPr marL="2057400" indent="-228600">
              <a:spcBef>
                <a:spcPct val="20000"/>
              </a:spcBef>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9pPr>
          </a:lstStyle>
          <a:p>
            <a:pPr algn="ctr">
              <a:spcBef>
                <a:spcPct val="50000"/>
              </a:spcBef>
              <a:buClrTx/>
              <a:buFontTx/>
              <a:buNone/>
            </a:pPr>
            <a:r>
              <a:rPr kumimoji="0" lang="en-US" altLang="en-US" sz="4400" dirty="0">
                <a:solidFill>
                  <a:srgbClr val="720072"/>
                </a:solidFill>
                <a:latin typeface="Arial" panose="020B0604020202020204" pitchFamily="34" charset="0"/>
                <a:cs typeface="Arial" panose="020B0604020202020204" pitchFamily="34" charset="0"/>
              </a:rPr>
              <a:t>Louis XIV’s Grand Style</a:t>
            </a:r>
          </a:p>
        </p:txBody>
      </p:sp>
      <p:pic>
        <p:nvPicPr>
          <p:cNvPr id="28675" name="Picture 6" descr="112-7z"/>
          <p:cNvPicPr>
            <a:picLocks noChangeAspect="1" noChangeArrowheads="1"/>
          </p:cNvPicPr>
          <p:nvPr/>
        </p:nvPicPr>
        <p:blipFill>
          <a:blip r:embed="rId2">
            <a:lum bright="6000" contrast="12000"/>
            <a:extLst>
              <a:ext uri="{28A0092B-C50C-407E-A947-70E740481C1C}">
                <a14:useLocalDpi xmlns:a14="http://schemas.microsoft.com/office/drawing/2010/main" val="0"/>
              </a:ext>
            </a:extLst>
          </a:blip>
          <a:srcRect/>
          <a:stretch>
            <a:fillRect/>
          </a:stretch>
        </p:blipFill>
        <p:spPr bwMode="auto">
          <a:xfrm>
            <a:off x="228600" y="1143000"/>
            <a:ext cx="4267200" cy="5334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676" name="Picture 5" descr="autel"/>
          <p:cNvPicPr>
            <a:picLocks noChangeAspect="1" noChangeArrowheads="1"/>
          </p:cNvPicPr>
          <p:nvPr/>
        </p:nvPicPr>
        <p:blipFill>
          <a:blip r:embed="rId3">
            <a:lum bright="6000" contrast="12000"/>
            <a:extLst>
              <a:ext uri="{28A0092B-C50C-407E-A947-70E740481C1C}">
                <a14:useLocalDpi xmlns:a14="http://schemas.microsoft.com/office/drawing/2010/main" val="0"/>
              </a:ext>
            </a:extLst>
          </a:blip>
          <a:srcRect/>
          <a:stretch>
            <a:fillRect/>
          </a:stretch>
        </p:blipFill>
        <p:spPr bwMode="auto">
          <a:xfrm>
            <a:off x="4724400" y="1143000"/>
            <a:ext cx="4191000" cy="541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7213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914400" y="152400"/>
            <a:ext cx="7315200" cy="762000"/>
          </a:xfrm>
          <a:prstGeom prst="rect">
            <a:avLst/>
          </a:prstGeom>
          <a:noFill/>
          <a:ln>
            <a:noFill/>
          </a:ln>
          <a:effectLst>
            <a:outerShdw dist="35921" dir="2700000" algn="ctr" rotWithShape="0">
              <a:schemeClr val="hlink"/>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Char char="•"/>
              <a:defRPr kumimoji="1" sz="3200">
                <a:solidFill>
                  <a:schemeClr val="tx1"/>
                </a:solidFill>
                <a:latin typeface="Times New Roman" panose="02020603050405020304" pitchFamily="18" charset="0"/>
              </a:defRPr>
            </a:lvl1pPr>
            <a:lvl2pPr marL="742950" indent="-285750">
              <a:spcBef>
                <a:spcPct val="20000"/>
              </a:spcBef>
              <a:buChar char="•"/>
              <a:defRPr kumimoji="1" sz="2800">
                <a:solidFill>
                  <a:schemeClr val="tx1"/>
                </a:solidFill>
                <a:latin typeface="Times New Roman" panose="02020603050405020304" pitchFamily="18" charset="0"/>
              </a:defRPr>
            </a:lvl2pPr>
            <a:lvl3pPr marL="1143000" indent="-228600">
              <a:spcBef>
                <a:spcPct val="20000"/>
              </a:spcBef>
              <a:buChar char="•"/>
              <a:defRPr kumimoji="1" sz="2400">
                <a:solidFill>
                  <a:schemeClr val="tx1"/>
                </a:solidFill>
                <a:latin typeface="Times New Roman" panose="02020603050405020304" pitchFamily="18" charset="0"/>
              </a:defRPr>
            </a:lvl3pPr>
            <a:lvl4pPr marL="1600200" indent="-228600">
              <a:spcBef>
                <a:spcPct val="20000"/>
              </a:spcBef>
              <a:buChar char="•"/>
              <a:defRPr kumimoji="1" sz="2000">
                <a:solidFill>
                  <a:schemeClr val="tx1"/>
                </a:solidFill>
                <a:latin typeface="Times New Roman" panose="02020603050405020304" pitchFamily="18" charset="0"/>
              </a:defRPr>
            </a:lvl4pPr>
            <a:lvl5pPr marL="2057400" indent="-228600">
              <a:spcBef>
                <a:spcPct val="20000"/>
              </a:spcBef>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9pPr>
          </a:lstStyle>
          <a:p>
            <a:pPr algn="ctr">
              <a:spcBef>
                <a:spcPct val="50000"/>
              </a:spcBef>
              <a:buClrTx/>
              <a:buFontTx/>
              <a:buNone/>
            </a:pPr>
            <a:r>
              <a:rPr kumimoji="0" lang="en-US" altLang="en-US" sz="4400" dirty="0">
                <a:solidFill>
                  <a:srgbClr val="720072"/>
                </a:solidFill>
                <a:latin typeface="Arial" panose="020B0604020202020204" pitchFamily="34" charset="0"/>
                <a:cs typeface="Arial" panose="020B0604020202020204" pitchFamily="34" charset="0"/>
              </a:rPr>
              <a:t>Louis XIV’s Grand Style</a:t>
            </a:r>
          </a:p>
        </p:txBody>
      </p:sp>
      <p:pic>
        <p:nvPicPr>
          <p:cNvPr id="7" name="Picture 9" descr="King's Bed"/>
          <p:cNvPicPr>
            <a:picLocks noChangeAspect="1" noChangeArrowheads="1"/>
          </p:cNvPicPr>
          <p:nvPr/>
        </p:nvPicPr>
        <p:blipFill>
          <a:blip r:embed="rId2">
            <a:lum contrast="26000"/>
            <a:extLst>
              <a:ext uri="{28A0092B-C50C-407E-A947-70E740481C1C}">
                <a14:useLocalDpi xmlns:a14="http://schemas.microsoft.com/office/drawing/2010/main" val="0"/>
              </a:ext>
            </a:extLst>
          </a:blip>
          <a:srcRect/>
          <a:stretch>
            <a:fillRect/>
          </a:stretch>
        </p:blipFill>
        <p:spPr bwMode="auto">
          <a:xfrm>
            <a:off x="457994" y="1219200"/>
            <a:ext cx="3087688" cy="4648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5" descr="Queen's Bed"/>
          <p:cNvPicPr>
            <a:picLocks noChangeAspect="1" noChangeArrowheads="1"/>
          </p:cNvPicPr>
          <p:nvPr/>
        </p:nvPicPr>
        <p:blipFill>
          <a:blip r:embed="rId3">
            <a:lum bright="6000" contrast="20000"/>
            <a:extLst>
              <a:ext uri="{28A0092B-C50C-407E-A947-70E740481C1C}">
                <a14:useLocalDpi xmlns:a14="http://schemas.microsoft.com/office/drawing/2010/main" val="0"/>
              </a:ext>
            </a:extLst>
          </a:blip>
          <a:srcRect/>
          <a:stretch>
            <a:fillRect/>
          </a:stretch>
        </p:blipFill>
        <p:spPr bwMode="auto">
          <a:xfrm>
            <a:off x="5676900" y="1197591"/>
            <a:ext cx="2967038" cy="4648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 name="Text Box 8"/>
          <p:cNvSpPr txBox="1">
            <a:spLocks noChangeArrowheads="1"/>
          </p:cNvSpPr>
          <p:nvPr/>
        </p:nvSpPr>
        <p:spPr bwMode="auto">
          <a:xfrm>
            <a:off x="431836" y="6101556"/>
            <a:ext cx="3124200" cy="461963"/>
          </a:xfrm>
          <a:prstGeom prst="rect">
            <a:avLst/>
          </a:prstGeom>
          <a:noFill/>
          <a:ln>
            <a:noFill/>
          </a:ln>
          <a:effectLst>
            <a:outerShdw dist="35921" dir="2700000" algn="ctr" rotWithShape="0">
              <a:schemeClr val="hlink"/>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Char char="•"/>
              <a:defRPr kumimoji="1" sz="3200">
                <a:solidFill>
                  <a:schemeClr val="tx1"/>
                </a:solidFill>
                <a:latin typeface="Times New Roman" panose="02020603050405020304" pitchFamily="18" charset="0"/>
              </a:defRPr>
            </a:lvl1pPr>
            <a:lvl2pPr marL="742950" indent="-285750">
              <a:spcBef>
                <a:spcPct val="20000"/>
              </a:spcBef>
              <a:buChar char="•"/>
              <a:defRPr kumimoji="1" sz="2800">
                <a:solidFill>
                  <a:schemeClr val="tx1"/>
                </a:solidFill>
                <a:latin typeface="Times New Roman" panose="02020603050405020304" pitchFamily="18" charset="0"/>
              </a:defRPr>
            </a:lvl2pPr>
            <a:lvl3pPr marL="1143000" indent="-228600">
              <a:spcBef>
                <a:spcPct val="20000"/>
              </a:spcBef>
              <a:buChar char="•"/>
              <a:defRPr kumimoji="1" sz="2400">
                <a:solidFill>
                  <a:schemeClr val="tx1"/>
                </a:solidFill>
                <a:latin typeface="Times New Roman" panose="02020603050405020304" pitchFamily="18" charset="0"/>
              </a:defRPr>
            </a:lvl3pPr>
            <a:lvl4pPr marL="1600200" indent="-228600">
              <a:spcBef>
                <a:spcPct val="20000"/>
              </a:spcBef>
              <a:buChar char="•"/>
              <a:defRPr kumimoji="1" sz="2000">
                <a:solidFill>
                  <a:schemeClr val="tx1"/>
                </a:solidFill>
                <a:latin typeface="Times New Roman" panose="02020603050405020304" pitchFamily="18" charset="0"/>
              </a:defRPr>
            </a:lvl4pPr>
            <a:lvl5pPr marL="2057400" indent="-228600">
              <a:spcBef>
                <a:spcPct val="20000"/>
              </a:spcBef>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9pPr>
          </a:lstStyle>
          <a:p>
            <a:pPr algn="ctr">
              <a:spcBef>
                <a:spcPct val="50000"/>
              </a:spcBef>
              <a:buClrTx/>
              <a:buFontTx/>
              <a:buNone/>
            </a:pPr>
            <a:r>
              <a:rPr kumimoji="0" lang="en-US" altLang="en-US" sz="2400" dirty="0">
                <a:solidFill>
                  <a:srgbClr val="720072"/>
                </a:solidFill>
                <a:latin typeface="BlackChancery"/>
              </a:rPr>
              <a:t>The King’s Bed</a:t>
            </a:r>
          </a:p>
        </p:txBody>
      </p:sp>
      <p:sp>
        <p:nvSpPr>
          <p:cNvPr id="10" name="Text Box 7"/>
          <p:cNvSpPr txBox="1">
            <a:spLocks noChangeArrowheads="1"/>
          </p:cNvSpPr>
          <p:nvPr/>
        </p:nvSpPr>
        <p:spPr bwMode="auto">
          <a:xfrm>
            <a:off x="5748338" y="6086771"/>
            <a:ext cx="2895600" cy="461963"/>
          </a:xfrm>
          <a:prstGeom prst="rect">
            <a:avLst/>
          </a:prstGeom>
          <a:noFill/>
          <a:ln>
            <a:noFill/>
          </a:ln>
          <a:effectLst>
            <a:outerShdw dist="35921" dir="2700000" algn="ctr" rotWithShape="0">
              <a:schemeClr val="hlink"/>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Char char="•"/>
              <a:defRPr kumimoji="1" sz="3200">
                <a:solidFill>
                  <a:schemeClr val="tx1"/>
                </a:solidFill>
                <a:latin typeface="Times New Roman" panose="02020603050405020304" pitchFamily="18" charset="0"/>
              </a:defRPr>
            </a:lvl1pPr>
            <a:lvl2pPr marL="742950" indent="-285750">
              <a:spcBef>
                <a:spcPct val="20000"/>
              </a:spcBef>
              <a:buChar char="•"/>
              <a:defRPr kumimoji="1" sz="2800">
                <a:solidFill>
                  <a:schemeClr val="tx1"/>
                </a:solidFill>
                <a:latin typeface="Times New Roman" panose="02020603050405020304" pitchFamily="18" charset="0"/>
              </a:defRPr>
            </a:lvl2pPr>
            <a:lvl3pPr marL="1143000" indent="-228600">
              <a:spcBef>
                <a:spcPct val="20000"/>
              </a:spcBef>
              <a:buChar char="•"/>
              <a:defRPr kumimoji="1" sz="2400">
                <a:solidFill>
                  <a:schemeClr val="tx1"/>
                </a:solidFill>
                <a:latin typeface="Times New Roman" panose="02020603050405020304" pitchFamily="18" charset="0"/>
              </a:defRPr>
            </a:lvl3pPr>
            <a:lvl4pPr marL="1600200" indent="-228600">
              <a:spcBef>
                <a:spcPct val="20000"/>
              </a:spcBef>
              <a:buChar char="•"/>
              <a:defRPr kumimoji="1" sz="2000">
                <a:solidFill>
                  <a:schemeClr val="tx1"/>
                </a:solidFill>
                <a:latin typeface="Times New Roman" panose="02020603050405020304" pitchFamily="18" charset="0"/>
              </a:defRPr>
            </a:lvl4pPr>
            <a:lvl5pPr marL="2057400" indent="-228600">
              <a:spcBef>
                <a:spcPct val="20000"/>
              </a:spcBef>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9pPr>
          </a:lstStyle>
          <a:p>
            <a:pPr algn="ctr">
              <a:spcBef>
                <a:spcPct val="50000"/>
              </a:spcBef>
              <a:buClrTx/>
              <a:buFontTx/>
              <a:buNone/>
            </a:pPr>
            <a:r>
              <a:rPr kumimoji="0" lang="en-US" altLang="en-US" sz="2400" dirty="0">
                <a:solidFill>
                  <a:srgbClr val="720072"/>
                </a:solidFill>
                <a:latin typeface="BlackChancery"/>
              </a:rPr>
              <a:t>The Queen’s Bed</a:t>
            </a:r>
          </a:p>
        </p:txBody>
      </p:sp>
    </p:spTree>
    <p:extLst>
      <p:ext uri="{BB962C8B-B14F-4D97-AF65-F5344CB8AC3E}">
        <p14:creationId xmlns:p14="http://schemas.microsoft.com/office/powerpoint/2010/main" val="37840559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7"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7" presetClass="entr" presetSubtype="2" fill="hold" grpId="0" nodeType="withEffect">
                                  <p:stCondLst>
                                    <p:cond delay="2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000" fill="hold"/>
                                        <p:tgtEl>
                                          <p:spTgt spid="8"/>
                                        </p:tgtEl>
                                        <p:attrNameLst>
                                          <p:attrName>ppt_x</p:attrName>
                                        </p:attrNameLst>
                                      </p:cBhvr>
                                      <p:tavLst>
                                        <p:tav tm="0">
                                          <p:val>
                                            <p:strVal val="1+#ppt_w/2"/>
                                          </p:val>
                                        </p:tav>
                                        <p:tav tm="100000">
                                          <p:val>
                                            <p:strVal val="#ppt_x"/>
                                          </p:val>
                                        </p:tav>
                                      </p:tavLst>
                                    </p:anim>
                                    <p:anim calcmode="lin" valueType="num">
                                      <p:cBhvr additive="base">
                                        <p:cTn id="12" dur="2000" fill="hold"/>
                                        <p:tgtEl>
                                          <p:spTgt spid="8"/>
                                        </p:tgtEl>
                                        <p:attrNameLst>
                                          <p:attrName>ppt_y</p:attrName>
                                        </p:attrNameLst>
                                      </p:cBhvr>
                                      <p:tavLst>
                                        <p:tav tm="0">
                                          <p:val>
                                            <p:strVal val="#ppt_y"/>
                                          </p:val>
                                        </p:tav>
                                        <p:tav tm="100000">
                                          <p:val>
                                            <p:strVal val="#ppt_y"/>
                                          </p:val>
                                        </p:tav>
                                      </p:tavLst>
                                    </p:anim>
                                  </p:childTnLst>
                                </p:cTn>
                              </p:par>
                              <p:par>
                                <p:cTn id="13" presetID="7"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000" fill="hold"/>
                                        <p:tgtEl>
                                          <p:spTgt spid="9"/>
                                        </p:tgtEl>
                                        <p:attrNameLst>
                                          <p:attrName>ppt_x</p:attrName>
                                        </p:attrNameLst>
                                      </p:cBhvr>
                                      <p:tavLst>
                                        <p:tav tm="0">
                                          <p:val>
                                            <p:strVal val="0-#ppt_w/2"/>
                                          </p:val>
                                        </p:tav>
                                        <p:tav tm="100000">
                                          <p:val>
                                            <p:strVal val="#ppt_x"/>
                                          </p:val>
                                        </p:tav>
                                      </p:tavLst>
                                    </p:anim>
                                    <p:anim calcmode="lin" valueType="num">
                                      <p:cBhvr additive="base">
                                        <p:cTn id="16" dur="2000" fill="hold"/>
                                        <p:tgtEl>
                                          <p:spTgt spid="9"/>
                                        </p:tgtEl>
                                        <p:attrNameLst>
                                          <p:attrName>ppt_y</p:attrName>
                                        </p:attrNameLst>
                                      </p:cBhvr>
                                      <p:tavLst>
                                        <p:tav tm="0">
                                          <p:val>
                                            <p:strVal val="#ppt_y"/>
                                          </p:val>
                                        </p:tav>
                                        <p:tav tm="100000">
                                          <p:val>
                                            <p:strVal val="#ppt_y"/>
                                          </p:val>
                                        </p:tav>
                                      </p:tavLst>
                                    </p:anim>
                                  </p:childTnLst>
                                </p:cTn>
                              </p:par>
                              <p:par>
                                <p:cTn id="17" presetID="7" presetClass="entr" presetSubtype="2" fill="hold" grpId="0" nodeType="withEffect">
                                  <p:stCondLst>
                                    <p:cond delay="2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2000" fill="hold"/>
                                        <p:tgtEl>
                                          <p:spTgt spid="10"/>
                                        </p:tgtEl>
                                        <p:attrNameLst>
                                          <p:attrName>ppt_x</p:attrName>
                                        </p:attrNameLst>
                                      </p:cBhvr>
                                      <p:tavLst>
                                        <p:tav tm="0">
                                          <p:val>
                                            <p:strVal val="1+#ppt_w/2"/>
                                          </p:val>
                                        </p:tav>
                                        <p:tav tm="100000">
                                          <p:val>
                                            <p:strVal val="#ppt_x"/>
                                          </p:val>
                                        </p:tav>
                                      </p:tavLst>
                                    </p:anim>
                                    <p:anim calcmode="lin" valueType="num">
                                      <p:cBhvr additive="base">
                                        <p:cTn id="20" dur="2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he_Sun_King_s_Schedule_at_Versailles.wmv">
            <a:hlinkClick r:id="" action="ppaction://media"/>
          </p:cNvPr>
          <p:cNvPicPr>
            <a:picLocks noChangeAspect="1"/>
          </p:cNvPicPr>
          <p:nvPr>
            <a:videoFile r:link="rId1"/>
            <p:extLst>
              <p:ext uri="{DAA4B4D4-6D71-4841-9C94-3DE7FCFB9230}">
                <p14:media xmlns:p14="http://schemas.microsoft.com/office/powerpoint/2010/main" r:link="rId2"/>
              </p:ext>
            </p:extLst>
          </p:nvPr>
        </p:nvPicPr>
        <p:blipFill>
          <a:blip r:embed="rId4" cstate="print"/>
          <a:stretch>
            <a:fillRect/>
          </a:stretch>
        </p:blipFill>
        <p:spPr>
          <a:xfrm>
            <a:off x="533400" y="457200"/>
            <a:ext cx="8026400" cy="6019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Increased Revenue</a:t>
            </a:r>
          </a:p>
        </p:txBody>
      </p:sp>
      <p:sp>
        <p:nvSpPr>
          <p:cNvPr id="3" name="Content Placeholder 2"/>
          <p:cNvSpPr>
            <a:spLocks noGrp="1"/>
          </p:cNvSpPr>
          <p:nvPr>
            <p:ph idx="1"/>
          </p:nvPr>
        </p:nvSpPr>
        <p:spPr>
          <a:xfrm>
            <a:off x="152400" y="1524000"/>
            <a:ext cx="5187393" cy="5025658"/>
          </a:xfrm>
        </p:spPr>
        <p:txBody>
          <a:bodyPr>
            <a:normAutofit fontScale="62500" lnSpcReduction="20000"/>
          </a:bodyPr>
          <a:lstStyle/>
          <a:p>
            <a:r>
              <a:rPr lang="en-US" sz="3400" dirty="0"/>
              <a:t>Finance Minister: Jean-</a:t>
            </a:r>
            <a:r>
              <a:rPr lang="en-US" sz="3400" dirty="0" err="1"/>
              <a:t>Baptiste</a:t>
            </a:r>
            <a:r>
              <a:rPr lang="en-US" sz="3400" dirty="0"/>
              <a:t> Colbert (1619-1683)</a:t>
            </a:r>
          </a:p>
          <a:p>
            <a:pPr lvl="3"/>
            <a:r>
              <a:rPr lang="en-US" sz="3400" dirty="0"/>
              <a:t>regulated imports/exports</a:t>
            </a:r>
          </a:p>
          <a:p>
            <a:pPr lvl="3"/>
            <a:r>
              <a:rPr lang="en-US" sz="3400" dirty="0"/>
              <a:t>created new </a:t>
            </a:r>
            <a:r>
              <a:rPr lang="en-US" sz="3400" dirty="0" err="1"/>
              <a:t>nat’l</a:t>
            </a:r>
            <a:r>
              <a:rPr lang="en-US" sz="3400" dirty="0"/>
              <a:t> industries and organized factories</a:t>
            </a:r>
          </a:p>
          <a:p>
            <a:pPr lvl="3"/>
            <a:r>
              <a:rPr lang="en-US" sz="3400" dirty="0"/>
              <a:t>simplified administrative bureaucracy</a:t>
            </a:r>
          </a:p>
          <a:p>
            <a:pPr lvl="3"/>
            <a:r>
              <a:rPr lang="en-US" sz="3400" dirty="0"/>
              <a:t>increased the </a:t>
            </a:r>
            <a:r>
              <a:rPr lang="en-US" sz="3400" b="1" dirty="0" err="1"/>
              <a:t>taille</a:t>
            </a:r>
            <a:r>
              <a:rPr lang="en-US" sz="3400" dirty="0"/>
              <a:t> (direct tax on peasantry) and reduced the number of tax-exempt nobles</a:t>
            </a:r>
          </a:p>
          <a:p>
            <a:pPr lvl="3"/>
            <a:r>
              <a:rPr lang="en-US" sz="3400" dirty="0"/>
              <a:t>great practitioner of Mercantilism – transforms France into commercial power (colonies in Africa, India, Americas)</a:t>
            </a:r>
          </a:p>
          <a:p>
            <a:pPr lvl="3"/>
            <a:r>
              <a:rPr lang="en-US" sz="3400" dirty="0"/>
              <a:t>began construction of navy</a:t>
            </a:r>
          </a:p>
          <a:p>
            <a:endParaRPr lang="en-US" dirty="0"/>
          </a:p>
        </p:txBody>
      </p:sp>
      <p:pic>
        <p:nvPicPr>
          <p:cNvPr id="4" name="Picture 3"/>
          <p:cNvPicPr>
            <a:picLocks noChangeAspect="1"/>
          </p:cNvPicPr>
          <p:nvPr/>
        </p:nvPicPr>
        <p:blipFill>
          <a:blip r:embed="rId2"/>
          <a:stretch>
            <a:fillRect/>
          </a:stretch>
        </p:blipFill>
        <p:spPr>
          <a:xfrm>
            <a:off x="5492193" y="851279"/>
            <a:ext cx="3499407" cy="533446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Army</a:t>
            </a:r>
          </a:p>
        </p:txBody>
      </p:sp>
      <p:sp>
        <p:nvSpPr>
          <p:cNvPr id="3" name="Content Placeholder 2"/>
          <p:cNvSpPr>
            <a:spLocks noGrp="1"/>
          </p:cNvSpPr>
          <p:nvPr>
            <p:ph idx="1"/>
          </p:nvPr>
        </p:nvSpPr>
        <p:spPr/>
        <p:txBody>
          <a:bodyPr/>
          <a:lstStyle/>
          <a:p>
            <a:r>
              <a:rPr lang="en-US" dirty="0"/>
              <a:t>Military Advisors:</a:t>
            </a:r>
          </a:p>
          <a:p>
            <a:pPr lvl="2"/>
            <a:r>
              <a:rPr lang="en-US" dirty="0"/>
              <a:t>Marquis de </a:t>
            </a:r>
            <a:r>
              <a:rPr lang="en-US" dirty="0" err="1"/>
              <a:t>Louvois</a:t>
            </a:r>
            <a:r>
              <a:rPr lang="en-US" dirty="0"/>
              <a:t>- Minister of War &amp; military tactician: instituted salary pay, improved discipline, limited commissions, began merit system of promotion</a:t>
            </a:r>
          </a:p>
          <a:p>
            <a:pPr lvl="2"/>
            <a:endParaRPr lang="en-US" dirty="0"/>
          </a:p>
          <a:p>
            <a:pPr lvl="2"/>
            <a:r>
              <a:rPr lang="en-US" dirty="0" err="1"/>
              <a:t>Sebastien</a:t>
            </a:r>
            <a:r>
              <a:rPr lang="en-US" dirty="0"/>
              <a:t> </a:t>
            </a:r>
            <a:r>
              <a:rPr lang="en-US" dirty="0" err="1"/>
              <a:t>Vauben</a:t>
            </a:r>
            <a:r>
              <a:rPr lang="en-US" dirty="0"/>
              <a:t> – military engineer, devised system of trench warfare and concept of defensive frontiers</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Wars of Expansion</a:t>
            </a:r>
          </a:p>
        </p:txBody>
      </p:sp>
      <p:sp>
        <p:nvSpPr>
          <p:cNvPr id="3" name="Content Placeholder 2"/>
          <p:cNvSpPr>
            <a:spLocks noGrp="1"/>
          </p:cNvSpPr>
          <p:nvPr>
            <p:ph idx="1"/>
          </p:nvPr>
        </p:nvSpPr>
        <p:spPr>
          <a:xfrm>
            <a:off x="304800" y="1554162"/>
            <a:ext cx="8686800" cy="5075238"/>
          </a:xfrm>
        </p:spPr>
        <p:txBody>
          <a:bodyPr>
            <a:normAutofit fontScale="85000" lnSpcReduction="10000"/>
          </a:bodyPr>
          <a:lstStyle/>
          <a:p>
            <a:r>
              <a:rPr lang="en-US" dirty="0"/>
              <a:t>War of Devolution: to acquire Spanish Belgium, won area of Lille (1668)</a:t>
            </a:r>
          </a:p>
          <a:p>
            <a:r>
              <a:rPr lang="en-US" dirty="0"/>
              <a:t>Invasion of Netherlands (1672)</a:t>
            </a:r>
          </a:p>
          <a:p>
            <a:r>
              <a:rPr lang="en-US" dirty="0"/>
              <a:t>Nine Years’ War (1689-1697): League of Augsburg (Eng., Sp., </a:t>
            </a:r>
            <a:r>
              <a:rPr lang="en-US" dirty="0" err="1"/>
              <a:t>Sw.,U.P</a:t>
            </a:r>
            <a:r>
              <a:rPr lang="en-US" dirty="0"/>
              <a:t>., Bavaria, Saxony, Palatinate) VS. France</a:t>
            </a:r>
          </a:p>
          <a:p>
            <a:r>
              <a:rPr lang="en-US" dirty="0"/>
              <a:t>War of Spanish Succession (1701-1713): Grand Alliance (Eng./</a:t>
            </a:r>
            <a:r>
              <a:rPr lang="en-US" dirty="0" err="1"/>
              <a:t>Hol</a:t>
            </a:r>
            <a:r>
              <a:rPr lang="en-US" dirty="0"/>
              <a:t>./HRE) VS. Fr./Sp./Bavaria</a:t>
            </a:r>
          </a:p>
          <a:p>
            <a:pPr lvl="1"/>
            <a:r>
              <a:rPr lang="en-US" dirty="0"/>
              <a:t>throne of Spain went to Louis XIV’s grandson</a:t>
            </a:r>
          </a:p>
          <a:p>
            <a:pPr lvl="1"/>
            <a:r>
              <a:rPr lang="en-US" dirty="0"/>
              <a:t>ended with the Treaty of Utrecht (1713) with Great Britain and Treaty of </a:t>
            </a:r>
            <a:r>
              <a:rPr lang="en-US" dirty="0" err="1"/>
              <a:t>Rastatt</a:t>
            </a:r>
            <a:r>
              <a:rPr lang="en-US" dirty="0"/>
              <a:t> (1714) wit Spain</a:t>
            </a:r>
          </a:p>
          <a:p>
            <a:pPr lvl="4"/>
            <a:r>
              <a:rPr lang="en-US" dirty="0"/>
              <a:t>Sp. Loses Gibraltar</a:t>
            </a:r>
          </a:p>
          <a:p>
            <a:pPr lvl="4"/>
            <a:r>
              <a:rPr lang="en-US" dirty="0"/>
              <a:t>Austrian gains Netherlands, Milan, Sicily, Naples</a:t>
            </a:r>
          </a:p>
          <a:p>
            <a:pPr lvl="4"/>
            <a:r>
              <a:rPr lang="en-US" dirty="0"/>
              <a:t>Eng. Gets Newfoundland and control of slave trade</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a:p>
        </p:txBody>
      </p:sp>
      <p:sp>
        <p:nvSpPr>
          <p:cNvPr id="4" name="Title 3"/>
          <p:cNvSpPr>
            <a:spLocks noGrp="1"/>
          </p:cNvSpPr>
          <p:nvPr>
            <p:ph type="title"/>
          </p:nvPr>
        </p:nvSpPr>
        <p:spPr/>
        <p:txBody>
          <a:bodyPr/>
          <a:lstStyle/>
          <a:p>
            <a:r>
              <a:rPr lang="en-US" dirty="0">
                <a:hlinkClick r:id="rId2"/>
              </a:rPr>
              <a:t>Peter The Great</a:t>
            </a:r>
            <a:endParaRPr lang="en-US" dirty="0"/>
          </a:p>
        </p:txBody>
      </p:sp>
      <p:pic>
        <p:nvPicPr>
          <p:cNvPr id="2" name="Picture 1"/>
          <p:cNvPicPr>
            <a:picLocks noChangeAspect="1"/>
          </p:cNvPicPr>
          <p:nvPr/>
        </p:nvPicPr>
        <p:blipFill>
          <a:blip r:embed="rId3"/>
          <a:stretch>
            <a:fillRect/>
          </a:stretch>
        </p:blipFill>
        <p:spPr>
          <a:xfrm>
            <a:off x="533400" y="609600"/>
            <a:ext cx="4114800" cy="536713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28800" y="228600"/>
            <a:ext cx="5413619" cy="6324600"/>
          </a:xfrm>
          <a:prstGeom prst="rect">
            <a:avLst/>
          </a:prstGeom>
        </p:spPr>
      </p:pic>
      <p:sp>
        <p:nvSpPr>
          <p:cNvPr id="5" name="TextBox 4"/>
          <p:cNvSpPr txBox="1"/>
          <p:nvPr/>
        </p:nvSpPr>
        <p:spPr>
          <a:xfrm>
            <a:off x="228600" y="381000"/>
            <a:ext cx="1853521" cy="369332"/>
          </a:xfrm>
          <a:prstGeom prst="rect">
            <a:avLst/>
          </a:prstGeom>
          <a:noFill/>
        </p:spPr>
        <p:txBody>
          <a:bodyPr wrap="none" rtlCol="0">
            <a:spAutoFit/>
          </a:bodyPr>
          <a:lstStyle/>
          <a:p>
            <a:r>
              <a:rPr lang="en-US" dirty="0"/>
              <a:t>Westernization….</a:t>
            </a:r>
          </a:p>
        </p:txBody>
      </p:sp>
      <p:sp>
        <p:nvSpPr>
          <p:cNvPr id="6" name="TextBox 5"/>
          <p:cNvSpPr txBox="1"/>
          <p:nvPr/>
        </p:nvSpPr>
        <p:spPr>
          <a:xfrm>
            <a:off x="7543800" y="6183868"/>
            <a:ext cx="1196738" cy="369332"/>
          </a:xfrm>
          <a:prstGeom prst="rect">
            <a:avLst/>
          </a:prstGeom>
          <a:noFill/>
        </p:spPr>
        <p:txBody>
          <a:bodyPr wrap="none" rtlCol="0">
            <a:spAutoFit/>
          </a:bodyPr>
          <a:lstStyle/>
          <a:p>
            <a:r>
              <a:rPr lang="en-US" dirty="0"/>
              <a:t>…Tradition</a:t>
            </a:r>
          </a:p>
        </p:txBody>
      </p:sp>
    </p:spTree>
    <p:extLst>
      <p:ext uri="{BB962C8B-B14F-4D97-AF65-F5344CB8AC3E}">
        <p14:creationId xmlns:p14="http://schemas.microsoft.com/office/powerpoint/2010/main" val="4246106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CenTralized</a:t>
            </a:r>
            <a:r>
              <a:rPr lang="en-US" dirty="0"/>
              <a:t> Political power </a:t>
            </a:r>
          </a:p>
        </p:txBody>
      </p:sp>
      <p:sp>
        <p:nvSpPr>
          <p:cNvPr id="5" name="Content Placeholder 4"/>
          <p:cNvSpPr>
            <a:spLocks noGrp="1"/>
          </p:cNvSpPr>
          <p:nvPr>
            <p:ph idx="1"/>
          </p:nvPr>
        </p:nvSpPr>
        <p:spPr/>
        <p:txBody>
          <a:bodyPr/>
          <a:lstStyle/>
          <a:p>
            <a:r>
              <a:rPr lang="en-US" dirty="0"/>
              <a:t>Institutes Table of Ranks, making civil service a form of social status</a:t>
            </a:r>
            <a:endParaRPr lang="en-US" sz="2200" dirty="0"/>
          </a:p>
          <a:p>
            <a:r>
              <a:rPr lang="en-US" dirty="0"/>
              <a:t>Reorganized bureaucracy (“colleges”)</a:t>
            </a:r>
            <a:endParaRPr lang="en-US" sz="2200" dirty="0"/>
          </a:p>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2374919148"/>
              </p:ext>
            </p:extLst>
          </p:nvPr>
        </p:nvGraphicFramePr>
        <p:xfrm>
          <a:off x="152400" y="3812913"/>
          <a:ext cx="8686800" cy="2743200"/>
        </p:xfrm>
        <a:graphic>
          <a:graphicData uri="http://schemas.openxmlformats.org/drawingml/2006/table">
            <a:tbl>
              <a:tblPr>
                <a:tableStyleId>{08FB837D-C827-4EFA-A057-4D05807E0F7C}</a:tableStyleId>
              </a:tblPr>
              <a:tblGrid>
                <a:gridCol w="4343400">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tblGrid>
              <a:tr h="0">
                <a:tc>
                  <a:txBody>
                    <a:bodyPr/>
                    <a:lstStyle/>
                    <a:p>
                      <a:pPr algn="ctr"/>
                      <a:r>
                        <a:rPr lang="en-US">
                          <a:effectLst/>
                        </a:rPr>
                        <a:t>Classes of Ranks</a:t>
                      </a:r>
                    </a:p>
                  </a:txBody>
                  <a:tcPr>
                    <a:lnL w="10000" cap="flat" cmpd="sng" algn="ctr">
                      <a:noFill/>
                      <a:prstDash val="solid"/>
                    </a:lnL>
                    <a:lnR w="10000" cap="flat" cmpd="sng" algn="ctr">
                      <a:noFill/>
                      <a:prstDash val="solid"/>
                    </a:lnR>
                    <a:lnT w="10000" cap="flat" cmpd="sng" algn="ctr">
                      <a:noFill/>
                      <a:prstDash val="solid"/>
                    </a:lnT>
                    <a:lnB w="10000" cap="flat" cmpd="sng" algn="ctr">
                      <a:noFill/>
                      <a:prstDash val="solid"/>
                    </a:lnB>
                    <a:lnTlToBr w="12700" cmpd="sng">
                      <a:noFill/>
                      <a:prstDash val="solid"/>
                    </a:lnTlToBr>
                    <a:lnBlToTr w="12700" cmpd="sng">
                      <a:noFill/>
                      <a:prstDash val="solid"/>
                    </a:lnBlToTr>
                  </a:tcPr>
                </a:tc>
                <a:tc>
                  <a:txBody>
                    <a:bodyPr/>
                    <a:lstStyle/>
                    <a:p>
                      <a:pPr algn="ctr"/>
                      <a:r>
                        <a:rPr lang="en-US">
                          <a:effectLst/>
                        </a:rPr>
                        <a:t>Addressing Form</a:t>
                      </a:r>
                    </a:p>
                  </a:txBody>
                  <a:tcPr>
                    <a:lnL w="10000" cap="flat" cmpd="sng" algn="ctr">
                      <a:noFill/>
                      <a:prstDash val="solid"/>
                    </a:lnL>
                    <a:lnR w="10000" cap="flat" cmpd="sng" algn="ctr">
                      <a:noFill/>
                      <a:prstDash val="solid"/>
                    </a:lnR>
                    <a:lnT w="10000" cap="flat" cmpd="sng" algn="ctr">
                      <a:noFill/>
                      <a:prstDash val="solid"/>
                    </a:lnT>
                    <a:lnB w="10000"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r>
                        <a:rPr lang="en-US"/>
                        <a:t>Classes I and II</a:t>
                      </a:r>
                    </a:p>
                  </a:txBody>
                  <a:tcPr>
                    <a:lnL w="10000" cap="flat" cmpd="sng" algn="ctr">
                      <a:noFill/>
                      <a:prstDash val="solid"/>
                    </a:lnL>
                    <a:lnR w="10000" cap="flat" cmpd="sng" algn="ctr">
                      <a:noFill/>
                      <a:prstDash val="solid"/>
                    </a:lnR>
                    <a:lnT w="10000" cap="flat" cmpd="sng" algn="ctr">
                      <a:noFill/>
                      <a:prstDash val="solid"/>
                    </a:lnT>
                    <a:lnB w="10000" cap="flat" cmpd="sng" algn="ctr">
                      <a:noFill/>
                      <a:prstDash val="solid"/>
                    </a:lnB>
                    <a:lnTlToBr w="12700" cmpd="sng">
                      <a:noFill/>
                      <a:prstDash val="solid"/>
                    </a:lnTlToBr>
                    <a:lnBlToTr w="12700" cmpd="sng">
                      <a:noFill/>
                      <a:prstDash val="solid"/>
                    </a:lnBlToTr>
                  </a:tcPr>
                </a:tc>
                <a:tc>
                  <a:txBody>
                    <a:bodyPr/>
                    <a:lstStyle/>
                    <a:p>
                      <a:r>
                        <a:rPr lang="en-US"/>
                        <a:t>Your High Excellency (Vashe vysokoprevoskhoditelstvo) </a:t>
                      </a:r>
                    </a:p>
                  </a:txBody>
                  <a:tcPr>
                    <a:lnL w="10000" cap="flat" cmpd="sng" algn="ctr">
                      <a:noFill/>
                      <a:prstDash val="solid"/>
                    </a:lnL>
                    <a:lnR w="10000" cap="flat" cmpd="sng" algn="ctr">
                      <a:noFill/>
                      <a:prstDash val="solid"/>
                    </a:lnR>
                    <a:lnT w="10000" cap="flat" cmpd="sng" algn="ctr">
                      <a:noFill/>
                      <a:prstDash val="solid"/>
                    </a:lnT>
                    <a:lnB w="10000"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0">
                <a:tc>
                  <a:txBody>
                    <a:bodyPr/>
                    <a:lstStyle/>
                    <a:p>
                      <a:r>
                        <a:rPr lang="en-US"/>
                        <a:t>Classes III and IV</a:t>
                      </a:r>
                    </a:p>
                  </a:txBody>
                  <a:tcPr>
                    <a:lnL w="10000" cap="flat" cmpd="sng" algn="ctr">
                      <a:noFill/>
                      <a:prstDash val="solid"/>
                    </a:lnL>
                    <a:lnR w="10000" cap="flat" cmpd="sng" algn="ctr">
                      <a:noFill/>
                      <a:prstDash val="solid"/>
                    </a:lnR>
                    <a:lnT w="10000" cap="flat" cmpd="sng" algn="ctr">
                      <a:noFill/>
                      <a:prstDash val="solid"/>
                    </a:lnT>
                    <a:lnB w="10000" cap="flat" cmpd="sng" algn="ctr">
                      <a:noFill/>
                      <a:prstDash val="solid"/>
                    </a:lnB>
                    <a:lnTlToBr w="12700" cmpd="sng">
                      <a:noFill/>
                      <a:prstDash val="solid"/>
                    </a:lnTlToBr>
                    <a:lnBlToTr w="12700" cmpd="sng">
                      <a:noFill/>
                      <a:prstDash val="solid"/>
                    </a:lnBlToTr>
                  </a:tcPr>
                </a:tc>
                <a:tc>
                  <a:txBody>
                    <a:bodyPr/>
                    <a:lstStyle/>
                    <a:p>
                      <a:r>
                        <a:rPr lang="en-US"/>
                        <a:t>Your Excellency (Vashe prevoskhoditelstvo)</a:t>
                      </a:r>
                    </a:p>
                  </a:txBody>
                  <a:tcPr>
                    <a:lnL w="10000" cap="flat" cmpd="sng" algn="ctr">
                      <a:noFill/>
                      <a:prstDash val="solid"/>
                    </a:lnL>
                    <a:lnR w="10000" cap="flat" cmpd="sng" algn="ctr">
                      <a:noFill/>
                      <a:prstDash val="solid"/>
                    </a:lnR>
                    <a:lnT w="10000" cap="flat" cmpd="sng" algn="ctr">
                      <a:noFill/>
                      <a:prstDash val="solid"/>
                    </a:lnT>
                    <a:lnB w="10000"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0">
                <a:tc>
                  <a:txBody>
                    <a:bodyPr/>
                    <a:lstStyle/>
                    <a:p>
                      <a:r>
                        <a:rPr lang="en-US"/>
                        <a:t>Class V</a:t>
                      </a:r>
                    </a:p>
                  </a:txBody>
                  <a:tcPr>
                    <a:lnL w="10000" cap="flat" cmpd="sng" algn="ctr">
                      <a:noFill/>
                      <a:prstDash val="solid"/>
                    </a:lnL>
                    <a:lnR w="10000" cap="flat" cmpd="sng" algn="ctr">
                      <a:noFill/>
                      <a:prstDash val="solid"/>
                    </a:lnR>
                    <a:lnT w="10000" cap="flat" cmpd="sng" algn="ctr">
                      <a:noFill/>
                      <a:prstDash val="solid"/>
                    </a:lnT>
                    <a:lnB w="10000" cap="flat" cmpd="sng" algn="ctr">
                      <a:noFill/>
                      <a:prstDash val="solid"/>
                    </a:lnB>
                    <a:lnTlToBr w="12700" cmpd="sng">
                      <a:noFill/>
                      <a:prstDash val="solid"/>
                    </a:lnTlToBr>
                    <a:lnBlToTr w="12700" cmpd="sng">
                      <a:noFill/>
                      <a:prstDash val="solid"/>
                    </a:lnBlToTr>
                  </a:tcPr>
                </a:tc>
                <a:tc>
                  <a:txBody>
                    <a:bodyPr/>
                    <a:lstStyle/>
                    <a:p>
                      <a:r>
                        <a:rPr lang="en-US"/>
                        <a:t>Your Highly Born (Vashe vysokorodie)</a:t>
                      </a:r>
                    </a:p>
                  </a:txBody>
                  <a:tcPr>
                    <a:lnL w="10000" cap="flat" cmpd="sng" algn="ctr">
                      <a:noFill/>
                      <a:prstDash val="solid"/>
                    </a:lnL>
                    <a:lnR w="10000" cap="flat" cmpd="sng" algn="ctr">
                      <a:noFill/>
                      <a:prstDash val="solid"/>
                    </a:lnR>
                    <a:lnT w="10000" cap="flat" cmpd="sng" algn="ctr">
                      <a:noFill/>
                      <a:prstDash val="solid"/>
                    </a:lnT>
                    <a:lnB w="10000"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0">
                <a:tc>
                  <a:txBody>
                    <a:bodyPr/>
                    <a:lstStyle/>
                    <a:p>
                      <a:r>
                        <a:rPr lang="en-US"/>
                        <a:t>Classes VI, VII and VIII</a:t>
                      </a:r>
                    </a:p>
                  </a:txBody>
                  <a:tcPr>
                    <a:lnL w="10000" cap="flat" cmpd="sng" algn="ctr">
                      <a:noFill/>
                      <a:prstDash val="solid"/>
                    </a:lnL>
                    <a:lnR w="10000" cap="flat" cmpd="sng" algn="ctr">
                      <a:noFill/>
                      <a:prstDash val="solid"/>
                    </a:lnR>
                    <a:lnT w="10000" cap="flat" cmpd="sng" algn="ctr">
                      <a:noFill/>
                      <a:prstDash val="solid"/>
                    </a:lnT>
                    <a:lnB w="10000" cap="flat" cmpd="sng" algn="ctr">
                      <a:noFill/>
                      <a:prstDash val="solid"/>
                    </a:lnB>
                    <a:lnTlToBr w="12700" cmpd="sng">
                      <a:noFill/>
                      <a:prstDash val="solid"/>
                    </a:lnTlToBr>
                    <a:lnBlToTr w="12700" cmpd="sng">
                      <a:noFill/>
                      <a:prstDash val="solid"/>
                    </a:lnBlToTr>
                  </a:tcPr>
                </a:tc>
                <a:tc>
                  <a:txBody>
                    <a:bodyPr/>
                    <a:lstStyle/>
                    <a:p>
                      <a:r>
                        <a:rPr lang="en-US"/>
                        <a:t>Your Right Highly Born (Vashe vysokoblagorodie)</a:t>
                      </a:r>
                    </a:p>
                  </a:txBody>
                  <a:tcPr>
                    <a:lnL w="10000" cap="flat" cmpd="sng" algn="ctr">
                      <a:noFill/>
                      <a:prstDash val="solid"/>
                    </a:lnL>
                    <a:lnR w="10000" cap="flat" cmpd="sng" algn="ctr">
                      <a:noFill/>
                      <a:prstDash val="solid"/>
                    </a:lnR>
                    <a:lnT w="10000" cap="flat" cmpd="sng" algn="ctr">
                      <a:noFill/>
                      <a:prstDash val="solid"/>
                    </a:lnT>
                    <a:lnB w="10000"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0">
                <a:tc>
                  <a:txBody>
                    <a:bodyPr/>
                    <a:lstStyle/>
                    <a:p>
                      <a:r>
                        <a:rPr lang="en-US"/>
                        <a:t>Classes XI, X, XI, XII, XIII and XIV</a:t>
                      </a:r>
                    </a:p>
                  </a:txBody>
                  <a:tcPr>
                    <a:lnL w="10000" cap="flat" cmpd="sng" algn="ctr">
                      <a:noFill/>
                      <a:prstDash val="solid"/>
                    </a:lnL>
                    <a:lnR w="10000" cap="flat" cmpd="sng" algn="ctr">
                      <a:noFill/>
                      <a:prstDash val="solid"/>
                    </a:lnR>
                    <a:lnT w="10000" cap="flat" cmpd="sng" algn="ctr">
                      <a:noFill/>
                      <a:prstDash val="solid"/>
                    </a:lnT>
                    <a:lnB w="10000" cap="flat" cmpd="sng" algn="ctr">
                      <a:noFill/>
                      <a:prstDash val="solid"/>
                    </a:lnB>
                    <a:lnTlToBr w="12700" cmpd="sng">
                      <a:noFill/>
                      <a:prstDash val="solid"/>
                    </a:lnTlToBr>
                    <a:lnBlToTr w="12700" cmpd="sng">
                      <a:noFill/>
                      <a:prstDash val="solid"/>
                    </a:lnBlToTr>
                  </a:tcPr>
                </a:tc>
                <a:tc>
                  <a:txBody>
                    <a:bodyPr/>
                    <a:lstStyle/>
                    <a:p>
                      <a:r>
                        <a:rPr lang="en-US" dirty="0"/>
                        <a:t>Your Wellborn (</a:t>
                      </a:r>
                      <a:r>
                        <a:rPr lang="en-US" dirty="0" err="1"/>
                        <a:t>Vashe</a:t>
                      </a:r>
                      <a:r>
                        <a:rPr lang="en-US" dirty="0"/>
                        <a:t> </a:t>
                      </a:r>
                      <a:r>
                        <a:rPr lang="en-US" dirty="0" err="1"/>
                        <a:t>blagorodie</a:t>
                      </a:r>
                      <a:r>
                        <a:rPr lang="en-US" dirty="0"/>
                        <a:t>)</a:t>
                      </a:r>
                    </a:p>
                  </a:txBody>
                  <a:tcPr>
                    <a:lnL w="10000" cap="flat" cmpd="sng" algn="ctr">
                      <a:noFill/>
                      <a:prstDash val="solid"/>
                    </a:lnL>
                    <a:lnR w="10000" cap="flat" cmpd="sng" algn="ctr">
                      <a:noFill/>
                      <a:prstDash val="solid"/>
                    </a:lnR>
                    <a:lnT w="10000" cap="flat" cmpd="sng" algn="ctr">
                      <a:noFill/>
                      <a:prstDash val="solid"/>
                    </a:lnT>
                    <a:lnB w="10000"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Pacified Nobility</a:t>
            </a:r>
          </a:p>
        </p:txBody>
      </p:sp>
      <p:sp>
        <p:nvSpPr>
          <p:cNvPr id="3" name="Content Placeholder 2"/>
          <p:cNvSpPr>
            <a:spLocks noGrp="1"/>
          </p:cNvSpPr>
          <p:nvPr>
            <p:ph idx="1"/>
          </p:nvPr>
        </p:nvSpPr>
        <p:spPr/>
        <p:txBody>
          <a:bodyPr/>
          <a:lstStyle/>
          <a:p>
            <a:pPr marL="342900" lvl="2" indent="-342900">
              <a:buFont typeface="Wingdings 2"/>
              <a:buChar char=""/>
            </a:pPr>
            <a:r>
              <a:rPr lang="en-US" sz="3600" dirty="0"/>
              <a:t>Westernizes Boyars by shaving beards, changing style of dress</a:t>
            </a:r>
            <a:endParaRPr lang="en-US" sz="2000" dirty="0"/>
          </a:p>
          <a:p>
            <a:pPr marL="342900" lvl="2" indent="-342900">
              <a:buFont typeface="Wingdings 2"/>
              <a:buChar char=""/>
            </a:pPr>
            <a:r>
              <a:rPr lang="en-US" sz="3600" dirty="0"/>
              <a:t>Sent young Boyars to study abroad in western Europe</a:t>
            </a:r>
            <a:endParaRPr lang="en-US" sz="2000" dirty="0"/>
          </a:p>
          <a:p>
            <a:endParaRPr lang="en-US" dirty="0"/>
          </a:p>
        </p:txBody>
      </p:sp>
      <p:pic>
        <p:nvPicPr>
          <p:cNvPr id="4" name="Picture 3"/>
          <p:cNvPicPr>
            <a:picLocks noChangeAspect="1"/>
          </p:cNvPicPr>
          <p:nvPr/>
        </p:nvPicPr>
        <p:blipFill>
          <a:blip r:embed="rId2"/>
          <a:stretch>
            <a:fillRect/>
          </a:stretch>
        </p:blipFill>
        <p:spPr>
          <a:xfrm>
            <a:off x="6248400" y="3561685"/>
            <a:ext cx="2638425" cy="3159790"/>
          </a:xfrm>
          <a:prstGeom prst="rect">
            <a:avLst/>
          </a:prstGeom>
        </p:spPr>
      </p:pic>
      <p:pic>
        <p:nvPicPr>
          <p:cNvPr id="5" name="Picture 4"/>
          <p:cNvPicPr>
            <a:picLocks noChangeAspect="1"/>
          </p:cNvPicPr>
          <p:nvPr/>
        </p:nvPicPr>
        <p:blipFill>
          <a:blip r:embed="rId3"/>
          <a:stretch>
            <a:fillRect/>
          </a:stretch>
        </p:blipFill>
        <p:spPr>
          <a:xfrm>
            <a:off x="304800" y="3923412"/>
            <a:ext cx="3886200" cy="2798064"/>
          </a:xfrm>
          <a:prstGeom prst="rect">
            <a:avLst/>
          </a:prstGeom>
        </p:spPr>
      </p:pic>
      <p:pic>
        <p:nvPicPr>
          <p:cNvPr id="6" name="Picture 5"/>
          <p:cNvPicPr>
            <a:picLocks noChangeAspect="1"/>
          </p:cNvPicPr>
          <p:nvPr/>
        </p:nvPicPr>
        <p:blipFill>
          <a:blip r:embed="rId4"/>
          <a:stretch>
            <a:fillRect/>
          </a:stretch>
        </p:blipFill>
        <p:spPr>
          <a:xfrm>
            <a:off x="4352141" y="3900666"/>
            <a:ext cx="1732844" cy="2286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Increased Revenue</a:t>
            </a:r>
          </a:p>
        </p:txBody>
      </p:sp>
      <p:sp>
        <p:nvSpPr>
          <p:cNvPr id="5" name="Content Placeholder 4"/>
          <p:cNvSpPr>
            <a:spLocks noGrp="1"/>
          </p:cNvSpPr>
          <p:nvPr>
            <p:ph idx="1"/>
          </p:nvPr>
        </p:nvSpPr>
        <p:spPr/>
        <p:txBody>
          <a:bodyPr/>
          <a:lstStyle/>
          <a:p>
            <a:r>
              <a:rPr lang="en-US" dirty="0"/>
              <a:t>Builds St. Petersburg (like Versailles?) – Window to the West – warm water port</a:t>
            </a:r>
            <a:endParaRPr lang="en-US" sz="1800" dirty="0"/>
          </a:p>
          <a:p>
            <a:pPr lvl="0"/>
            <a:r>
              <a:rPr lang="en-US" dirty="0"/>
              <a:t>Conquers Baltic states – 1709 defeats Swedes at Poltava</a:t>
            </a:r>
            <a:endParaRPr lang="en-US" sz="1600" dirty="0"/>
          </a:p>
          <a:p>
            <a:endParaRPr lang="en-US" dirty="0"/>
          </a:p>
        </p:txBody>
      </p:sp>
      <p:pic>
        <p:nvPicPr>
          <p:cNvPr id="2" name="Picture 1"/>
          <p:cNvPicPr>
            <a:picLocks noChangeAspect="1"/>
          </p:cNvPicPr>
          <p:nvPr/>
        </p:nvPicPr>
        <p:blipFill>
          <a:blip r:embed="rId2"/>
          <a:stretch>
            <a:fillRect/>
          </a:stretch>
        </p:blipFill>
        <p:spPr>
          <a:xfrm>
            <a:off x="4191000" y="3276600"/>
            <a:ext cx="4288367" cy="3216275"/>
          </a:xfrm>
          <a:prstGeom prst="rect">
            <a:avLst/>
          </a:prstGeom>
        </p:spPr>
      </p:pic>
      <p:pic>
        <p:nvPicPr>
          <p:cNvPr id="3" name="Picture 2"/>
          <p:cNvPicPr>
            <a:picLocks noChangeAspect="1"/>
          </p:cNvPicPr>
          <p:nvPr/>
        </p:nvPicPr>
        <p:blipFill>
          <a:blip r:embed="rId3"/>
          <a:stretch>
            <a:fillRect/>
          </a:stretch>
        </p:blipFill>
        <p:spPr>
          <a:xfrm>
            <a:off x="304800" y="4038600"/>
            <a:ext cx="4003002" cy="2667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Army</a:t>
            </a:r>
          </a:p>
        </p:txBody>
      </p:sp>
      <p:sp>
        <p:nvSpPr>
          <p:cNvPr id="3" name="Content Placeholder 2"/>
          <p:cNvSpPr>
            <a:spLocks noGrp="1"/>
          </p:cNvSpPr>
          <p:nvPr>
            <p:ph idx="1"/>
          </p:nvPr>
        </p:nvSpPr>
        <p:spPr/>
        <p:txBody>
          <a:bodyPr/>
          <a:lstStyle/>
          <a:p>
            <a:r>
              <a:rPr lang="en-US" sz="3600" dirty="0"/>
              <a:t>Hires 1000 experts to create “Western” army</a:t>
            </a:r>
            <a:endParaRPr lang="en-US" sz="2400" dirty="0"/>
          </a:p>
          <a:p>
            <a:r>
              <a:rPr lang="en-US" sz="3600" dirty="0"/>
              <a:t>Gets rid of </a:t>
            </a:r>
            <a:r>
              <a:rPr lang="en-US" sz="3600" dirty="0" err="1"/>
              <a:t>Streltsi</a:t>
            </a:r>
            <a:r>
              <a:rPr lang="en-US" sz="3600" dirty="0"/>
              <a:t> (bodyguards) following revolt</a:t>
            </a:r>
            <a:endParaRPr lang="en-US" sz="2400" dirty="0"/>
          </a:p>
          <a:p>
            <a:r>
              <a:rPr lang="en-US" sz="3600" dirty="0"/>
              <a:t>Oversaw the construction of navy</a:t>
            </a:r>
            <a:endParaRPr lang="en-US" sz="2400" dirty="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25F85-6C39-4DF7-B0F5-3124A7A70DE3}"/>
              </a:ext>
            </a:extLst>
          </p:cNvPr>
          <p:cNvSpPr>
            <a:spLocks noGrp="1"/>
          </p:cNvSpPr>
          <p:nvPr>
            <p:ph type="title"/>
          </p:nvPr>
        </p:nvSpPr>
        <p:spPr/>
        <p:txBody>
          <a:bodyPr>
            <a:normAutofit fontScale="90000"/>
          </a:bodyPr>
          <a:lstStyle/>
          <a:p>
            <a:r>
              <a:rPr lang="en-US" b="1" dirty="0"/>
              <a:t>Document Analysis: peter the Great</a:t>
            </a:r>
            <a:br>
              <a:rPr lang="en-US" dirty="0"/>
            </a:br>
            <a:endParaRPr lang="en-US" dirty="0"/>
          </a:p>
        </p:txBody>
      </p:sp>
      <p:sp>
        <p:nvSpPr>
          <p:cNvPr id="3" name="Content Placeholder 2">
            <a:extLst>
              <a:ext uri="{FF2B5EF4-FFF2-40B4-BE49-F238E27FC236}">
                <a16:creationId xmlns:a16="http://schemas.microsoft.com/office/drawing/2014/main" id="{5B9920E9-D0F9-4BDA-9A4F-8DBB65673C73}"/>
              </a:ext>
            </a:extLst>
          </p:cNvPr>
          <p:cNvSpPr>
            <a:spLocks noGrp="1"/>
          </p:cNvSpPr>
          <p:nvPr>
            <p:ph idx="1"/>
          </p:nvPr>
        </p:nvSpPr>
        <p:spPr>
          <a:xfrm>
            <a:off x="304800" y="1143000"/>
            <a:ext cx="8686800" cy="5257800"/>
          </a:xfrm>
        </p:spPr>
        <p:txBody>
          <a:bodyPr>
            <a:normAutofit fontScale="55000" lnSpcReduction="20000"/>
          </a:bodyPr>
          <a:lstStyle/>
          <a:p>
            <a:pPr marL="0" indent="0">
              <a:buNone/>
            </a:pPr>
            <a:r>
              <a:rPr lang="en-US" sz="3600" dirty="0"/>
              <a:t>Source: General Alexander Gordon, History of Peter the Great, 1718. </a:t>
            </a:r>
          </a:p>
          <a:p>
            <a:pPr marL="0" indent="0">
              <a:buNone/>
            </a:pPr>
            <a:r>
              <a:rPr lang="en-US" sz="3600" dirty="0"/>
              <a:t> </a:t>
            </a:r>
          </a:p>
          <a:p>
            <a:pPr marL="0" indent="0">
              <a:buNone/>
            </a:pPr>
            <a:r>
              <a:rPr lang="en-US" sz="3600" dirty="0"/>
              <a:t>This great emperor came in a few years to know to a farthing the amount of all his revenues, as also how they were laid out. He was at little or no expense about his person, and by living rather like a private gentleman than a prince he saved wholly that great expense which other monarchs are at in supporting the grandeur of their courts. …He had no letters; he could only read and write, but had a great regard for learning and was at much pains to introduce it into the country. He rose early; the morning he gave to business till ten or eleven o'clock at the farthest; all the rest of the day, and a great part of the night, to diversion and pleasure. </a:t>
            </a:r>
          </a:p>
          <a:p>
            <a:pPr marL="0" indent="0">
              <a:buNone/>
            </a:pPr>
            <a:r>
              <a:rPr lang="en-US" sz="3600" dirty="0"/>
              <a:t>In the year 1703 the tsar took the field early, cantoned his troops in the month of March, and about the 20th of April brought the army together; then marched and invested another small but important place called Neva Chance…. The commodious situation of this place made the tsar resolve to erect on it a considerable town, with a strong citadel, consisting of six royal bastions, together with good out works; this he soon put into execution and called it St. Petersburg, which is now esteemed so strong that it will be scarcely possible for the Swedes ever to take it by force.</a:t>
            </a:r>
          </a:p>
          <a:p>
            <a:endParaRPr lang="en-US" dirty="0"/>
          </a:p>
        </p:txBody>
      </p:sp>
    </p:spTree>
    <p:extLst>
      <p:ext uri="{BB962C8B-B14F-4D97-AF65-F5344CB8AC3E}">
        <p14:creationId xmlns:p14="http://schemas.microsoft.com/office/powerpoint/2010/main" val="22593564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DD52B-9D9E-406C-B3B7-ABFF7E6376C6}"/>
              </a:ext>
            </a:extLst>
          </p:cNvPr>
          <p:cNvSpPr>
            <a:spLocks noGrp="1"/>
          </p:cNvSpPr>
          <p:nvPr>
            <p:ph type="title"/>
          </p:nvPr>
        </p:nvSpPr>
        <p:spPr>
          <a:xfrm>
            <a:off x="1371600" y="0"/>
            <a:ext cx="7772400" cy="1143000"/>
          </a:xfrm>
        </p:spPr>
        <p:txBody>
          <a:bodyPr/>
          <a:lstStyle/>
          <a:p>
            <a:pPr>
              <a:defRPr/>
            </a:pPr>
            <a:r>
              <a:rPr lang="en-US" sz="6000" b="1" dirty="0">
                <a:effectLst>
                  <a:outerShdw blurRad="38100" dist="38100" dir="2700000" algn="tl">
                    <a:srgbClr val="000000">
                      <a:alpha val="43137"/>
                    </a:srgbClr>
                  </a:outerShdw>
                </a:effectLst>
              </a:rPr>
              <a:t>Constitutionalism</a:t>
            </a:r>
          </a:p>
        </p:txBody>
      </p:sp>
      <p:sp>
        <p:nvSpPr>
          <p:cNvPr id="40963" name="Content Placeholder 3">
            <a:extLst>
              <a:ext uri="{FF2B5EF4-FFF2-40B4-BE49-F238E27FC236}">
                <a16:creationId xmlns:a16="http://schemas.microsoft.com/office/drawing/2014/main" id="{52A59AAA-16A3-48E5-85D4-B6022DAE9619}"/>
              </a:ext>
            </a:extLst>
          </p:cNvPr>
          <p:cNvSpPr>
            <a:spLocks noGrp="1" noChangeArrowheads="1"/>
          </p:cNvSpPr>
          <p:nvPr>
            <p:ph sz="half" idx="2"/>
          </p:nvPr>
        </p:nvSpPr>
        <p:spPr>
          <a:xfrm>
            <a:off x="457200" y="1371600"/>
            <a:ext cx="8305800" cy="4648200"/>
          </a:xfrm>
        </p:spPr>
        <p:txBody>
          <a:bodyPr>
            <a:normAutofit/>
          </a:bodyPr>
          <a:lstStyle/>
          <a:p>
            <a:r>
              <a:rPr lang="en-US" altLang="en-US"/>
              <a:t>Characteristics:</a:t>
            </a:r>
          </a:p>
          <a:p>
            <a:pPr lvl="1"/>
            <a:r>
              <a:rPr lang="en-US" altLang="en-US"/>
              <a:t>A written constitutional may or may not be present.</a:t>
            </a:r>
          </a:p>
          <a:p>
            <a:pPr lvl="1"/>
            <a:r>
              <a:rPr lang="en-US" altLang="en-US"/>
              <a:t>Laws limit a ruler or government’s power. </a:t>
            </a:r>
          </a:p>
          <a:p>
            <a:pPr lvl="1"/>
            <a:r>
              <a:rPr lang="en-US" altLang="en-US"/>
              <a:t>A Social Contract is the foundation for society</a:t>
            </a:r>
          </a:p>
          <a:p>
            <a:pPr lvl="1"/>
            <a:r>
              <a:rPr lang="en-US" altLang="en-US"/>
              <a:t>The State creates a set of Laws that all must follow and the penalties are set by the state as well</a:t>
            </a:r>
          </a:p>
          <a:p>
            <a:r>
              <a:rPr lang="en-US" altLang="en-US"/>
              <a:t>Examples: England, Netherlands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4">
            <a:extLst>
              <a:ext uri="{FF2B5EF4-FFF2-40B4-BE49-F238E27FC236}">
                <a16:creationId xmlns:a16="http://schemas.microsoft.com/office/drawing/2014/main" id="{096967EE-4BC0-4142-B3BB-FEE603D03012}"/>
              </a:ext>
            </a:extLst>
          </p:cNvPr>
          <p:cNvSpPr>
            <a:spLocks noGrp="1" noChangeArrowheads="1"/>
          </p:cNvSpPr>
          <p:nvPr>
            <p:ph type="title"/>
          </p:nvPr>
        </p:nvSpPr>
        <p:spPr/>
        <p:txBody>
          <a:bodyPr/>
          <a:lstStyle/>
          <a:p>
            <a:endParaRPr lang="en-US" altLang="en-US"/>
          </a:p>
        </p:txBody>
      </p:sp>
      <p:pic>
        <p:nvPicPr>
          <p:cNvPr id="41987" name="Picture 2">
            <a:extLst>
              <a:ext uri="{FF2B5EF4-FFF2-40B4-BE49-F238E27FC236}">
                <a16:creationId xmlns:a16="http://schemas.microsoft.com/office/drawing/2014/main" id="{134A9CFD-3E20-41F9-A980-8DC96B73319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36900"/>
          <a:stretch>
            <a:fillRect/>
          </a:stretch>
        </p:blipFill>
        <p:spPr>
          <a:xfrm>
            <a:off x="742864" y="457200"/>
            <a:ext cx="7658272" cy="495617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988" name="TextBox 1">
            <a:extLst>
              <a:ext uri="{FF2B5EF4-FFF2-40B4-BE49-F238E27FC236}">
                <a16:creationId xmlns:a16="http://schemas.microsoft.com/office/drawing/2014/main" id="{BA5A10D1-68B8-4872-AC60-520984743121}"/>
              </a:ext>
            </a:extLst>
          </p:cNvPr>
          <p:cNvSpPr txBox="1">
            <a:spLocks noChangeArrowheads="1"/>
          </p:cNvSpPr>
          <p:nvPr/>
        </p:nvSpPr>
        <p:spPr bwMode="auto">
          <a:xfrm>
            <a:off x="685800" y="5489575"/>
            <a:ext cx="83042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Char char="•"/>
              <a:defRPr kumimoji="1" sz="3200">
                <a:solidFill>
                  <a:schemeClr val="tx1"/>
                </a:solidFill>
                <a:latin typeface="Times New Roman" panose="02020603050405020304" pitchFamily="18" charset="0"/>
              </a:defRPr>
            </a:lvl1pPr>
            <a:lvl2pPr marL="742950" indent="-285750">
              <a:spcBef>
                <a:spcPct val="20000"/>
              </a:spcBef>
              <a:buChar char="•"/>
              <a:defRPr kumimoji="1" sz="2800">
                <a:solidFill>
                  <a:schemeClr val="tx1"/>
                </a:solidFill>
                <a:latin typeface="Times New Roman" panose="02020603050405020304" pitchFamily="18" charset="0"/>
              </a:defRPr>
            </a:lvl2pPr>
            <a:lvl3pPr marL="1143000" indent="-228600">
              <a:spcBef>
                <a:spcPct val="20000"/>
              </a:spcBef>
              <a:buChar char="•"/>
              <a:defRPr kumimoji="1" sz="2400">
                <a:solidFill>
                  <a:schemeClr val="tx1"/>
                </a:solidFill>
                <a:latin typeface="Times New Roman" panose="02020603050405020304" pitchFamily="18" charset="0"/>
              </a:defRPr>
            </a:lvl3pPr>
            <a:lvl4pPr marL="1600200" indent="-228600">
              <a:spcBef>
                <a:spcPct val="20000"/>
              </a:spcBef>
              <a:buChar char="•"/>
              <a:defRPr kumimoji="1" sz="2000">
                <a:solidFill>
                  <a:schemeClr val="tx1"/>
                </a:solidFill>
                <a:latin typeface="Times New Roman" panose="02020603050405020304" pitchFamily="18" charset="0"/>
              </a:defRPr>
            </a:lvl4pPr>
            <a:lvl5pPr marL="2057400" indent="-228600">
              <a:spcBef>
                <a:spcPct val="20000"/>
              </a:spcBef>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9pPr>
          </a:lstStyle>
          <a:p>
            <a:pPr>
              <a:spcBef>
                <a:spcPct val="0"/>
              </a:spcBef>
              <a:buClrTx/>
              <a:buFontTx/>
              <a:buNone/>
            </a:pPr>
            <a:r>
              <a:rPr kumimoji="0" lang="en-US" altLang="en-US" sz="2400">
                <a:latin typeface="Arial" panose="020B0604020202020204" pitchFamily="34" charset="0"/>
              </a:rPr>
              <a:t>What would you consider the MOST important</a:t>
            </a:r>
          </a:p>
          <a:p>
            <a:pPr>
              <a:spcBef>
                <a:spcPct val="0"/>
              </a:spcBef>
              <a:buClrTx/>
              <a:buFontTx/>
              <a:buNone/>
            </a:pPr>
            <a:r>
              <a:rPr kumimoji="0" lang="en-US" altLang="en-US" sz="2400">
                <a:latin typeface="Arial" panose="020B0604020202020204" pitchFamily="34" charset="0"/>
              </a:rPr>
              <a:t>step Britain made to create a Constitutional Monarchy?</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Trek</Template>
  <TotalTime>219</TotalTime>
  <Words>814</Words>
  <Application>Microsoft Office PowerPoint</Application>
  <PresentationFormat>On-screen Show (4:3)</PresentationFormat>
  <Paragraphs>121</Paragraphs>
  <Slides>31</Slides>
  <Notes>4</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BlackChancery</vt:lpstr>
      <vt:lpstr>Calibri</vt:lpstr>
      <vt:lpstr>Franklin Gothic Book</vt:lpstr>
      <vt:lpstr>Franklin Gothic Medium</vt:lpstr>
      <vt:lpstr>Wingdings</vt:lpstr>
      <vt:lpstr>Wingdings 2</vt:lpstr>
      <vt:lpstr>Trek</vt:lpstr>
      <vt:lpstr>Absolutism</vt:lpstr>
      <vt:lpstr>What characteristics do you associate with an absolute ruler?</vt:lpstr>
      <vt:lpstr>Definitions</vt:lpstr>
      <vt:lpstr>Causes of Absolutism</vt:lpstr>
      <vt:lpstr>Absolute Monarchies in Europe 1550-1800</vt:lpstr>
      <vt:lpstr>The Philosopher Behind the Age</vt:lpstr>
      <vt:lpstr>What factors might weaken the power of an absolute monarch? </vt:lpstr>
      <vt:lpstr>4 Major Features</vt:lpstr>
      <vt:lpstr>Louis XIV</vt:lpstr>
      <vt:lpstr>PowerPoint Presentation</vt:lpstr>
      <vt:lpstr>Centralized Political Authority</vt:lpstr>
      <vt:lpstr>Pacified Nobility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Increased Revenue</vt:lpstr>
      <vt:lpstr>New Army</vt:lpstr>
      <vt:lpstr>Wars of Expansion</vt:lpstr>
      <vt:lpstr>Peter The Great</vt:lpstr>
      <vt:lpstr>PowerPoint Presentation</vt:lpstr>
      <vt:lpstr>CenTralized Political power </vt:lpstr>
      <vt:lpstr>Pacified Nobility</vt:lpstr>
      <vt:lpstr>Increased Revenue</vt:lpstr>
      <vt:lpstr>New Army</vt:lpstr>
      <vt:lpstr>Document Analysis: peter the Great </vt:lpstr>
      <vt:lpstr>Constitutionalism</vt:lpstr>
      <vt:lpstr>PowerPoint Presentation</vt:lpstr>
    </vt:vector>
  </TitlesOfParts>
  <Company>CCS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Absolutism</dc:title>
  <dc:creator>emily.pleasants</dc:creator>
  <cp:lastModifiedBy>Emily Pleasants</cp:lastModifiedBy>
  <cp:revision>19</cp:revision>
  <dcterms:created xsi:type="dcterms:W3CDTF">2011-02-23T13:23:28Z</dcterms:created>
  <dcterms:modified xsi:type="dcterms:W3CDTF">2018-12-12T14:33:37Z</dcterms:modified>
</cp:coreProperties>
</file>