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4" r:id="rId2"/>
    <p:sldId id="296" r:id="rId3"/>
    <p:sldId id="288" r:id="rId4"/>
    <p:sldId id="256" r:id="rId5"/>
    <p:sldId id="282" r:id="rId6"/>
    <p:sldId id="295" r:id="rId7"/>
    <p:sldId id="257" r:id="rId8"/>
    <p:sldId id="258" r:id="rId9"/>
    <p:sldId id="259" r:id="rId10"/>
    <p:sldId id="260" r:id="rId11"/>
    <p:sldId id="261" r:id="rId12"/>
    <p:sldId id="262" r:id="rId13"/>
    <p:sldId id="283" r:id="rId14"/>
    <p:sldId id="263" r:id="rId15"/>
    <p:sldId id="264" r:id="rId16"/>
    <p:sldId id="284" r:id="rId17"/>
    <p:sldId id="289" r:id="rId18"/>
    <p:sldId id="265" r:id="rId19"/>
    <p:sldId id="266" r:id="rId20"/>
    <p:sldId id="267" r:id="rId21"/>
    <p:sldId id="268" r:id="rId22"/>
    <p:sldId id="269" r:id="rId23"/>
    <p:sldId id="290" r:id="rId24"/>
    <p:sldId id="270" r:id="rId25"/>
    <p:sldId id="271" r:id="rId26"/>
    <p:sldId id="272" r:id="rId27"/>
    <p:sldId id="285" r:id="rId28"/>
    <p:sldId id="273" r:id="rId29"/>
    <p:sldId id="274" r:id="rId30"/>
    <p:sldId id="275" r:id="rId31"/>
    <p:sldId id="292" r:id="rId32"/>
    <p:sldId id="276" r:id="rId33"/>
    <p:sldId id="291" r:id="rId34"/>
    <p:sldId id="277" r:id="rId35"/>
    <p:sldId id="286" r:id="rId36"/>
    <p:sldId id="293" r:id="rId37"/>
    <p:sldId id="278" r:id="rId38"/>
    <p:sldId id="279" r:id="rId39"/>
    <p:sldId id="280" r:id="rId40"/>
    <p:sldId id="287"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560"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00208FB-079B-4BE1-8048-BE813F9CE9FA}" type="datetimeFigureOut">
              <a:rPr lang="en-US" smtClean="0"/>
              <a:pPr/>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9C6E0-FBE3-45D9-9A70-F2C2A0D4EF2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0208FB-079B-4BE1-8048-BE813F9CE9FA}" type="datetimeFigureOut">
              <a:rPr lang="en-US" smtClean="0"/>
              <a:pPr/>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9C6E0-FBE3-45D9-9A70-F2C2A0D4EF2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0208FB-079B-4BE1-8048-BE813F9CE9FA}" type="datetimeFigureOut">
              <a:rPr lang="en-US" smtClean="0"/>
              <a:pPr/>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9C6E0-FBE3-45D9-9A70-F2C2A0D4EF2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00208FB-079B-4BE1-8048-BE813F9CE9FA}" type="datetimeFigureOut">
              <a:rPr lang="en-US" smtClean="0"/>
              <a:pPr/>
              <a:t>8/21/2017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9C6E0-FBE3-45D9-9A70-F2C2A0D4EF2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00208FB-079B-4BE1-8048-BE813F9CE9FA}" type="datetimeFigureOut">
              <a:rPr lang="en-US" smtClean="0"/>
              <a:pPr/>
              <a:t>8/21/2017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69C6E0-FBE3-45D9-9A70-F2C2A0D4EF2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0208FB-079B-4BE1-8048-BE813F9CE9FA}" type="datetimeFigureOut">
              <a:rPr lang="en-US" smtClean="0"/>
              <a:pPr/>
              <a:t>8/21/2017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69C6E0-FBE3-45D9-9A70-F2C2A0D4EF2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0208FB-079B-4BE1-8048-BE813F9CE9FA}" type="datetimeFigureOut">
              <a:rPr lang="en-US" smtClean="0"/>
              <a:pPr/>
              <a:t>8/21/2017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69C6E0-FBE3-45D9-9A70-F2C2A0D4EF2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0208FB-079B-4BE1-8048-BE813F9CE9FA}" type="datetimeFigureOut">
              <a:rPr lang="en-US" smtClean="0"/>
              <a:pPr/>
              <a:t>8/21/2017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9C6E0-FBE3-45D9-9A70-F2C2A0D4EF2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0208FB-079B-4BE1-8048-BE813F9CE9FA}" type="datetimeFigureOut">
              <a:rPr lang="en-US" smtClean="0"/>
              <a:pPr/>
              <a:t>8/21/2017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9C6E0-FBE3-45D9-9A70-F2C2A0D4EF2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0208FB-079B-4BE1-8048-BE813F9CE9FA}" type="datetimeFigureOut">
              <a:rPr lang="en-US" smtClean="0"/>
              <a:pPr/>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9C6E0-FBE3-45D9-9A70-F2C2A0D4EF2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0208FB-079B-4BE1-8048-BE813F9CE9FA}" type="datetimeFigureOut">
              <a:rPr lang="en-US" smtClean="0"/>
              <a:pPr/>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9C6E0-FBE3-45D9-9A70-F2C2A0D4EF2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0208FB-079B-4BE1-8048-BE813F9CE9FA}" type="datetimeFigureOut">
              <a:rPr lang="en-US" smtClean="0"/>
              <a:pPr/>
              <a:t>8/21/2017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69C6E0-FBE3-45D9-9A70-F2C2A0D4EF2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coercive ac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0"/>
            <a:ext cx="5181600" cy="6847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457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781800"/>
          </a:xfrm>
        </p:spPr>
        <p:txBody>
          <a:bodyPr>
            <a:noAutofit/>
          </a:bodyPr>
          <a:lstStyle/>
          <a:p>
            <a:r>
              <a:rPr lang="en-US" sz="2800" dirty="0"/>
              <a:t>"The war is inevitable-and let it come! I repeat it, sir let it come! It is in vain, sir, to extenuate the matter. Gentleman may cry, Peace, peace; but there is no peace. The war is actually begun. The next gale that sweeps from the north will bring it our ears the clash of resounding arms. Our brethren are already in the field. Why stand we here idle? What would they have? If life so dear, or peace so sweet, as to be purchased at the price of chains and slavery? Forbid it, Almighty God! I know not what course other may take, but as for me-give me liberty, or give me death!“</a:t>
            </a:r>
            <a:br>
              <a:rPr lang="en-US" sz="2800" dirty="0"/>
            </a:br>
            <a:br>
              <a:rPr lang="en-US" sz="2800" dirty="0"/>
            </a:br>
            <a:r>
              <a:rPr lang="en-US" sz="2800" dirty="0"/>
              <a:t>-Patrick Henry</a:t>
            </a:r>
            <a:br>
              <a:rPr lang="en-US" sz="2800" dirty="0"/>
            </a:br>
            <a:endParaRPr lang="en-US" sz="2800" dirty="0"/>
          </a:p>
        </p:txBody>
      </p:sp>
      <p:sp>
        <p:nvSpPr>
          <p:cNvPr id="3" name="Subtitle 2"/>
          <p:cNvSpPr>
            <a:spLocks noGrp="1"/>
          </p:cNvSpPr>
          <p:nvPr>
            <p:ph type="subTitle" idx="1"/>
          </p:nvPr>
        </p:nvSpPr>
        <p:spPr>
          <a:xfrm>
            <a:off x="1371600" y="6553199"/>
            <a:ext cx="6400800" cy="228601"/>
          </a:xfrm>
        </p:spPr>
        <p:txBody>
          <a:bodyPr>
            <a:normAutofit fontScale="32500" lnSpcReduction="20000"/>
          </a:bodyPr>
          <a:lstStyle/>
          <a:p>
            <a:endParaRPr lang="en-US" dirty="0"/>
          </a:p>
        </p:txBody>
      </p:sp>
    </p:spTree>
    <p:extLst>
      <p:ext uri="{BB962C8B-B14F-4D97-AF65-F5344CB8AC3E}">
        <p14:creationId xmlns:p14="http://schemas.microsoft.com/office/powerpoint/2010/main" val="3917138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Quote of the Day</a:t>
            </a:r>
          </a:p>
        </p:txBody>
      </p:sp>
      <p:sp>
        <p:nvSpPr>
          <p:cNvPr id="3" name="Content Placeholder 2"/>
          <p:cNvSpPr>
            <a:spLocks noGrp="1"/>
          </p:cNvSpPr>
          <p:nvPr>
            <p:ph idx="1"/>
          </p:nvPr>
        </p:nvSpPr>
        <p:spPr/>
        <p:txBody>
          <a:bodyPr/>
          <a:lstStyle/>
          <a:p>
            <a:r>
              <a:rPr lang="en-US" sz="4800" dirty="0"/>
              <a:t>“The older I get, the more I doubt my own thoughts and value the opinions of others”</a:t>
            </a:r>
          </a:p>
          <a:p>
            <a:endParaRPr lang="en-US" dirty="0"/>
          </a:p>
          <a:p>
            <a:r>
              <a:rPr lang="en-US" sz="4000" dirty="0"/>
              <a:t>-Ben Franklin</a:t>
            </a:r>
          </a:p>
        </p:txBody>
      </p:sp>
    </p:spTree>
    <p:extLst>
      <p:ext uri="{BB962C8B-B14F-4D97-AF65-F5344CB8AC3E}">
        <p14:creationId xmlns:p14="http://schemas.microsoft.com/office/powerpoint/2010/main" val="922631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14600"/>
            <a:ext cx="7772400" cy="1470025"/>
          </a:xfrm>
        </p:spPr>
        <p:txBody>
          <a:bodyPr>
            <a:noAutofit/>
          </a:bodyPr>
          <a:lstStyle/>
          <a:p>
            <a:r>
              <a:rPr lang="en-US" sz="8800" b="1" dirty="0"/>
              <a:t>A Revolution Begins</a:t>
            </a:r>
            <a:br>
              <a:rPr lang="en-US" sz="8800" b="1" dirty="0"/>
            </a:br>
            <a:endParaRPr lang="en-US" sz="88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2130425"/>
            <a:ext cx="8458200" cy="1470025"/>
          </a:xfrm>
        </p:spPr>
        <p:txBody>
          <a:bodyPr/>
          <a:lstStyle/>
          <a:p>
            <a:r>
              <a:rPr lang="en-US" dirty="0"/>
              <a:t>Shortly after the Boston Massacre……..</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96186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gaspee incid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489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Autofit/>
          </a:bodyPr>
          <a:lstStyle/>
          <a:p>
            <a:r>
              <a:rPr lang="en-US" sz="7200" b="1" dirty="0"/>
              <a:t>The </a:t>
            </a:r>
            <a:r>
              <a:rPr lang="en-US" sz="7200" b="1" i="1" dirty="0" err="1"/>
              <a:t>Gaspee</a:t>
            </a:r>
            <a:r>
              <a:rPr lang="en-US" sz="7200" b="1" dirty="0"/>
              <a:t> Affair</a:t>
            </a:r>
          </a:p>
        </p:txBody>
      </p:sp>
      <p:sp>
        <p:nvSpPr>
          <p:cNvPr id="3" name="Content Placeholder 2"/>
          <p:cNvSpPr>
            <a:spLocks noGrp="1"/>
          </p:cNvSpPr>
          <p:nvPr>
            <p:ph sz="half" idx="1"/>
          </p:nvPr>
        </p:nvSpPr>
        <p:spPr>
          <a:xfrm>
            <a:off x="152400" y="1600200"/>
            <a:ext cx="4114800" cy="5029200"/>
          </a:xfrm>
        </p:spPr>
        <p:txBody>
          <a:bodyPr/>
          <a:lstStyle/>
          <a:p>
            <a:r>
              <a:rPr lang="en-US" dirty="0"/>
              <a:t>The British patrol ship HMS </a:t>
            </a:r>
            <a:r>
              <a:rPr lang="en-US" dirty="0" err="1"/>
              <a:t>Gaspee</a:t>
            </a:r>
            <a:r>
              <a:rPr lang="en-US" dirty="0"/>
              <a:t> had been stationed off the coast of Rhode Island to intercept smugglers</a:t>
            </a:r>
          </a:p>
          <a:p>
            <a:r>
              <a:rPr lang="en-US" dirty="0"/>
              <a:t>When it ran aground in June 1772, rather than help, angry colonists </a:t>
            </a:r>
            <a:r>
              <a:rPr lang="en-US" sz="4000" b="1" u="sng" dirty="0"/>
              <a:t>burned</a:t>
            </a:r>
            <a:r>
              <a:rPr lang="en-US" dirty="0"/>
              <a:t> the ship</a:t>
            </a:r>
          </a:p>
        </p:txBody>
      </p:sp>
      <p:sp>
        <p:nvSpPr>
          <p:cNvPr id="4" name="Content Placeholder 3"/>
          <p:cNvSpPr>
            <a:spLocks noGrp="1"/>
          </p:cNvSpPr>
          <p:nvPr>
            <p:ph sz="half" idx="2"/>
          </p:nvPr>
        </p:nvSpPr>
        <p:spPr/>
        <p:txBody>
          <a:bodyPr/>
          <a:lstStyle/>
          <a:p>
            <a:endParaRPr lang="en-US"/>
          </a:p>
        </p:txBody>
      </p:sp>
      <p:pic>
        <p:nvPicPr>
          <p:cNvPr id="25602" name="Picture 2" descr="http://upload.wikimedia.org/wikipedia/commons/a/a5/Gaspee_Affair.jpg"/>
          <p:cNvPicPr>
            <a:picLocks noChangeAspect="1" noChangeArrowheads="1"/>
          </p:cNvPicPr>
          <p:nvPr/>
        </p:nvPicPr>
        <p:blipFill>
          <a:blip r:embed="rId2" cstate="print"/>
          <a:srcRect/>
          <a:stretch>
            <a:fillRect/>
          </a:stretch>
        </p:blipFill>
        <p:spPr bwMode="auto">
          <a:xfrm>
            <a:off x="4947483" y="1160957"/>
            <a:ext cx="3586917" cy="566656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15963"/>
          </a:xfrm>
        </p:spPr>
        <p:txBody>
          <a:bodyPr>
            <a:noAutofit/>
          </a:bodyPr>
          <a:lstStyle/>
          <a:p>
            <a:r>
              <a:rPr lang="en-US" sz="7200" b="1" dirty="0"/>
              <a:t>British Response</a:t>
            </a:r>
          </a:p>
        </p:txBody>
      </p:sp>
      <p:sp>
        <p:nvSpPr>
          <p:cNvPr id="3" name="Content Placeholder 2"/>
          <p:cNvSpPr>
            <a:spLocks noGrp="1"/>
          </p:cNvSpPr>
          <p:nvPr>
            <p:ph sz="half" idx="1"/>
          </p:nvPr>
        </p:nvSpPr>
        <p:spPr/>
        <p:txBody>
          <a:bodyPr>
            <a:normAutofit lnSpcReduction="10000"/>
          </a:bodyPr>
          <a:lstStyle/>
          <a:p>
            <a:r>
              <a:rPr lang="en-US" dirty="0"/>
              <a:t>The British responded by ordering a special investigation and threatening to remove suspects for trial in </a:t>
            </a:r>
            <a:r>
              <a:rPr lang="en-US" sz="3600" b="1" u="sng" dirty="0"/>
              <a:t>England</a:t>
            </a:r>
            <a:r>
              <a:rPr lang="en-US" dirty="0"/>
              <a:t>, rather than in Rhode Island</a:t>
            </a:r>
          </a:p>
          <a:p>
            <a:r>
              <a:rPr lang="en-US" dirty="0"/>
              <a:t>Rhode Island’s legislative assembly appealed to the other colonies for support</a:t>
            </a:r>
          </a:p>
        </p:txBody>
      </p:sp>
      <p:sp>
        <p:nvSpPr>
          <p:cNvPr id="4" name="Content Placeholder 3"/>
          <p:cNvSpPr>
            <a:spLocks noGrp="1"/>
          </p:cNvSpPr>
          <p:nvPr>
            <p:ph sz="half" idx="2"/>
          </p:nvPr>
        </p:nvSpPr>
        <p:spPr/>
        <p:txBody>
          <a:bodyPr>
            <a:normAutofit/>
          </a:bodyPr>
          <a:lstStyle/>
          <a:p>
            <a:endParaRPr lang="en-US"/>
          </a:p>
        </p:txBody>
      </p:sp>
      <p:pic>
        <p:nvPicPr>
          <p:cNvPr id="1026" name="Picture 2" descr="http://www.nycourts.gov/history/legal-history-new-york/legal-history-eras-01/image-crown-zenger-courtroom-sket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143000"/>
            <a:ext cx="3962400" cy="55473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Committees of Correspondence</a:t>
            </a:r>
          </a:p>
        </p:txBody>
      </p:sp>
      <p:sp>
        <p:nvSpPr>
          <p:cNvPr id="3" name="Content Placeholder 2"/>
          <p:cNvSpPr>
            <a:spLocks noGrp="1"/>
          </p:cNvSpPr>
          <p:nvPr>
            <p:ph sz="half" idx="1"/>
          </p:nvPr>
        </p:nvSpPr>
        <p:spPr>
          <a:xfrm>
            <a:off x="0" y="1600200"/>
            <a:ext cx="4495800" cy="5257800"/>
          </a:xfrm>
        </p:spPr>
        <p:txBody>
          <a:bodyPr>
            <a:normAutofit fontScale="92500" lnSpcReduction="20000"/>
          </a:bodyPr>
          <a:lstStyle/>
          <a:p>
            <a:r>
              <a:rPr lang="en-US" dirty="0"/>
              <a:t>March 1773: Thomas </a:t>
            </a:r>
            <a:r>
              <a:rPr lang="en-US" sz="4800" b="1" u="sng" dirty="0"/>
              <a:t>Jefferson</a:t>
            </a:r>
            <a:r>
              <a:rPr lang="en-US" dirty="0"/>
              <a:t> suggested that the individual colonies remain in constant communication with one another and debate how to react to British provocations through “committees of correspondence” (basically, that each colony regularly provide a report of British activities in their area to all of the other colonies so that responses could be unified)</a:t>
            </a:r>
          </a:p>
        </p:txBody>
      </p:sp>
      <p:sp>
        <p:nvSpPr>
          <p:cNvPr id="4" name="Content Placeholder 3"/>
          <p:cNvSpPr>
            <a:spLocks noGrp="1"/>
          </p:cNvSpPr>
          <p:nvPr>
            <p:ph sz="half" idx="2"/>
          </p:nvPr>
        </p:nvSpPr>
        <p:spPr/>
        <p:txBody>
          <a:bodyPr>
            <a:normAutofit/>
          </a:bodyPr>
          <a:lstStyle/>
          <a:p>
            <a:endParaRPr lang="en-US"/>
          </a:p>
        </p:txBody>
      </p:sp>
      <p:pic>
        <p:nvPicPr>
          <p:cNvPr id="23554" name="Picture 2" descr="http://elusivelife.net/wp-content/uploads/2012/09/ThomasJeffersonStateRoomPortrait-cropped-scaled.jpg"/>
          <p:cNvPicPr>
            <a:picLocks noChangeAspect="1" noChangeArrowheads="1"/>
          </p:cNvPicPr>
          <p:nvPr/>
        </p:nvPicPr>
        <p:blipFill>
          <a:blip r:embed="rId2" cstate="print"/>
          <a:srcRect/>
          <a:stretch>
            <a:fillRect/>
          </a:stretch>
        </p:blipFill>
        <p:spPr bwMode="auto">
          <a:xfrm>
            <a:off x="4648200" y="1676400"/>
            <a:ext cx="4495800" cy="4377259"/>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Committees of Correspondence</a:t>
            </a:r>
          </a:p>
        </p:txBody>
      </p:sp>
      <p:sp>
        <p:nvSpPr>
          <p:cNvPr id="3" name="Content Placeholder 2"/>
          <p:cNvSpPr>
            <a:spLocks noGrp="1"/>
          </p:cNvSpPr>
          <p:nvPr>
            <p:ph sz="half" idx="1"/>
          </p:nvPr>
        </p:nvSpPr>
        <p:spPr/>
        <p:txBody>
          <a:bodyPr>
            <a:normAutofit fontScale="92500" lnSpcReduction="20000"/>
          </a:bodyPr>
          <a:lstStyle/>
          <a:p>
            <a:r>
              <a:rPr lang="en-US" dirty="0"/>
              <a:t>The Colonies would use committees of correspondence to coordinate plans for resisting British oppression right up to the American Revolution</a:t>
            </a:r>
          </a:p>
          <a:p>
            <a:r>
              <a:rPr lang="en-US" dirty="0"/>
              <a:t>In some ways, these committees can be seen as one of the first efforts to “</a:t>
            </a:r>
            <a:r>
              <a:rPr lang="en-US" sz="4300" b="1" u="sng" dirty="0"/>
              <a:t>unite</a:t>
            </a:r>
            <a:r>
              <a:rPr lang="en-US" dirty="0"/>
              <a:t>” the American people</a:t>
            </a:r>
          </a:p>
        </p:txBody>
      </p:sp>
      <p:sp>
        <p:nvSpPr>
          <p:cNvPr id="4" name="Content Placeholder 3"/>
          <p:cNvSpPr>
            <a:spLocks noGrp="1"/>
          </p:cNvSpPr>
          <p:nvPr>
            <p:ph sz="half" idx="2"/>
          </p:nvPr>
        </p:nvSpPr>
        <p:spPr/>
        <p:txBody>
          <a:bodyPr>
            <a:normAutofit/>
          </a:bodyPr>
          <a:lstStyle/>
          <a:p>
            <a:endParaRPr lang="en-US"/>
          </a:p>
        </p:txBody>
      </p:sp>
      <p:pic>
        <p:nvPicPr>
          <p:cNvPr id="22530" name="Picture 2" descr="http://www.landofthebrave.info/images/patrick-henry-give-me-liberty.jpg"/>
          <p:cNvPicPr>
            <a:picLocks noChangeAspect="1" noChangeArrowheads="1"/>
          </p:cNvPicPr>
          <p:nvPr/>
        </p:nvPicPr>
        <p:blipFill>
          <a:blip r:embed="rId2" cstate="print"/>
          <a:srcRect/>
          <a:stretch>
            <a:fillRect/>
          </a:stretch>
        </p:blipFill>
        <p:spPr bwMode="auto">
          <a:xfrm>
            <a:off x="4625898" y="1524000"/>
            <a:ext cx="4137102" cy="5048251"/>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British East India Company</a:t>
            </a:r>
          </a:p>
        </p:txBody>
      </p:sp>
      <p:sp>
        <p:nvSpPr>
          <p:cNvPr id="3" name="Content Placeholder 2"/>
          <p:cNvSpPr>
            <a:spLocks noGrp="1"/>
          </p:cNvSpPr>
          <p:nvPr>
            <p:ph sz="half" idx="1"/>
          </p:nvPr>
        </p:nvSpPr>
        <p:spPr>
          <a:xfrm>
            <a:off x="0" y="1600200"/>
            <a:ext cx="4495800" cy="5029200"/>
          </a:xfrm>
        </p:spPr>
        <p:txBody>
          <a:bodyPr>
            <a:normAutofit fontScale="92500" lnSpcReduction="10000"/>
          </a:bodyPr>
          <a:lstStyle/>
          <a:p>
            <a:r>
              <a:rPr lang="en-US" dirty="0"/>
              <a:t>Thanks to war, corruption, mismanagement, and American boycotts against British </a:t>
            </a:r>
            <a:r>
              <a:rPr lang="en-US" sz="5200" b="1" u="sng" dirty="0"/>
              <a:t>tea</a:t>
            </a:r>
            <a:r>
              <a:rPr lang="en-US" dirty="0"/>
              <a:t>, the British East India Company, one of the largest and most powerful companies in the world, was deeply in debt and on the brink of collapse</a:t>
            </a:r>
          </a:p>
          <a:p>
            <a:r>
              <a:rPr lang="en-US" dirty="0"/>
              <a:t>Parliament decided that it had to act to save the Company</a:t>
            </a:r>
          </a:p>
        </p:txBody>
      </p:sp>
      <p:sp>
        <p:nvSpPr>
          <p:cNvPr id="4" name="Content Placeholder 3"/>
          <p:cNvSpPr>
            <a:spLocks noGrp="1"/>
          </p:cNvSpPr>
          <p:nvPr>
            <p:ph sz="half" idx="2"/>
          </p:nvPr>
        </p:nvSpPr>
        <p:spPr/>
        <p:txBody>
          <a:bodyPr>
            <a:normAutofit/>
          </a:bodyPr>
          <a:lstStyle/>
          <a:p>
            <a:endParaRPr lang="en-US"/>
          </a:p>
        </p:txBody>
      </p:sp>
      <p:pic>
        <p:nvPicPr>
          <p:cNvPr id="21506" name="Picture 2" descr="http://www.victorianweb.org/history/empire/india/eastindia.jpg"/>
          <p:cNvPicPr>
            <a:picLocks noChangeAspect="1" noChangeArrowheads="1"/>
          </p:cNvPicPr>
          <p:nvPr/>
        </p:nvPicPr>
        <p:blipFill>
          <a:blip r:embed="rId2" cstate="print"/>
          <a:srcRect/>
          <a:stretch>
            <a:fillRect/>
          </a:stretch>
        </p:blipFill>
        <p:spPr bwMode="auto">
          <a:xfrm>
            <a:off x="4572000" y="2140857"/>
            <a:ext cx="4572000" cy="319314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The </a:t>
            </a:r>
            <a:r>
              <a:rPr lang="en-US" sz="6600" b="1" u="sng" dirty="0"/>
              <a:t>Tea</a:t>
            </a:r>
            <a:r>
              <a:rPr lang="en-US" sz="6600" b="1" dirty="0"/>
              <a:t> Act of 1773</a:t>
            </a:r>
          </a:p>
        </p:txBody>
      </p:sp>
      <p:sp>
        <p:nvSpPr>
          <p:cNvPr id="3" name="Content Placeholder 2"/>
          <p:cNvSpPr>
            <a:spLocks noGrp="1"/>
          </p:cNvSpPr>
          <p:nvPr>
            <p:ph sz="half" idx="1"/>
          </p:nvPr>
        </p:nvSpPr>
        <p:spPr/>
        <p:txBody>
          <a:bodyPr>
            <a:normAutofit fontScale="92500" lnSpcReduction="10000"/>
          </a:bodyPr>
          <a:lstStyle/>
          <a:p>
            <a:r>
              <a:rPr lang="en-US" dirty="0"/>
              <a:t>Parliament allowed the East India Company to begin selling tea, almost completely tax free, directly to American shopkeepers</a:t>
            </a:r>
          </a:p>
          <a:p>
            <a:r>
              <a:rPr lang="en-US" dirty="0"/>
              <a:t>The elimination of the taxes, meant that the price of tea dropped, making British tea cheaper than smuggled in Dutch tea in the Colonies</a:t>
            </a:r>
          </a:p>
        </p:txBody>
      </p:sp>
      <p:sp>
        <p:nvSpPr>
          <p:cNvPr id="4" name="Content Placeholder 3"/>
          <p:cNvSpPr>
            <a:spLocks noGrp="1"/>
          </p:cNvSpPr>
          <p:nvPr>
            <p:ph sz="half" idx="2"/>
          </p:nvPr>
        </p:nvSpPr>
        <p:spPr/>
        <p:txBody>
          <a:bodyPr>
            <a:normAutofit/>
          </a:bodyPr>
          <a:lstStyle/>
          <a:p>
            <a:endParaRPr lang="en-US"/>
          </a:p>
        </p:txBody>
      </p:sp>
      <p:pic>
        <p:nvPicPr>
          <p:cNvPr id="7170" name="Picture 2" descr="Image result for the tea a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3920" y="1618487"/>
            <a:ext cx="4424457" cy="46902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At this point the British think that we will purchase their </a:t>
            </a:r>
            <a:r>
              <a:rPr lang="en-US" i="1" dirty="0"/>
              <a:t>cheaper</a:t>
            </a:r>
            <a:r>
              <a:rPr lang="en-US" dirty="0"/>
              <a:t> tea….</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31545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The Tea Boycott</a:t>
            </a:r>
          </a:p>
        </p:txBody>
      </p:sp>
      <p:sp>
        <p:nvSpPr>
          <p:cNvPr id="3" name="Content Placeholder 2"/>
          <p:cNvSpPr>
            <a:spLocks noGrp="1"/>
          </p:cNvSpPr>
          <p:nvPr>
            <p:ph sz="half" idx="1"/>
          </p:nvPr>
        </p:nvSpPr>
        <p:spPr>
          <a:xfrm>
            <a:off x="0" y="1600200"/>
            <a:ext cx="4772378" cy="5257800"/>
          </a:xfrm>
        </p:spPr>
        <p:txBody>
          <a:bodyPr>
            <a:normAutofit/>
          </a:bodyPr>
          <a:lstStyle/>
          <a:p>
            <a:r>
              <a:rPr lang="en-US" dirty="0"/>
              <a:t>The </a:t>
            </a:r>
            <a:r>
              <a:rPr lang="en-US" sz="3600" b="1" u="sng" dirty="0"/>
              <a:t>Non-Importation</a:t>
            </a:r>
            <a:r>
              <a:rPr lang="en-US" dirty="0"/>
              <a:t> Agreement: When the East India Company shipped 1200+ chests of tea to American ports in October 1773, American merchants (coordinated by the committees of correspondence) refused to allow the ships to unload in New York or Philadelphia</a:t>
            </a:r>
          </a:p>
        </p:txBody>
      </p:sp>
      <p:sp>
        <p:nvSpPr>
          <p:cNvPr id="4" name="Content Placeholder 3"/>
          <p:cNvSpPr>
            <a:spLocks noGrp="1"/>
          </p:cNvSpPr>
          <p:nvPr>
            <p:ph sz="half" idx="2"/>
          </p:nvPr>
        </p:nvSpPr>
        <p:spPr/>
        <p:txBody>
          <a:bodyPr>
            <a:normAutofit/>
          </a:bodyPr>
          <a:lstStyle/>
          <a:p>
            <a:endParaRPr lang="en-US"/>
          </a:p>
        </p:txBody>
      </p:sp>
      <p:pic>
        <p:nvPicPr>
          <p:cNvPr id="19458" name="Picture 2" descr="http://www.teachushistory.org/files/imagecache/screen/resources/destruction.jpg"/>
          <p:cNvPicPr>
            <a:picLocks noChangeAspect="1" noChangeArrowheads="1"/>
          </p:cNvPicPr>
          <p:nvPr/>
        </p:nvPicPr>
        <p:blipFill>
          <a:blip r:embed="rId2" cstate="print"/>
          <a:srcRect/>
          <a:stretch>
            <a:fillRect/>
          </a:stretch>
        </p:blipFill>
        <p:spPr bwMode="auto">
          <a:xfrm>
            <a:off x="4772378" y="2209800"/>
            <a:ext cx="4343400" cy="3257551"/>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fontScale="90000"/>
          </a:bodyPr>
          <a:lstStyle/>
          <a:p>
            <a:r>
              <a:rPr lang="en-US" sz="6600" b="1" dirty="0"/>
              <a:t>The Boston Tea Party</a:t>
            </a:r>
          </a:p>
        </p:txBody>
      </p:sp>
      <p:sp>
        <p:nvSpPr>
          <p:cNvPr id="3" name="Content Placeholder 2"/>
          <p:cNvSpPr>
            <a:spLocks noGrp="1"/>
          </p:cNvSpPr>
          <p:nvPr>
            <p:ph sz="half" idx="1"/>
          </p:nvPr>
        </p:nvSpPr>
        <p:spPr>
          <a:xfrm>
            <a:off x="0" y="1066800"/>
            <a:ext cx="4495800" cy="5791200"/>
          </a:xfrm>
        </p:spPr>
        <p:txBody>
          <a:bodyPr>
            <a:normAutofit lnSpcReduction="10000"/>
          </a:bodyPr>
          <a:lstStyle/>
          <a:p>
            <a:r>
              <a:rPr lang="en-US" dirty="0"/>
              <a:t>In Boston, however, the tea ships were raided in the night by colonists (poorly) disguised as </a:t>
            </a:r>
            <a:r>
              <a:rPr lang="en-US" sz="3600" b="1" u="sng" dirty="0"/>
              <a:t>Native Americans </a:t>
            </a:r>
            <a:r>
              <a:rPr lang="en-US" dirty="0"/>
              <a:t>and the tea cargo was destroyed by throwing it into Boston Harbor</a:t>
            </a:r>
          </a:p>
          <a:p>
            <a:r>
              <a:rPr lang="en-US" dirty="0"/>
              <a:t>Despite there being hundreds of witnesses to the raid, no one offered to identify the raiders to the British</a:t>
            </a:r>
          </a:p>
        </p:txBody>
      </p:sp>
      <p:sp>
        <p:nvSpPr>
          <p:cNvPr id="4" name="Content Placeholder 3"/>
          <p:cNvSpPr>
            <a:spLocks noGrp="1"/>
          </p:cNvSpPr>
          <p:nvPr>
            <p:ph sz="half" idx="2"/>
          </p:nvPr>
        </p:nvSpPr>
        <p:spPr/>
        <p:txBody>
          <a:bodyPr>
            <a:normAutofit/>
          </a:bodyPr>
          <a:lstStyle/>
          <a:p>
            <a:endParaRPr lang="en-US"/>
          </a:p>
        </p:txBody>
      </p:sp>
      <p:pic>
        <p:nvPicPr>
          <p:cNvPr id="18434" name="Picture 2" descr="http://4.bp.blogspot.com/-Lyery_g-a10/UZLJZNxgstI/AAAAAAAAsXs/n8mMYvlQlXM/s1600/boston-tea-party-luis-arcas-brauner.jpg"/>
          <p:cNvPicPr>
            <a:picLocks noChangeAspect="1" noChangeArrowheads="1"/>
          </p:cNvPicPr>
          <p:nvPr/>
        </p:nvPicPr>
        <p:blipFill>
          <a:blip r:embed="rId2" cstate="print"/>
          <a:srcRect/>
          <a:stretch>
            <a:fillRect/>
          </a:stretch>
        </p:blipFill>
        <p:spPr bwMode="auto">
          <a:xfrm>
            <a:off x="4572000" y="2251795"/>
            <a:ext cx="4267200" cy="330945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The Boston Tea Party shows us an Ideological shift in the colonies…..</a:t>
            </a:r>
          </a:p>
        </p:txBody>
      </p:sp>
      <p:sp>
        <p:nvSpPr>
          <p:cNvPr id="6" name="Subtitle 5"/>
          <p:cNvSpPr>
            <a:spLocks noGrp="1"/>
          </p:cNvSpPr>
          <p:nvPr>
            <p:ph type="subTitle" idx="1"/>
          </p:nvPr>
        </p:nvSpPr>
        <p:spPr/>
        <p:txBody>
          <a:bodyPr/>
          <a:lstStyle/>
          <a:p>
            <a:r>
              <a:rPr lang="en-US" dirty="0"/>
              <a:t>Now it is about </a:t>
            </a:r>
            <a:r>
              <a:rPr lang="en-US"/>
              <a:t>principle not </a:t>
            </a:r>
            <a:r>
              <a:rPr lang="en-US" dirty="0"/>
              <a:t>prices, clearly there is no turning back now</a:t>
            </a:r>
          </a:p>
        </p:txBody>
      </p:sp>
    </p:spTree>
    <p:extLst>
      <p:ext uri="{BB962C8B-B14F-4D97-AF65-F5344CB8AC3E}">
        <p14:creationId xmlns:p14="http://schemas.microsoft.com/office/powerpoint/2010/main" val="1107106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How will the British respond?</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26637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4023"/>
          </a:xfrm>
        </p:spPr>
        <p:txBody>
          <a:bodyPr>
            <a:normAutofit fontScale="90000"/>
          </a:bodyPr>
          <a:lstStyle/>
          <a:p>
            <a:r>
              <a:rPr lang="en-US" sz="6000" b="1" dirty="0"/>
              <a:t>The Coercive Acts (1774)</a:t>
            </a:r>
          </a:p>
        </p:txBody>
      </p:sp>
      <p:sp>
        <p:nvSpPr>
          <p:cNvPr id="3" name="Content Placeholder 2"/>
          <p:cNvSpPr>
            <a:spLocks noGrp="1"/>
          </p:cNvSpPr>
          <p:nvPr>
            <p:ph idx="1"/>
          </p:nvPr>
        </p:nvSpPr>
        <p:spPr>
          <a:xfrm>
            <a:off x="0" y="984023"/>
            <a:ext cx="4876800" cy="5873977"/>
          </a:xfrm>
        </p:spPr>
        <p:txBody>
          <a:bodyPr>
            <a:normAutofit fontScale="92500" lnSpcReduction="20000"/>
          </a:bodyPr>
          <a:lstStyle/>
          <a:p>
            <a:r>
              <a:rPr lang="en-US" sz="2800" dirty="0"/>
              <a:t>Colonists referred to them as The </a:t>
            </a:r>
            <a:r>
              <a:rPr lang="en-US" sz="4000" b="1" u="sng" dirty="0"/>
              <a:t>Intolerable</a:t>
            </a:r>
            <a:r>
              <a:rPr lang="en-US" sz="2800" dirty="0"/>
              <a:t> Acts </a:t>
            </a:r>
          </a:p>
          <a:p>
            <a:r>
              <a:rPr lang="en-US" sz="2800" dirty="0"/>
              <a:t>Parliament responded to the “tea party” by passing four punitive bills:</a:t>
            </a:r>
          </a:p>
          <a:p>
            <a:r>
              <a:rPr lang="en-US" sz="2800" dirty="0"/>
              <a:t>1. Boston </a:t>
            </a:r>
            <a:r>
              <a:rPr lang="en-US" sz="4000" b="1" u="sng" dirty="0"/>
              <a:t>Port</a:t>
            </a:r>
            <a:r>
              <a:rPr lang="en-US" sz="2800" dirty="0"/>
              <a:t> Act: Boston’s port was closed until the city paid for the damages (about $2 million in today’s money)</a:t>
            </a:r>
          </a:p>
          <a:p>
            <a:r>
              <a:rPr lang="en-US" sz="2800" dirty="0"/>
              <a:t>2. Massachusetts Government Act: All elected officials in Massachusetts would now be appointed by the royal governor instead and all town meetings were </a:t>
            </a:r>
            <a:r>
              <a:rPr lang="en-US" sz="4000" b="1" u="sng" dirty="0"/>
              <a:t>banned</a:t>
            </a:r>
          </a:p>
        </p:txBody>
      </p:sp>
      <p:pic>
        <p:nvPicPr>
          <p:cNvPr id="1026" name="Picture 2" descr="Image result for coercive ac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328928"/>
            <a:ext cx="4134476" cy="51289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5400" b="1" dirty="0"/>
              <a:t>The Coercive Acts (1774)</a:t>
            </a:r>
          </a:p>
        </p:txBody>
      </p:sp>
      <p:sp>
        <p:nvSpPr>
          <p:cNvPr id="3" name="Content Placeholder 2"/>
          <p:cNvSpPr>
            <a:spLocks noGrp="1"/>
          </p:cNvSpPr>
          <p:nvPr>
            <p:ph idx="1"/>
          </p:nvPr>
        </p:nvSpPr>
        <p:spPr>
          <a:xfrm>
            <a:off x="0" y="1143000"/>
            <a:ext cx="4426324" cy="5715000"/>
          </a:xfrm>
        </p:spPr>
        <p:txBody>
          <a:bodyPr>
            <a:normAutofit fontScale="85000" lnSpcReduction="10000"/>
          </a:bodyPr>
          <a:lstStyle/>
          <a:p>
            <a:r>
              <a:rPr lang="en-US" dirty="0"/>
              <a:t>3. Administration of Justice Act: British soldiers charged with crimes against colonists would be returned to England for trial rather than face trial in the Colonies</a:t>
            </a:r>
          </a:p>
          <a:p>
            <a:r>
              <a:rPr lang="en-US" dirty="0"/>
              <a:t>4. Quartering Act: Local officials would have to provide housing for British soldiers in areas of unrest, even if that meant housing them in people’s private </a:t>
            </a:r>
            <a:r>
              <a:rPr lang="en-US" sz="4400" b="1" u="sng" dirty="0"/>
              <a:t>homes</a:t>
            </a:r>
          </a:p>
        </p:txBody>
      </p:sp>
      <p:pic>
        <p:nvPicPr>
          <p:cNvPr id="4098" name="Picture 2" descr="Image result for coercive ac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9382" y="2438400"/>
            <a:ext cx="4622426" cy="285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Gen. Gage &amp; The Quebec Act</a:t>
            </a:r>
          </a:p>
        </p:txBody>
      </p:sp>
      <p:sp>
        <p:nvSpPr>
          <p:cNvPr id="3" name="Content Placeholder 2"/>
          <p:cNvSpPr>
            <a:spLocks noGrp="1"/>
          </p:cNvSpPr>
          <p:nvPr>
            <p:ph sz="half" idx="1"/>
          </p:nvPr>
        </p:nvSpPr>
        <p:spPr>
          <a:xfrm>
            <a:off x="0" y="1600200"/>
            <a:ext cx="4495800" cy="5029200"/>
          </a:xfrm>
        </p:spPr>
        <p:txBody>
          <a:bodyPr>
            <a:normAutofit fontScale="92500" lnSpcReduction="20000"/>
          </a:bodyPr>
          <a:lstStyle/>
          <a:p>
            <a:r>
              <a:rPr lang="en-US" dirty="0"/>
              <a:t>To enforce the Acts, General Thomas </a:t>
            </a:r>
            <a:r>
              <a:rPr lang="en-US" sz="4200" b="1" u="sng" dirty="0"/>
              <a:t>Gage</a:t>
            </a:r>
            <a:r>
              <a:rPr lang="en-US" dirty="0"/>
              <a:t> was named military governor of Massachusetts and given 2000 extra soldiers to command</a:t>
            </a:r>
          </a:p>
          <a:p>
            <a:r>
              <a:rPr lang="en-US" dirty="0"/>
              <a:t>Parliament also passed the </a:t>
            </a:r>
            <a:r>
              <a:rPr lang="en-US" sz="3900" b="1" u="sng" dirty="0"/>
              <a:t>Quebec</a:t>
            </a:r>
            <a:r>
              <a:rPr lang="en-US" dirty="0"/>
              <a:t> Act, expanding the colony of Quebec into the Ohio Valley, thereby taking away land that had historically been the territory of the American colonies</a:t>
            </a:r>
          </a:p>
        </p:txBody>
      </p:sp>
      <p:sp>
        <p:nvSpPr>
          <p:cNvPr id="4" name="Content Placeholder 3"/>
          <p:cNvSpPr>
            <a:spLocks noGrp="1"/>
          </p:cNvSpPr>
          <p:nvPr>
            <p:ph sz="half" idx="2"/>
          </p:nvPr>
        </p:nvSpPr>
        <p:spPr/>
        <p:txBody>
          <a:bodyPr>
            <a:normAutofit/>
          </a:bodyPr>
          <a:lstStyle/>
          <a:p>
            <a:endParaRPr lang="en-US"/>
          </a:p>
        </p:txBody>
      </p:sp>
      <p:pic>
        <p:nvPicPr>
          <p:cNvPr id="15362" name="Picture 2" descr="http://hyunji47.wikispaces.com/file/view/quebecact1774_map.gif/179265857/442x456/quebecact1774_map.gif"/>
          <p:cNvPicPr>
            <a:picLocks noChangeAspect="1" noChangeArrowheads="1"/>
          </p:cNvPicPr>
          <p:nvPr/>
        </p:nvPicPr>
        <p:blipFill>
          <a:blip r:embed="rId2" cstate="print"/>
          <a:srcRect/>
          <a:stretch>
            <a:fillRect/>
          </a:stretch>
        </p:blipFill>
        <p:spPr bwMode="auto">
          <a:xfrm>
            <a:off x="4953000" y="1357997"/>
            <a:ext cx="4038600" cy="548863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The Intolerable Acts</a:t>
            </a:r>
          </a:p>
        </p:txBody>
      </p:sp>
      <p:sp>
        <p:nvSpPr>
          <p:cNvPr id="3" name="Content Placeholder 2"/>
          <p:cNvSpPr>
            <a:spLocks noGrp="1"/>
          </p:cNvSpPr>
          <p:nvPr>
            <p:ph sz="half" idx="1"/>
          </p:nvPr>
        </p:nvSpPr>
        <p:spPr/>
        <p:txBody>
          <a:bodyPr>
            <a:normAutofit fontScale="92500" lnSpcReduction="20000"/>
          </a:bodyPr>
          <a:lstStyle/>
          <a:p>
            <a:r>
              <a:rPr lang="en-US" dirty="0"/>
              <a:t>The Coercive Acts + the Quebec Act = what colonists began to cal “The Intolerable Acts”</a:t>
            </a:r>
          </a:p>
          <a:p>
            <a:r>
              <a:rPr lang="en-US" dirty="0"/>
              <a:t>While King George had meant for these acts to break the will of the American Colonies and bring them back in line, what they actually did was galvanize the Colonies against the British</a:t>
            </a:r>
          </a:p>
        </p:txBody>
      </p:sp>
      <p:sp>
        <p:nvSpPr>
          <p:cNvPr id="4" name="Content Placeholder 3"/>
          <p:cNvSpPr>
            <a:spLocks noGrp="1"/>
          </p:cNvSpPr>
          <p:nvPr>
            <p:ph sz="half" idx="2"/>
          </p:nvPr>
        </p:nvSpPr>
        <p:spPr/>
        <p:txBody>
          <a:bodyPr>
            <a:normAutofit/>
          </a:bodyPr>
          <a:lstStyle/>
          <a:p>
            <a:endParaRPr lang="en-US"/>
          </a:p>
        </p:txBody>
      </p:sp>
      <p:pic>
        <p:nvPicPr>
          <p:cNvPr id="14338" name="Picture 2" descr="http://www.cr-cath.pvt.k12.ia.us/lasalle/Resources/8th%20Websites%202013/Jon%20Addy%20Jacob%20F.%20Rev%20War/Jon%20Jacobi%20Rev%20War/images/intolerable%20acts.jpg"/>
          <p:cNvPicPr>
            <a:picLocks noChangeAspect="1" noChangeArrowheads="1"/>
          </p:cNvPicPr>
          <p:nvPr/>
        </p:nvPicPr>
        <p:blipFill>
          <a:blip r:embed="rId2" cstate="print"/>
          <a:srcRect/>
          <a:stretch>
            <a:fillRect/>
          </a:stretch>
        </p:blipFill>
        <p:spPr bwMode="auto">
          <a:xfrm>
            <a:off x="4191000" y="1905000"/>
            <a:ext cx="4800600" cy="4000501"/>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Virginia Sides With Boston</a:t>
            </a:r>
          </a:p>
        </p:txBody>
      </p:sp>
      <p:sp>
        <p:nvSpPr>
          <p:cNvPr id="3" name="Content Placeholder 2"/>
          <p:cNvSpPr>
            <a:spLocks noGrp="1"/>
          </p:cNvSpPr>
          <p:nvPr>
            <p:ph sz="half" idx="1"/>
          </p:nvPr>
        </p:nvSpPr>
        <p:spPr>
          <a:xfrm>
            <a:off x="0" y="1600200"/>
            <a:ext cx="4495800" cy="5257800"/>
          </a:xfrm>
        </p:spPr>
        <p:txBody>
          <a:bodyPr>
            <a:noAutofit/>
          </a:bodyPr>
          <a:lstStyle/>
          <a:p>
            <a:r>
              <a:rPr lang="en-US" sz="2100" dirty="0"/>
              <a:t>May 1774: The Virginia House of Burgesses, under the leadership of Thomas Jefferson and Patrick </a:t>
            </a:r>
            <a:r>
              <a:rPr lang="en-US" sz="4000" b="1" u="sng" dirty="0"/>
              <a:t>Henry</a:t>
            </a:r>
            <a:r>
              <a:rPr lang="en-US" sz="2100" dirty="0"/>
              <a:t>, declared the placement of British soldiers in Boston to be an invasion</a:t>
            </a:r>
          </a:p>
          <a:p>
            <a:r>
              <a:rPr lang="en-US" sz="2100" dirty="0"/>
              <a:t>Virginia’s governor dissolved the House, but once again, they continued to meet and, through correspondence, called on other colonies to send delegates to create a colonial congress to decide the next course of action</a:t>
            </a:r>
          </a:p>
        </p:txBody>
      </p:sp>
      <p:sp>
        <p:nvSpPr>
          <p:cNvPr id="4" name="Content Placeholder 3"/>
          <p:cNvSpPr>
            <a:spLocks noGrp="1"/>
          </p:cNvSpPr>
          <p:nvPr>
            <p:ph sz="half" idx="2"/>
          </p:nvPr>
        </p:nvSpPr>
        <p:spPr/>
        <p:txBody>
          <a:bodyPr>
            <a:normAutofit/>
          </a:bodyPr>
          <a:lstStyle/>
          <a:p>
            <a:endParaRPr lang="en-US"/>
          </a:p>
        </p:txBody>
      </p:sp>
      <p:pic>
        <p:nvPicPr>
          <p:cNvPr id="13314" name="Picture 2" descr="File:Patrick henry.JPG"/>
          <p:cNvPicPr>
            <a:picLocks noChangeAspect="1" noChangeArrowheads="1"/>
          </p:cNvPicPr>
          <p:nvPr/>
        </p:nvPicPr>
        <p:blipFill>
          <a:blip r:embed="rId2" cstate="print"/>
          <a:srcRect/>
          <a:stretch>
            <a:fillRect/>
          </a:stretch>
        </p:blipFill>
        <p:spPr bwMode="auto">
          <a:xfrm>
            <a:off x="4603040" y="1447800"/>
            <a:ext cx="4220937" cy="509746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major event on the road to revolution…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8375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5400" b="1" dirty="0"/>
              <a:t>First </a:t>
            </a:r>
            <a:r>
              <a:rPr lang="en-US" sz="5400" b="1" u="sng" dirty="0"/>
              <a:t>Continental</a:t>
            </a:r>
            <a:r>
              <a:rPr lang="en-US" sz="5400" b="1" dirty="0"/>
              <a:t> Congress</a:t>
            </a:r>
          </a:p>
        </p:txBody>
      </p:sp>
      <p:sp>
        <p:nvSpPr>
          <p:cNvPr id="3" name="Content Placeholder 2"/>
          <p:cNvSpPr>
            <a:spLocks noGrp="1"/>
          </p:cNvSpPr>
          <p:nvPr>
            <p:ph sz="half" idx="1"/>
          </p:nvPr>
        </p:nvSpPr>
        <p:spPr>
          <a:xfrm>
            <a:off x="0" y="1219200"/>
            <a:ext cx="3962400" cy="5638800"/>
          </a:xfrm>
        </p:spPr>
        <p:txBody>
          <a:bodyPr>
            <a:normAutofit fontScale="92500" lnSpcReduction="10000"/>
          </a:bodyPr>
          <a:lstStyle/>
          <a:p>
            <a:r>
              <a:rPr lang="en-US" dirty="0"/>
              <a:t>Sept. 5, 1774: The First Continental Congress met for the first time in Philadelphia</a:t>
            </a:r>
          </a:p>
          <a:p>
            <a:r>
              <a:rPr lang="en-US" dirty="0"/>
              <a:t>A heated debate followed, with some delegates demanding armed resistance to British rule and others arguing that the time had come to form a unified American government (akin to the Albany Plan of Union)</a:t>
            </a:r>
          </a:p>
        </p:txBody>
      </p:sp>
      <p:sp>
        <p:nvSpPr>
          <p:cNvPr id="4" name="Content Placeholder 3"/>
          <p:cNvSpPr>
            <a:spLocks noGrp="1"/>
          </p:cNvSpPr>
          <p:nvPr>
            <p:ph sz="half" idx="2"/>
          </p:nvPr>
        </p:nvSpPr>
        <p:spPr/>
        <p:txBody>
          <a:bodyPr>
            <a:normAutofit/>
          </a:bodyPr>
          <a:lstStyle/>
          <a:p>
            <a:endParaRPr lang="en-US"/>
          </a:p>
        </p:txBody>
      </p:sp>
      <p:pic>
        <p:nvPicPr>
          <p:cNvPr id="1026" name="Picture 2" descr="Image result for first continental congr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4775" y="1905000"/>
            <a:ext cx="5074466" cy="3486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Declaration of Rights &amp; </a:t>
            </a:r>
            <a:r>
              <a:rPr lang="en-US" b="1" u="sng" dirty="0"/>
              <a:t>Grievances</a:t>
            </a:r>
          </a:p>
        </p:txBody>
      </p:sp>
      <p:sp>
        <p:nvSpPr>
          <p:cNvPr id="3" name="Content Placeholder 2"/>
          <p:cNvSpPr>
            <a:spLocks noGrp="1"/>
          </p:cNvSpPr>
          <p:nvPr>
            <p:ph sz="half" idx="1"/>
          </p:nvPr>
        </p:nvSpPr>
        <p:spPr>
          <a:xfrm>
            <a:off x="152400" y="1600200"/>
            <a:ext cx="3962400" cy="4724400"/>
          </a:xfrm>
        </p:spPr>
        <p:txBody>
          <a:bodyPr>
            <a:normAutofit fontScale="85000" lnSpcReduction="20000"/>
          </a:bodyPr>
          <a:lstStyle/>
          <a:p>
            <a:r>
              <a:rPr lang="en-US" dirty="0"/>
              <a:t>In the end, the Congress rejected both violent resistance and the creation of a central government in favor of a formal petition known as the Declaration of Rights and Grievances</a:t>
            </a:r>
          </a:p>
          <a:p>
            <a:r>
              <a:rPr lang="en-US" dirty="0"/>
              <a:t>The Declaration condemned the Intolerable Acts and announced an organized boycott of British goods, </a:t>
            </a:r>
            <a:r>
              <a:rPr lang="en-US" b="1" i="1" dirty="0"/>
              <a:t>while still expressing loyalty to the King</a:t>
            </a:r>
          </a:p>
        </p:txBody>
      </p:sp>
      <p:sp>
        <p:nvSpPr>
          <p:cNvPr id="4" name="Content Placeholder 3"/>
          <p:cNvSpPr>
            <a:spLocks noGrp="1"/>
          </p:cNvSpPr>
          <p:nvPr>
            <p:ph sz="half" idx="2"/>
          </p:nvPr>
        </p:nvSpPr>
        <p:spPr/>
        <p:txBody>
          <a:bodyPr>
            <a:normAutofit/>
          </a:bodyPr>
          <a:lstStyle/>
          <a:p>
            <a:endParaRPr lang="en-US"/>
          </a:p>
        </p:txBody>
      </p:sp>
      <p:pic>
        <p:nvPicPr>
          <p:cNvPr id="11266" name="Picture 2" descr="http://www.shestokas.com/wp-content/uploads/2013/03/First-Continental-Congress.jpg"/>
          <p:cNvPicPr>
            <a:picLocks noChangeAspect="1" noChangeArrowheads="1"/>
          </p:cNvPicPr>
          <p:nvPr/>
        </p:nvPicPr>
        <p:blipFill>
          <a:blip r:embed="rId2" cstate="print"/>
          <a:srcRect/>
          <a:stretch>
            <a:fillRect/>
          </a:stretch>
        </p:blipFill>
        <p:spPr bwMode="auto">
          <a:xfrm>
            <a:off x="4495800" y="1905000"/>
            <a:ext cx="4494389" cy="373380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Massachusetts Rebels</a:t>
            </a:r>
          </a:p>
        </p:txBody>
      </p:sp>
      <p:sp>
        <p:nvSpPr>
          <p:cNvPr id="3" name="Content Placeholder 2"/>
          <p:cNvSpPr>
            <a:spLocks noGrp="1"/>
          </p:cNvSpPr>
          <p:nvPr>
            <p:ph sz="half" idx="1"/>
          </p:nvPr>
        </p:nvSpPr>
        <p:spPr>
          <a:xfrm>
            <a:off x="0" y="1600200"/>
            <a:ext cx="4495800" cy="4953000"/>
          </a:xfrm>
        </p:spPr>
        <p:txBody>
          <a:bodyPr>
            <a:normAutofit/>
          </a:bodyPr>
          <a:lstStyle/>
          <a:p>
            <a:r>
              <a:rPr lang="en-US" dirty="0"/>
              <a:t>Massachusetts, however, began openly defying the British by illegally creating their own Congress and electing John </a:t>
            </a:r>
            <a:r>
              <a:rPr lang="en-US" sz="3600" b="1" u="sng" dirty="0"/>
              <a:t>Hancock</a:t>
            </a:r>
            <a:r>
              <a:rPr lang="en-US" dirty="0"/>
              <a:t> to be their head of state, even going so far as to authorizing him to raise an armed militia</a:t>
            </a:r>
          </a:p>
        </p:txBody>
      </p:sp>
      <p:sp>
        <p:nvSpPr>
          <p:cNvPr id="4" name="Content Placeholder 3"/>
          <p:cNvSpPr>
            <a:spLocks noGrp="1"/>
          </p:cNvSpPr>
          <p:nvPr>
            <p:ph sz="half" idx="2"/>
          </p:nvPr>
        </p:nvSpPr>
        <p:spPr/>
        <p:txBody>
          <a:bodyPr>
            <a:normAutofit/>
          </a:bodyPr>
          <a:lstStyle/>
          <a:p>
            <a:endParaRPr lang="en-US"/>
          </a:p>
        </p:txBody>
      </p:sp>
      <p:pic>
        <p:nvPicPr>
          <p:cNvPr id="10242" name="Picture 2" descr="http://upload.wikimedia.org/wikipedia/commons/6/65/John_Hancock_painting.jpg"/>
          <p:cNvPicPr>
            <a:picLocks noChangeAspect="1" noChangeArrowheads="1"/>
          </p:cNvPicPr>
          <p:nvPr/>
        </p:nvPicPr>
        <p:blipFill>
          <a:blip r:embed="rId2" cstate="print"/>
          <a:srcRect/>
          <a:stretch>
            <a:fillRect/>
          </a:stretch>
        </p:blipFill>
        <p:spPr bwMode="auto">
          <a:xfrm>
            <a:off x="4419600" y="1295400"/>
            <a:ext cx="4284337" cy="53340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The colonies prepare for War!</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81696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u="sng" dirty="0"/>
              <a:t>Minutemen</a:t>
            </a:r>
          </a:p>
        </p:txBody>
      </p:sp>
      <p:sp>
        <p:nvSpPr>
          <p:cNvPr id="3" name="Content Placeholder 2"/>
          <p:cNvSpPr>
            <a:spLocks noGrp="1"/>
          </p:cNvSpPr>
          <p:nvPr>
            <p:ph sz="half" idx="1"/>
          </p:nvPr>
        </p:nvSpPr>
        <p:spPr/>
        <p:txBody>
          <a:bodyPr>
            <a:normAutofit fontScale="92500" lnSpcReduction="20000"/>
          </a:bodyPr>
          <a:lstStyle/>
          <a:p>
            <a:r>
              <a:rPr lang="en-US" dirty="0"/>
              <a:t>Across Massachusetts, militias began to drill and prepare to fight</a:t>
            </a:r>
          </a:p>
          <a:p>
            <a:r>
              <a:rPr lang="en-US" dirty="0"/>
              <a:t>The ideal was that these men should be ready to fight “at a minute’s notice,” earning them the nickname Minutemen</a:t>
            </a:r>
          </a:p>
          <a:p>
            <a:r>
              <a:rPr lang="en-US" dirty="0"/>
              <a:t>Other colonies, especially in New England, began to follow Massachusetts lead and defy English rule while preparing for war</a:t>
            </a:r>
          </a:p>
        </p:txBody>
      </p:sp>
      <p:sp>
        <p:nvSpPr>
          <p:cNvPr id="4" name="Content Placeholder 3"/>
          <p:cNvSpPr>
            <a:spLocks noGrp="1"/>
          </p:cNvSpPr>
          <p:nvPr>
            <p:ph sz="half" idx="2"/>
          </p:nvPr>
        </p:nvSpPr>
        <p:spPr/>
        <p:txBody>
          <a:bodyPr>
            <a:normAutofit/>
          </a:bodyPr>
          <a:lstStyle/>
          <a:p>
            <a:endParaRPr lang="en-US"/>
          </a:p>
        </p:txBody>
      </p:sp>
      <p:pic>
        <p:nvPicPr>
          <p:cNvPr id="2050" name="Picture 2" descr="Image result for minutem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5276" y="1417638"/>
            <a:ext cx="3584448" cy="5197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u="sng" dirty="0"/>
              <a:t>Loyalists</a:t>
            </a:r>
          </a:p>
        </p:txBody>
      </p:sp>
      <p:sp>
        <p:nvSpPr>
          <p:cNvPr id="3" name="Content Placeholder 2"/>
          <p:cNvSpPr>
            <a:spLocks noGrp="1"/>
          </p:cNvSpPr>
          <p:nvPr>
            <p:ph sz="half" idx="1"/>
          </p:nvPr>
        </p:nvSpPr>
        <p:spPr>
          <a:xfrm>
            <a:off x="0" y="1600200"/>
            <a:ext cx="4495800" cy="5105400"/>
          </a:xfrm>
        </p:spPr>
        <p:txBody>
          <a:bodyPr>
            <a:normAutofit fontScale="85000" lnSpcReduction="20000"/>
          </a:bodyPr>
          <a:lstStyle/>
          <a:p>
            <a:r>
              <a:rPr lang="en-US" dirty="0"/>
              <a:t>The move to throw off British rule was divisive, however – not every colonist supported independence and many remained loyal to the King</a:t>
            </a:r>
          </a:p>
          <a:p>
            <a:r>
              <a:rPr lang="en-US" dirty="0"/>
              <a:t>These came to be known as Loyalists or </a:t>
            </a:r>
            <a:r>
              <a:rPr lang="en-US" sz="4600" b="1" u="sng" dirty="0"/>
              <a:t>Tories</a:t>
            </a:r>
            <a:r>
              <a:rPr lang="en-US" dirty="0"/>
              <a:t>, and came from all walks of life, but were especially strong amongst Anglican ministers, wealthy landowners, and frontier farmers (who needed British troops for protection from the Indians)</a:t>
            </a:r>
          </a:p>
          <a:p>
            <a:r>
              <a:rPr lang="en-US" dirty="0"/>
              <a:t>Loyalists were strongest in the South and in New York</a:t>
            </a:r>
          </a:p>
        </p:txBody>
      </p:sp>
      <p:sp>
        <p:nvSpPr>
          <p:cNvPr id="4" name="Content Placeholder 3"/>
          <p:cNvSpPr>
            <a:spLocks noGrp="1"/>
          </p:cNvSpPr>
          <p:nvPr>
            <p:ph sz="half" idx="2"/>
          </p:nvPr>
        </p:nvSpPr>
        <p:spPr/>
        <p:txBody>
          <a:bodyPr>
            <a:normAutofit/>
          </a:bodyPr>
          <a:lstStyle/>
          <a:p>
            <a:endParaRPr lang="en-US"/>
          </a:p>
        </p:txBody>
      </p:sp>
      <p:pic>
        <p:nvPicPr>
          <p:cNvPr id="8194" name="Picture 2" descr="http://www.constitutionfacts.com/images/2-8Loyalists/1DaweTarandFeather.jpg"/>
          <p:cNvPicPr>
            <a:picLocks noChangeAspect="1" noChangeArrowheads="1"/>
          </p:cNvPicPr>
          <p:nvPr/>
        </p:nvPicPr>
        <p:blipFill>
          <a:blip r:embed="rId2" cstate="print"/>
          <a:srcRect/>
          <a:stretch>
            <a:fillRect/>
          </a:stretch>
        </p:blipFill>
        <p:spPr bwMode="auto">
          <a:xfrm>
            <a:off x="4953000" y="1447800"/>
            <a:ext cx="3695700" cy="5149342"/>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u="sng" dirty="0"/>
              <a:t>Patriots</a:t>
            </a:r>
          </a:p>
        </p:txBody>
      </p:sp>
      <p:sp>
        <p:nvSpPr>
          <p:cNvPr id="3" name="Content Placeholder 2"/>
          <p:cNvSpPr>
            <a:spLocks noGrp="1"/>
          </p:cNvSpPr>
          <p:nvPr>
            <p:ph sz="half" idx="1"/>
          </p:nvPr>
        </p:nvSpPr>
        <p:spPr>
          <a:xfrm>
            <a:off x="0" y="1600200"/>
            <a:ext cx="4495800" cy="5029200"/>
          </a:xfrm>
        </p:spPr>
        <p:txBody>
          <a:bodyPr>
            <a:normAutofit fontScale="92500" lnSpcReduction="10000"/>
          </a:bodyPr>
          <a:lstStyle/>
          <a:p>
            <a:r>
              <a:rPr lang="en-US" dirty="0"/>
              <a:t>Those who supported independence (or at least fighting for recognition of their rights as Englishmen) were called Patriots</a:t>
            </a:r>
          </a:p>
          <a:p>
            <a:r>
              <a:rPr lang="en-US" dirty="0"/>
              <a:t>Patriots were strongest in New England and </a:t>
            </a:r>
            <a:r>
              <a:rPr lang="en-US" sz="3900" b="1" u="sng" dirty="0"/>
              <a:t>Virginia</a:t>
            </a:r>
            <a:r>
              <a:rPr lang="en-US" dirty="0"/>
              <a:t> and tended to come from the “middle class” background of artisans, urban workers, lawyers, and mid-size farmers</a:t>
            </a:r>
          </a:p>
        </p:txBody>
      </p:sp>
      <p:sp>
        <p:nvSpPr>
          <p:cNvPr id="4" name="Content Placeholder 3"/>
          <p:cNvSpPr>
            <a:spLocks noGrp="1"/>
          </p:cNvSpPr>
          <p:nvPr>
            <p:ph sz="half" idx="2"/>
          </p:nvPr>
        </p:nvSpPr>
        <p:spPr/>
        <p:txBody>
          <a:bodyPr>
            <a:normAutofit/>
          </a:bodyPr>
          <a:lstStyle/>
          <a:p>
            <a:endParaRPr lang="en-US"/>
          </a:p>
        </p:txBody>
      </p:sp>
      <p:pic>
        <p:nvPicPr>
          <p:cNvPr id="3074" name="Picture 2" descr="Image result for revolutionary patrio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9825" y="1504950"/>
            <a:ext cx="3295349" cy="5219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War begins…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972647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a:bodyPr>
          <a:lstStyle/>
          <a:p>
            <a:r>
              <a:rPr lang="en-US" sz="6600" b="1" dirty="0"/>
              <a:t>Gen. Gage Strikes</a:t>
            </a:r>
          </a:p>
        </p:txBody>
      </p:sp>
      <p:sp>
        <p:nvSpPr>
          <p:cNvPr id="3" name="Content Placeholder 2"/>
          <p:cNvSpPr>
            <a:spLocks noGrp="1"/>
          </p:cNvSpPr>
          <p:nvPr>
            <p:ph sz="half" idx="4294967295"/>
          </p:nvPr>
        </p:nvSpPr>
        <p:spPr>
          <a:xfrm>
            <a:off x="0" y="1600200"/>
            <a:ext cx="4267200" cy="4800600"/>
          </a:xfrm>
        </p:spPr>
        <p:txBody>
          <a:bodyPr>
            <a:normAutofit fontScale="85000" lnSpcReduction="10000"/>
          </a:bodyPr>
          <a:lstStyle/>
          <a:p>
            <a:r>
              <a:rPr lang="en-US" dirty="0"/>
              <a:t>April 1775: Parliament ordered Gen. Gage to secure Massachusetts, even if it meant </a:t>
            </a:r>
            <a:r>
              <a:rPr lang="en-US" sz="3600" b="1" u="sng" dirty="0"/>
              <a:t>fighting</a:t>
            </a:r>
            <a:r>
              <a:rPr lang="en-US" dirty="0"/>
              <a:t>, by arresting the Massachusetts Congress and securing all weapon and ammunition storage facilities used by the colonial militias</a:t>
            </a:r>
          </a:p>
          <a:p>
            <a:r>
              <a:rPr lang="en-US" dirty="0"/>
              <a:t>Redcoats began to march </a:t>
            </a:r>
          </a:p>
        </p:txBody>
      </p:sp>
      <p:sp>
        <p:nvSpPr>
          <p:cNvPr id="6146" name="AutoShape 2" descr="data:image/jpeg;base64,/9j/4AAQSkZJRgABAQAAAQABAAD/2wCEAAkGBhQSEBUUEhQVFBQVFRcUFBgUFRQUFBUUFBQVFBUUFBQXHCYeFxkjGRQVHy8gIycpLCwsFR4xNTAqNSYrLCkBCQoKDgwOGg8PFykcHBwpLCkpLCwpKSwsLCwsLCkpKSwpLCwsLCksKSkpLCkpKSwsKSwsKSwpKSwpLCwpKSkpKf/AABEIAPsAyQMBIgACEQEDEQH/xAAcAAABBQEBAQAAAAAAAAAAAAACAAEDBAUGBwj/xAA6EAABAwIDBgMFBgcAAwAAAAABAAIRAyEEEjEFQVFhcYETkaEGIrHR8CMyQlLB4QcUFTNicvFDgqL/xAAaAQADAQEBAQAAAAAAAAAAAAAAAQIEAwUG/8QAJREAAgICAgICAgMBAAAAAAAAAAECEQMhEjEEQTJxIlETYYFC/9oADAMBAAIRAxEAPwDzsk3udeJSDjxPqkRcoSrO4ec8T5lPmPE+ZQBFKQxw88T5lIOQwnCBh5kxckClKB0CmlGdUyBCCRKSWVAhSna9AnQAeZJzrIU+VIodrkHiFJR1XAaKkZ5qmG6pCKm608FXa7MboKhMkbkyCWrWvYpgJGqFjVKwIBqh3g3PK3ZQZyrjGpZL37IsCOkDBJnRX/5g8VXqPGUjtxCm/lygCkXa9UAKTte6JI0jSiCSaUgDATgJk4QMUJinSIQMEJ0kkCFCYogmlAAlMCiKaECHapCEDUbmeSRSIoTeEEYQuKZzlGyAggo3JyVGSmRXEkps4BWKdFDSsFJVfbig5NkzaAAUZpJxiBGhmO0qvTJvzSAkNJaHf1VAlXvD5FMDLey56/qg06J3m56oXhBqDCcqIOThyAsOU+dCkkAWZLMhlIIAkCUrR2dsc1BmdOXcBqV1ezvYJzwCQ2mOd3eSiU1HsZwcoZXpOO/h23L7tS8fiYNeoK4fbGwn4d0Ogg6Fsx66JRyRl0xtGdKbMiIQwuhI6kYbdEARgpMpAOamhSPUQKBMAhSUaOhsBzScpntsEznPRMX5RYgjyKBtQHcqb233KVrohBxoncRvUTn8Ez0m050+igdDiotHxFlupEaq94Z5JgU67fjChcFadv7qtKSNLWyMpJyEiEyQpSJQJgUBYYKnwtOXtG4m6gC2th7Ie8h0W3c0m6GdJgHQ+md0x2C9Lw4BaI4BeeYVoFak07nCV1e2S91OGZrfkME+onzCw5ttFxVmviYi64H25w4yfBWdhYas6sC51dlO5LapEmDERu/dYXtHs+oa9UEF+UmDngMYRmZDIvM68ipxxqXZdHGk3SQV3Q66IL0DiwgkSkCpICQxNNlDUEFStQV0IHtAAqcNlvzVcFXsOQGX3pnKZRyQnvHRHiDw0UE3TOZI2op6JvKg8NT0MPJ7oAtEAi6veGoRhwAr3hJAc9UGvdQAb1ZqFRtIiEGlrZGWJirDmhRPYgdEUISFIQgTJaCpi67OljxSpAawO64tpurDsUT04fJTJWB2fs/jG4h5cSGlgJOYxbcQu9wle0FeY/w/Y11eq1zcwNMaiQIcLnuQu8wmL47rLDnX5Ud4VRtVKgbuknhwF15/7V7dBrM+yexwaWvzgDM0wQLE6TPKV2NSu4kZS0cS4F1uAAI+K4f2yrNcYlznAySKeRosAZJmbAKcS/Iv6OL2kZqHmmRYj3nymIXoejNLscIwVGiaUCsOUD7hOmKAApskwrtZkCSJ4BBgKfvStZwBEEBM4Slswn0ydylZhtYudR0Wi/DAhSUGwLoEV24SQLXhS0cKGxOo4KSpU3BIWCKIcguKtQVUvwKuQeCdByOWdvSSIQSkbRy9EKsqJ5QynQrJnhRZVIx09Uzkh9ghFz3DVJrSdy1aeyvsnT95zbcuCmUlHsqGOU+gvYXb7cNjmPfam8Gm/gGvi55AgE8pXrW2vZvMDUoEAm5b+E82ncfQ8l8/kQeHzXpX8Pv4j+GBh8SfcFqb9cvBr+XA7lGfG3+SM0ZtMWJ9pa2Gflew23OBB7cQsfbnta/ENywGjfC9C9oabMQ0yWFsFwIDXE2/CTvXk218EcO8Bw1nqOo3blGNRfrZ35kDW3ScEdKqClUC7AQpBJOmQOpadGSnw9GblXGsTSOM5+kFQZCstqKuCpWKqOFkjnhNKDKVoYfZwIkodIOyrQoF5gD5K7/JtbqQSrIdkZbWVUL5JUXZSQbQFazKm0q6kUcM4oOqTzfuhc5UbAXuQJykmSJpUmaVErezaOaoBu1PQJN0rKgm3S9mnsvZ8DM7XcOHNaJJU7dFG8LBKTk7Z7cMahGkYm1tlZ5ez728fm6c1l0tkvdSNVha7KYc0E5263LY5bv0MdQ9v7H5rN2hg3CalIlrvxgbxvMbz8uK0Y8j6MHleKn+cV9kexfacsHh1SSzcfxN+YWhtPCis3Nmzn8LpkOHA/5Lm62Ekkh7CSZtAnoBYdFLhMQ+ju92fevIjousobuPZgjL1LogaXUzBBiVabVkTqtB9RpJ0LXag6A/V1m1WBlRwH3Ru4WB8roUuR0cOKtPQadjbpgVcwWGLighk9OibWU4pRwU4wB3OnqpWbPO8geqqzGyo1nRGArAwH+Xop6eHA+gjkKiChRnUrTYWAXk9FWLRx9EJd0UvY0Wq9RnVVajwdyElLySSKsfMIVrMFTLeitwFQrOBeblBKke3VRlWax2lHCjUjXSkCEWrZ2Fh4BdxsFkv0W/sf8AtDv8Vyyv8TX4sU8n0aATEpNKKViPWIX3VeSNfPiPmrTlBXpyFSJZzG2MDkfI+64+R3hZ8rqsSzM1zSBIGYToS3TzXPvxTD/4wOh/Zbscm0eF5WJQna0mWsFWlgnUW+Sp42oRUJ6fAfJWcE9uaG2kQQfihx7gDJaCHCDxBHAql8iG7h2SYL3h3gDsuiweFyt571ibAy5iJ5j5dV0fhjn8VEuyG3SCDeacjmnbhzuIRGgeISs4tEZPNOHc05o8wm8LmEyRFyHMnLEixMBsyQKbInaxAAuqclbnkqpolXvDTEcG92qjKd51QKjZY4RtQQnCAJVrbCxGrZ5hY2ZTYGvlqA81znG40d8M+E0zqA+DBUuZALoYjRYT2iQhAWp2vREoAq1qE3Go0XKYnZr2GCAehXZuCrYnDhwykW38ex3FdseTiZfI8dZV/aOUwQIqtkEXWptDDSxzYuPeHbX0v2Ktt2U0EGTANgYOnZW6lEEg8P1tfsV1llVpoxR8Sai0zlaNNzCD9QVsYbaXh/fdb60CsnYlNjrsk/5En0VHamBNBwqMENP3mnT/AIfQp84zdEfxSxwftGrgfaWkHgvpPdRBh7m2OnCenBek4fG4Wrh3VaDab4YZAaM2UC7COMbuK8bxdE0clWn/AG6o0N2yLlpHfteFqYDaZwtRmIoT4dRv2tPRovBAJESCDoPQwInBS2jKjsaWCpV2g4dw/wAmvcQ7lFiq1fBZJBjMN37rCoY8Mdmu3faQocVjfEqgskONrkwTu6KIqSfeju8cWtmsaoki1rG6M9EP9LpHVt9/vOUwytEDQWXWzLKMfRFlThqatiYFkNPHjeFRBNlVnKoW4hpFla8QcErCjzBxueqZPU1PVCSu53CBTygCIoGE0pAoE5SHZ12EqTTaeQUrSqezP7TfrergC8+S2z3oO4p/0C8pZ0imckUSFM4Kh/VGh0OsJgHXd+xVptYESCCE3FomM4vSYWVC5RvxQCgfjgmosJTiu2T1ny9xAgE2Akx5qHaH2jXaj3Ig5jcC2vRb+xdheNR8QuMm4a2PugxcnjBR7d9nh4IqUHQyIfMuIGhJE6i8jkkpJSoyynjqjz6ttEOotp5YLRE8bkzyN1V/mXZcsnLuHDfbutXa3s07DvyvdMQZAsQdCFZ2fgaYAOWTxJm63qUatHjSUl2WsJTz0ANH/Z/etZrXAkHhcWU2CwOR4c8tMaDW+4qRuJAGnyQuxh3QuY+cqo0jXndCHxAs8VynzlImmWqj9+vZRmSo/FjUg90xxoCYmiZkq9f6KzBigQfr61V5OyaOEdqVFKJzr9ygeup3bHCMFRgokCQacushCd6RR02xz9i3v8VeKobHH2Te/wASrqwT+TPdxfCP0JV8ZVytPHQdSrBVXEszOaOF/wBAlHsqV1o57azsuRu+Mx72HwPmq9PGu0BIPEb+o0UtfGNc92YSCbHeALD4f9VStSyniNxXoRWqZ4GSb5OUWXMHmcXSSdyvYSg0uh5LZ0O4GfxcolbfsV7PF7DUdYaDmd/6K9tjZDWjd5LPLMuXE6wjrZ1ez8OKdOn4QzsYA10ESW/mG53FUtqVm0qeNYCIeBVZexFRmUkdx6ricHj6lIO8N5bDSYGhI5dJVduPdVo3PvU5ZO8tmWz00XH+HdnRP0yfbuL8SsYMgNDB/wCrQP0UFH8ojvZVmFOStKVKjNklcjQZUc0QWyOX19QomVRN7BVi9zTAMfBOzFHeJ6QihPi9dF8V2A8tEVR4iQQqOdh5eiifhzqDKQ+H62W3VhxUfiTMblUeDG/6EqOSqSObTRfYXOBi5G7fCuzzWTh65acwWz/U2/lRTGkmjj3G/dM8JO1KS7CGTgpikgAwURKjCnwdHM8Dmky423R02zmxTb0VpBTECEedec3bPoIqkkNKoY+tla46e6fl+qvFZG2n/Zu6Ce5FlWNXI55pcYNmDiMPluLtOhR4RpcQ3UT9BBQrWLT90+h4rofY/ZwdXaTo33j1Gg81tnLjFtngwjb0ehbNwng0GMG5onrqfVZO3NFsOxAWHtmtIK8nHblbNiOaot95wjUEdoMqhs50Pc38zZ/RaWGZLzJixjrBgeaxKLorNI4fEr0Y7siWmmTNMOj6t/1O6ZHP0vv4KPHtLXyNQZCsPxjbOHWJuJEESrOMo7ZDUfYE9PKPrshDzextryRMrlziN0D0ImAepQYesM2WAQT0KZFIkFS2n0UTHjmP3Q0qwuCAZm/a3wUFStfQduSKF0rLWcAzEp2VmniPXh+6qZ5QgooFNo0AwET10tu081c8Dmsdj7LXy80UPmn6OaOqQKRN0y6EiKUpJIAILotibLMSdTfp18/VZWycNmfJ0AnvuXVitkZlAgke8d8arNmm/ij0PFxf9v8AwihJEacNB4m3QIZWY9RbGc6ywNo4jK0TcvdJ/wBRb4n0WxjHw087DusXatGagnc0d9V3xLezH5bfHRUp0BM7ty672QEB0CSVzlKlNhqut2BshzWy6RfToqzSXGmYYqjYc872HssbalTkV0LGnQE+apbZpnwHknQA/wD0Fii6ZdnMYMgPE3+ZsLdSuaxROcRqPmuiwONy1GuO4/Gx+KwMbRLXkbwT5iy349NnPLtF3aDZYDyVFrYACu0veo8wqOY9Qrj+jnkV0xiOqF0kzKRclKs4hl97WSBQAoi6ECEHJwUEpNCAJA5a2ZZEWWnKQjFIuUxKc6nqmKosSSaU8oEaOxXnxIGhF10LGyQOKw9gMu49AtmVky/I9nxE1iJ69bMeQsBwCNrZNwYaLkKswqzUfFMD80uPQWE+XouFGh+kjNxNYB7J0BkzoqW0Hhz7QbbtNSnrS588dOm5WMPgctdrXjgexWlJR2Yss+TaIcBh35wWszRuXV0sRimgfZsAjTMf3WhhdmtaJCt+Es08qk+jOY7faEtP2rHN5iHN+aHau2WOw7oIIIix3niDcKztPENaCIBXI4lgJcdOlpKcIqW6oZn16sBPtYS/MPxQ7zF/WVFjBCeoczG/6x5Gf1WxLpkPYeznatnUSqlZsEhFhDlqDyUm0GQ5PqRze4fRVck0Jk+ZWcQwhc26QqBIvQIGE7SjawKRtNFjohJWrnWe5oWn4QSsKMF+p6oU79T1TKxCTpgkkBv7CZ7hPErRCp7LZFMdPirbVinuTPfwqscUOOk8pie6HKS2Cd0I4SKk60RbPoh1do1gExxygGPKV0XtNhhlpYhmjSA7/U2v0XIOxLmVGuYYcDIXU1sZUdRcHNaQW+9EAaa62TmmmmeZPc2bWGfLAeSVVyxvZzaAdTyk3bbtu9Fpues0o06IMvaFPVc/XN4HH1W7tE2WTRw28rRDobMXag96OA+ahaLBTbRdNR3WPKyhabBa10cn2A9u8ahWMb7zA7koHuiVNQOalHBD/ZK22ihKQCNwTAKzjQ7aakDELGqQDiUmIcBOBKTUeVIQLKa2PC+rLLyrSj6kIA5p2vdMpSwZj1/VAQrHQKcJBSURcdUAtnQ4WzY5KdpUdPRGzRYmfQR0kTNQVTAKFrilWNilQ3IzaF6jZ4yfiVqVMW6ufDp+6z8R3u68uSxGi/ZdZsOkGtsI0XXJpWeU5bI8Jst1BwIMjetkVJEonGdULBcrK25djsqYmjKoYj3RC1ayytoNseh+CqIWclXdLieJJ80LNFKWBCxq3HIr1jdTYKtEg6FDXaLKTCsCb6OatS0ROgundw4qYZPyun63SrIYOCWQKbK4sre7eGu5b4+v1RtDfyP48fgNFZpOg2+vqUHiGSd9hu0Ui40RGs0fhMd53fv6JNqt3NPPefVT1Peib/8AUzWoDiRvc2DAMxaePmrd+CjaNVownYcL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8" name="AutoShape 4" descr="data:image/jpeg;base64,/9j/4AAQSkZJRgABAQAAAQABAAD/2wCEAAkGBhQSEBUUEhQVFBQVFRcUFBgUFRQUFBUUFBQVFBUUFBQXHCYeFxkjGRQVHy8gIycpLCwsFR4xNTAqNSYrLCkBCQoKDgwOGg8PFykcHBwpLCkpLCwpKSwsLCwsLCkpKSwpLCwsLCksKSkpLCkpKSwsKSwsKSwpKSwpLCwpKSkpKf/AABEIAPsAyQMBIgACEQEDEQH/xAAcAAABBQEBAQAAAAAAAAAAAAACAAEDBAUGBwj/xAA6EAABAwIDBgMFBgcAAwAAAAABAAIRAyEEEjEFQVFhcYETkaEGIrHR8CMyQlLB4QcUFTNicvFDgqL/xAAaAQADAQEBAQAAAAAAAAAAAAAAAQIEAwUG/8QAJREAAgICAgICAgMBAAAAAAAAAAECEQMhEjEEQTJxIlETYYFC/9oADAMBAAIRAxEAPwDzsk3udeJSDjxPqkRcoSrO4ec8T5lPmPE+ZQBFKQxw88T5lIOQwnCBh5kxckClKB0CmlGdUyBCCRKSWVAhSna9AnQAeZJzrIU+VIodrkHiFJR1XAaKkZ5qmG6pCKm608FXa7MboKhMkbkyCWrWvYpgJGqFjVKwIBqh3g3PK3ZQZyrjGpZL37IsCOkDBJnRX/5g8VXqPGUjtxCm/lygCkXa9UAKTte6JI0jSiCSaUgDATgJk4QMUJinSIQMEJ0kkCFCYogmlAAlMCiKaECHapCEDUbmeSRSIoTeEEYQuKZzlGyAggo3JyVGSmRXEkps4BWKdFDSsFJVfbig5NkzaAAUZpJxiBGhmO0qvTJvzSAkNJaHf1VAlXvD5FMDLey56/qg06J3m56oXhBqDCcqIOThyAsOU+dCkkAWZLMhlIIAkCUrR2dsc1BmdOXcBqV1ezvYJzwCQ2mOd3eSiU1HsZwcoZXpOO/h23L7tS8fiYNeoK4fbGwn4d0Ogg6Fsx66JRyRl0xtGdKbMiIQwuhI6kYbdEARgpMpAOamhSPUQKBMAhSUaOhsBzScpntsEznPRMX5RYgjyKBtQHcqb233KVrohBxoncRvUTn8Ez0m050+igdDiotHxFlupEaq94Z5JgU67fjChcFadv7qtKSNLWyMpJyEiEyQpSJQJgUBYYKnwtOXtG4m6gC2th7Ie8h0W3c0m6GdJgHQ+md0x2C9Lw4BaI4BeeYVoFak07nCV1e2S91OGZrfkME+onzCw5ttFxVmviYi64H25w4yfBWdhYas6sC51dlO5LapEmDERu/dYXtHs+oa9UEF+UmDngMYRmZDIvM68ipxxqXZdHGk3SQV3Q66IL0DiwgkSkCpICQxNNlDUEFStQV0IHtAAqcNlvzVcFXsOQGX3pnKZRyQnvHRHiDw0UE3TOZI2op6JvKg8NT0MPJ7oAtEAi6veGoRhwAr3hJAc9UGvdQAb1ZqFRtIiEGlrZGWJirDmhRPYgdEUISFIQgTJaCpi67OljxSpAawO64tpurDsUT04fJTJWB2fs/jG4h5cSGlgJOYxbcQu9wle0FeY/w/Y11eq1zcwNMaiQIcLnuQu8wmL47rLDnX5Ud4VRtVKgbuknhwF15/7V7dBrM+yexwaWvzgDM0wQLE6TPKV2NSu4kZS0cS4F1uAAI+K4f2yrNcYlznAySKeRosAZJmbAKcS/Iv6OL2kZqHmmRYj3nymIXoejNLscIwVGiaUCsOUD7hOmKAApskwrtZkCSJ4BBgKfvStZwBEEBM4Slswn0ydylZhtYudR0Wi/DAhSUGwLoEV24SQLXhS0cKGxOo4KSpU3BIWCKIcguKtQVUvwKuQeCdByOWdvSSIQSkbRy9EKsqJ5QynQrJnhRZVIx09Uzkh9ghFz3DVJrSdy1aeyvsnT95zbcuCmUlHsqGOU+gvYXb7cNjmPfam8Gm/gGvi55AgE8pXrW2vZvMDUoEAm5b+E82ncfQ8l8/kQeHzXpX8Pv4j+GBh8SfcFqb9cvBr+XA7lGfG3+SM0ZtMWJ9pa2Gflew23OBB7cQsfbnta/ENywGjfC9C9oabMQ0yWFsFwIDXE2/CTvXk218EcO8Bw1nqOo3blGNRfrZ35kDW3ScEdKqClUC7AQpBJOmQOpadGSnw9GblXGsTSOM5+kFQZCstqKuCpWKqOFkjnhNKDKVoYfZwIkodIOyrQoF5gD5K7/JtbqQSrIdkZbWVUL5JUXZSQbQFazKm0q6kUcM4oOqTzfuhc5UbAXuQJykmSJpUmaVErezaOaoBu1PQJN0rKgm3S9mnsvZ8DM7XcOHNaJJU7dFG8LBKTk7Z7cMahGkYm1tlZ5ez728fm6c1l0tkvdSNVha7KYc0E5263LY5bv0MdQ9v7H5rN2hg3CalIlrvxgbxvMbz8uK0Y8j6MHleKn+cV9kexfacsHh1SSzcfxN+YWhtPCis3Nmzn8LpkOHA/5Lm62Ekkh7CSZtAnoBYdFLhMQ+ju92fevIjousobuPZgjL1LogaXUzBBiVabVkTqtB9RpJ0LXag6A/V1m1WBlRwH3Ru4WB8roUuR0cOKtPQadjbpgVcwWGLighk9OibWU4pRwU4wB3OnqpWbPO8geqqzGyo1nRGArAwH+Xop6eHA+gjkKiChRnUrTYWAXk9FWLRx9EJd0UvY0Wq9RnVVajwdyElLySSKsfMIVrMFTLeitwFQrOBeblBKke3VRlWax2lHCjUjXSkCEWrZ2Fh4BdxsFkv0W/sf8AtDv8Vyyv8TX4sU8n0aATEpNKKViPWIX3VeSNfPiPmrTlBXpyFSJZzG2MDkfI+64+R3hZ8rqsSzM1zSBIGYToS3TzXPvxTD/4wOh/Zbscm0eF5WJQna0mWsFWlgnUW+Sp42oRUJ6fAfJWcE9uaG2kQQfihx7gDJaCHCDxBHAql8iG7h2SYL3h3gDsuiweFyt571ibAy5iJ5j5dV0fhjn8VEuyG3SCDeacjmnbhzuIRGgeISs4tEZPNOHc05o8wm8LmEyRFyHMnLEixMBsyQKbInaxAAuqclbnkqpolXvDTEcG92qjKd51QKjZY4RtQQnCAJVrbCxGrZ5hY2ZTYGvlqA81znG40d8M+E0zqA+DBUuZALoYjRYT2iQhAWp2vREoAq1qE3Go0XKYnZr2GCAehXZuCrYnDhwykW38ex3FdseTiZfI8dZV/aOUwQIqtkEXWptDDSxzYuPeHbX0v2Ktt2U0EGTANgYOnZW6lEEg8P1tfsV1llVpoxR8Sai0zlaNNzCD9QVsYbaXh/fdb60CsnYlNjrsk/5En0VHamBNBwqMENP3mnT/AIfQp84zdEfxSxwftGrgfaWkHgvpPdRBh7m2OnCenBek4fG4Wrh3VaDab4YZAaM2UC7COMbuK8bxdE0clWn/AG6o0N2yLlpHfteFqYDaZwtRmIoT4dRv2tPRovBAJESCDoPQwInBS2jKjsaWCpV2g4dw/wAmvcQ7lFiq1fBZJBjMN37rCoY8Mdmu3faQocVjfEqgskONrkwTu6KIqSfeju8cWtmsaoki1rG6M9EP9LpHVt9/vOUwytEDQWXWzLKMfRFlThqatiYFkNPHjeFRBNlVnKoW4hpFla8QcErCjzBxueqZPU1PVCSu53CBTygCIoGE0pAoE5SHZ12EqTTaeQUrSqezP7TfrergC8+S2z3oO4p/0C8pZ0imckUSFM4Kh/VGh0OsJgHXd+xVptYESCCE3FomM4vSYWVC5RvxQCgfjgmosJTiu2T1ny9xAgE2Akx5qHaH2jXaj3Ig5jcC2vRb+xdheNR8QuMm4a2PugxcnjBR7d9nh4IqUHQyIfMuIGhJE6i8jkkpJSoyynjqjz6ttEOotp5YLRE8bkzyN1V/mXZcsnLuHDfbutXa3s07DvyvdMQZAsQdCFZ2fgaYAOWTxJm63qUatHjSUl2WsJTz0ANH/Z/etZrXAkHhcWU2CwOR4c8tMaDW+4qRuJAGnyQuxh3QuY+cqo0jXndCHxAs8VynzlImmWqj9+vZRmSo/FjUg90xxoCYmiZkq9f6KzBigQfr61V5OyaOEdqVFKJzr9ygeup3bHCMFRgokCQacushCd6RR02xz9i3v8VeKobHH2Te/wASrqwT+TPdxfCP0JV8ZVytPHQdSrBVXEszOaOF/wBAlHsqV1o57azsuRu+Mx72HwPmq9PGu0BIPEb+o0UtfGNc92YSCbHeALD4f9VStSyniNxXoRWqZ4GSb5OUWXMHmcXSSdyvYSg0uh5LZ0O4GfxcolbfsV7PF7DUdYaDmd/6K9tjZDWjd5LPLMuXE6wjrZ1ez8OKdOn4QzsYA10ESW/mG53FUtqVm0qeNYCIeBVZexFRmUkdx6ricHj6lIO8N5bDSYGhI5dJVduPdVo3PvU5ZO8tmWz00XH+HdnRP0yfbuL8SsYMgNDB/wCrQP0UFH8ojvZVmFOStKVKjNklcjQZUc0QWyOX19QomVRN7BVi9zTAMfBOzFHeJ6QihPi9dF8V2A8tEVR4iQQqOdh5eiifhzqDKQ+H62W3VhxUfiTMblUeDG/6EqOSqSObTRfYXOBi5G7fCuzzWTh65acwWz/U2/lRTGkmjj3G/dM8JO1KS7CGTgpikgAwURKjCnwdHM8Dmky423R02zmxTb0VpBTECEedec3bPoIqkkNKoY+tla46e6fl+qvFZG2n/Zu6Ce5FlWNXI55pcYNmDiMPluLtOhR4RpcQ3UT9BBQrWLT90+h4rofY/ZwdXaTo33j1Gg81tnLjFtngwjb0ehbNwng0GMG5onrqfVZO3NFsOxAWHtmtIK8nHblbNiOaot95wjUEdoMqhs50Pc38zZ/RaWGZLzJixjrBgeaxKLorNI4fEr0Y7siWmmTNMOj6t/1O6ZHP0vv4KPHtLXyNQZCsPxjbOHWJuJEESrOMo7ZDUfYE9PKPrshDzextryRMrlziN0D0ImAepQYesM2WAQT0KZFIkFS2n0UTHjmP3Q0qwuCAZm/a3wUFStfQduSKF0rLWcAzEp2VmniPXh+6qZ5QgooFNo0AwET10tu081c8Dmsdj7LXy80UPmn6OaOqQKRN0y6EiKUpJIAILotibLMSdTfp18/VZWycNmfJ0AnvuXVitkZlAgke8d8arNmm/ij0PFxf9v8AwihJEacNB4m3QIZWY9RbGc6ywNo4jK0TcvdJ/wBRb4n0WxjHw087DusXatGagnc0d9V3xLezH5bfHRUp0BM7ty672QEB0CSVzlKlNhqut2BshzWy6RfToqzSXGmYYqjYc872HssbalTkV0LGnQE+apbZpnwHknQA/wD0Fii6ZdnMYMgPE3+ZsLdSuaxROcRqPmuiwONy1GuO4/Gx+KwMbRLXkbwT5iy349NnPLtF3aDZYDyVFrYACu0veo8wqOY9Qrj+jnkV0xiOqF0kzKRclKs4hl97WSBQAoi6ECEHJwUEpNCAJA5a2ZZEWWnKQjFIuUxKc6nqmKosSSaU8oEaOxXnxIGhF10LGyQOKw9gMu49AtmVky/I9nxE1iJ69bMeQsBwCNrZNwYaLkKswqzUfFMD80uPQWE+XouFGh+kjNxNYB7J0BkzoqW0Hhz7QbbtNSnrS588dOm5WMPgctdrXjgexWlJR2Yss+TaIcBh35wWszRuXV0sRimgfZsAjTMf3WhhdmtaJCt+Es08qk+jOY7faEtP2rHN5iHN+aHau2WOw7oIIIix3niDcKztPENaCIBXI4lgJcdOlpKcIqW6oZn16sBPtYS/MPxQ7zF/WVFjBCeoczG/6x5Gf1WxLpkPYeznatnUSqlZsEhFhDlqDyUm0GQ5PqRze4fRVck0Jk+ZWcQwhc26QqBIvQIGE7SjawKRtNFjohJWrnWe5oWn4QSsKMF+p6oU79T1TKxCTpgkkBv7CZ7hPErRCp7LZFMdPirbVinuTPfwqscUOOk8pie6HKS2Cd0I4SKk60RbPoh1do1gExxygGPKV0XtNhhlpYhmjSA7/U2v0XIOxLmVGuYYcDIXU1sZUdRcHNaQW+9EAaa62TmmmmeZPc2bWGfLAeSVVyxvZzaAdTyk3bbtu9Fpues0o06IMvaFPVc/XN4HH1W7tE2WTRw28rRDobMXag96OA+ahaLBTbRdNR3WPKyhabBa10cn2A9u8ahWMb7zA7koHuiVNQOalHBD/ZK22ihKQCNwTAKzjQ7aakDELGqQDiUmIcBOBKTUeVIQLKa2PC+rLLyrSj6kIA5p2vdMpSwZj1/VAQrHQKcJBSURcdUAtnQ4WzY5KdpUdPRGzRYmfQR0kTNQVTAKFrilWNilQ3IzaF6jZ4yfiVqVMW6ufDp+6z8R3u68uSxGi/ZdZsOkGtsI0XXJpWeU5bI8Jst1BwIMjetkVJEonGdULBcrK25djsqYmjKoYj3RC1ayytoNseh+CqIWclXdLieJJ80LNFKWBCxq3HIr1jdTYKtEg6FDXaLKTCsCb6OatS0ROgundw4qYZPyun63SrIYOCWQKbK4sre7eGu5b4+v1RtDfyP48fgNFZpOg2+vqUHiGSd9hu0Ui40RGs0fhMd53fv6JNqt3NPPefVT1Peib/8AUzWoDiRvc2DAMxaePmrd+CjaNVownYcL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0" name="AutoShape 6" descr="data:image/jpeg;base64,/9j/4AAQSkZJRgABAQAAAQABAAD/2wCEAAkGBhQSEBUUEhQVFBQVFRcUFBgUFRQUFBUUFBQVFBUUFBQXHCYeFxkjGRQVHy8gIycpLCwsFR4xNTAqNSYrLCkBCQoKDgwOGg8PFykcHBwpLCkpLCwpKSwsLCwsLCkpKSwpLCwsLCksKSkpLCkpKSwsKSwsKSwpKSwpLCwpKSkpKf/AABEIAPsAyQMBIgACEQEDEQH/xAAcAAABBQEBAQAAAAAAAAAAAAACAAEDBAUGBwj/xAA6EAABAwIDBgMFBgcAAwAAAAABAAIRAyEEEjEFQVFhcYETkaEGIrHR8CMyQlLB4QcUFTNicvFDgqL/xAAaAQADAQEBAQAAAAAAAAAAAAAAAQIEAwUG/8QAJREAAgICAgICAgMBAAAAAAAAAAECEQMhEjEEQTJxIlETYYFC/9oADAMBAAIRAxEAPwDzsk3udeJSDjxPqkRcoSrO4ec8T5lPmPE+ZQBFKQxw88T5lIOQwnCBh5kxckClKB0CmlGdUyBCCRKSWVAhSna9AnQAeZJzrIU+VIodrkHiFJR1XAaKkZ5qmG6pCKm608FXa7MboKhMkbkyCWrWvYpgJGqFjVKwIBqh3g3PK3ZQZyrjGpZL37IsCOkDBJnRX/5g8VXqPGUjtxCm/lygCkXa9UAKTte6JI0jSiCSaUgDATgJk4QMUJinSIQMEJ0kkCFCYogmlAAlMCiKaECHapCEDUbmeSRSIoTeEEYQuKZzlGyAggo3JyVGSmRXEkps4BWKdFDSsFJVfbig5NkzaAAUZpJxiBGhmO0qvTJvzSAkNJaHf1VAlXvD5FMDLey56/qg06J3m56oXhBqDCcqIOThyAsOU+dCkkAWZLMhlIIAkCUrR2dsc1BmdOXcBqV1ezvYJzwCQ2mOd3eSiU1HsZwcoZXpOO/h23L7tS8fiYNeoK4fbGwn4d0Ogg6Fsx66JRyRl0xtGdKbMiIQwuhI6kYbdEARgpMpAOamhSPUQKBMAhSUaOhsBzScpntsEznPRMX5RYgjyKBtQHcqb233KVrohBxoncRvUTn8Ez0m050+igdDiotHxFlupEaq94Z5JgU67fjChcFadv7qtKSNLWyMpJyEiEyQpSJQJgUBYYKnwtOXtG4m6gC2th7Ie8h0W3c0m6GdJgHQ+md0x2C9Lw4BaI4BeeYVoFak07nCV1e2S91OGZrfkME+onzCw5ttFxVmviYi64H25w4yfBWdhYas6sC51dlO5LapEmDERu/dYXtHs+oa9UEF+UmDngMYRmZDIvM68ipxxqXZdHGk3SQV3Q66IL0DiwgkSkCpICQxNNlDUEFStQV0IHtAAqcNlvzVcFXsOQGX3pnKZRyQnvHRHiDw0UE3TOZI2op6JvKg8NT0MPJ7oAtEAi6veGoRhwAr3hJAc9UGvdQAb1ZqFRtIiEGlrZGWJirDmhRPYgdEUISFIQgTJaCpi67OljxSpAawO64tpurDsUT04fJTJWB2fs/jG4h5cSGlgJOYxbcQu9wle0FeY/w/Y11eq1zcwNMaiQIcLnuQu8wmL47rLDnX5Ud4VRtVKgbuknhwF15/7V7dBrM+yexwaWvzgDM0wQLE6TPKV2NSu4kZS0cS4F1uAAI+K4f2yrNcYlznAySKeRosAZJmbAKcS/Iv6OL2kZqHmmRYj3nymIXoejNLscIwVGiaUCsOUD7hOmKAApskwrtZkCSJ4BBgKfvStZwBEEBM4Slswn0ydylZhtYudR0Wi/DAhSUGwLoEV24SQLXhS0cKGxOo4KSpU3BIWCKIcguKtQVUvwKuQeCdByOWdvSSIQSkbRy9EKsqJ5QynQrJnhRZVIx09Uzkh9ghFz3DVJrSdy1aeyvsnT95zbcuCmUlHsqGOU+gvYXb7cNjmPfam8Gm/gGvi55AgE8pXrW2vZvMDUoEAm5b+E82ncfQ8l8/kQeHzXpX8Pv4j+GBh8SfcFqb9cvBr+XA7lGfG3+SM0ZtMWJ9pa2Gflew23OBB7cQsfbnta/ENywGjfC9C9oabMQ0yWFsFwIDXE2/CTvXk218EcO8Bw1nqOo3blGNRfrZ35kDW3ScEdKqClUC7AQpBJOmQOpadGSnw9GblXGsTSOM5+kFQZCstqKuCpWKqOFkjnhNKDKVoYfZwIkodIOyrQoF5gD5K7/JtbqQSrIdkZbWVUL5JUXZSQbQFazKm0q6kUcM4oOqTzfuhc5UbAXuQJykmSJpUmaVErezaOaoBu1PQJN0rKgm3S9mnsvZ8DM7XcOHNaJJU7dFG8LBKTk7Z7cMahGkYm1tlZ5ez728fm6c1l0tkvdSNVha7KYc0E5263LY5bv0MdQ9v7H5rN2hg3CalIlrvxgbxvMbz8uK0Y8j6MHleKn+cV9kexfacsHh1SSzcfxN+YWhtPCis3Nmzn8LpkOHA/5Lm62Ekkh7CSZtAnoBYdFLhMQ+ju92fevIjousobuPZgjL1LogaXUzBBiVabVkTqtB9RpJ0LXag6A/V1m1WBlRwH3Ru4WB8roUuR0cOKtPQadjbpgVcwWGLighk9OibWU4pRwU4wB3OnqpWbPO8geqqzGyo1nRGArAwH+Xop6eHA+gjkKiChRnUrTYWAXk9FWLRx9EJd0UvY0Wq9RnVVajwdyElLySSKsfMIVrMFTLeitwFQrOBeblBKke3VRlWax2lHCjUjXSkCEWrZ2Fh4BdxsFkv0W/sf8AtDv8Vyyv8TX4sU8n0aATEpNKKViPWIX3VeSNfPiPmrTlBXpyFSJZzG2MDkfI+64+R3hZ8rqsSzM1zSBIGYToS3TzXPvxTD/4wOh/Zbscm0eF5WJQna0mWsFWlgnUW+Sp42oRUJ6fAfJWcE9uaG2kQQfihx7gDJaCHCDxBHAql8iG7h2SYL3h3gDsuiweFyt571ibAy5iJ5j5dV0fhjn8VEuyG3SCDeacjmnbhzuIRGgeISs4tEZPNOHc05o8wm8LmEyRFyHMnLEixMBsyQKbInaxAAuqclbnkqpolXvDTEcG92qjKd51QKjZY4RtQQnCAJVrbCxGrZ5hY2ZTYGvlqA81znG40d8M+E0zqA+DBUuZALoYjRYT2iQhAWp2vREoAq1qE3Go0XKYnZr2GCAehXZuCrYnDhwykW38ex3FdseTiZfI8dZV/aOUwQIqtkEXWptDDSxzYuPeHbX0v2Ktt2U0EGTANgYOnZW6lEEg8P1tfsV1llVpoxR8Sai0zlaNNzCD9QVsYbaXh/fdb60CsnYlNjrsk/5En0VHamBNBwqMENP3mnT/AIfQp84zdEfxSxwftGrgfaWkHgvpPdRBh7m2OnCenBek4fG4Wrh3VaDab4YZAaM2UC7COMbuK8bxdE0clWn/AG6o0N2yLlpHfteFqYDaZwtRmIoT4dRv2tPRovBAJESCDoPQwInBS2jKjsaWCpV2g4dw/wAmvcQ7lFiq1fBZJBjMN37rCoY8Mdmu3faQocVjfEqgskONrkwTu6KIqSfeju8cWtmsaoki1rG6M9EP9LpHVt9/vOUwytEDQWXWzLKMfRFlThqatiYFkNPHjeFRBNlVnKoW4hpFla8QcErCjzBxueqZPU1PVCSu53CBTygCIoGE0pAoE5SHZ12EqTTaeQUrSqezP7TfrergC8+S2z3oO4p/0C8pZ0imckUSFM4Kh/VGh0OsJgHXd+xVptYESCCE3FomM4vSYWVC5RvxQCgfjgmosJTiu2T1ny9xAgE2Akx5qHaH2jXaj3Ig5jcC2vRb+xdheNR8QuMm4a2PugxcnjBR7d9nh4IqUHQyIfMuIGhJE6i8jkkpJSoyynjqjz6ttEOotp5YLRE8bkzyN1V/mXZcsnLuHDfbutXa3s07DvyvdMQZAsQdCFZ2fgaYAOWTxJm63qUatHjSUl2WsJTz0ANH/Z/etZrXAkHhcWU2CwOR4c8tMaDW+4qRuJAGnyQuxh3QuY+cqo0jXndCHxAs8VynzlImmWqj9+vZRmSo/FjUg90xxoCYmiZkq9f6KzBigQfr61V5OyaOEdqVFKJzr9ygeup3bHCMFRgokCQacushCd6RR02xz9i3v8VeKobHH2Te/wASrqwT+TPdxfCP0JV8ZVytPHQdSrBVXEszOaOF/wBAlHsqV1o57azsuRu+Mx72HwPmq9PGu0BIPEb+o0UtfGNc92YSCbHeALD4f9VStSyniNxXoRWqZ4GSb5OUWXMHmcXSSdyvYSg0uh5LZ0O4GfxcolbfsV7PF7DUdYaDmd/6K9tjZDWjd5LPLMuXE6wjrZ1ez8OKdOn4QzsYA10ESW/mG53FUtqVm0qeNYCIeBVZexFRmUkdx6ricHj6lIO8N5bDSYGhI5dJVduPdVo3PvU5ZO8tmWz00XH+HdnRP0yfbuL8SsYMgNDB/wCrQP0UFH8ojvZVmFOStKVKjNklcjQZUc0QWyOX19QomVRN7BVi9zTAMfBOzFHeJ6QihPi9dF8V2A8tEVR4iQQqOdh5eiifhzqDKQ+H62W3VhxUfiTMblUeDG/6EqOSqSObTRfYXOBi5G7fCuzzWTh65acwWz/U2/lRTGkmjj3G/dM8JO1KS7CGTgpikgAwURKjCnwdHM8Dmky423R02zmxTb0VpBTECEedec3bPoIqkkNKoY+tla46e6fl+qvFZG2n/Zu6Ce5FlWNXI55pcYNmDiMPluLtOhR4RpcQ3UT9BBQrWLT90+h4rofY/ZwdXaTo33j1Gg81tnLjFtngwjb0ehbNwng0GMG5onrqfVZO3NFsOxAWHtmtIK8nHblbNiOaot95wjUEdoMqhs50Pc38zZ/RaWGZLzJixjrBgeaxKLorNI4fEr0Y7siWmmTNMOj6t/1O6ZHP0vv4KPHtLXyNQZCsPxjbOHWJuJEESrOMo7ZDUfYE9PKPrshDzextryRMrlziN0D0ImAepQYesM2WAQT0KZFIkFS2n0UTHjmP3Q0qwuCAZm/a3wUFStfQduSKF0rLWcAzEp2VmniPXh+6qZ5QgooFNo0AwET10tu081c8Dmsdj7LXy80UPmn6OaOqQKRN0y6EiKUpJIAILotibLMSdTfp18/VZWycNmfJ0AnvuXVitkZlAgke8d8arNmm/ij0PFxf9v8AwihJEacNB4m3QIZWY9RbGc6ywNo4jK0TcvdJ/wBRb4n0WxjHw087DusXatGagnc0d9V3xLezH5bfHRUp0BM7ty672QEB0CSVzlKlNhqut2BshzWy6RfToqzSXGmYYqjYc872HssbalTkV0LGnQE+apbZpnwHknQA/wD0Fii6ZdnMYMgPE3+ZsLdSuaxROcRqPmuiwONy1GuO4/Gx+KwMbRLXkbwT5iy349NnPLtF3aDZYDyVFrYACu0veo8wqOY9Qrj+jnkV0xiOqF0kzKRclKs4hl97WSBQAoi6ECEHJwUEpNCAJA5a2ZZEWWnKQjFIuUxKc6nqmKosSSaU8oEaOxXnxIGhF10LGyQOKw9gMu49AtmVky/I9nxE1iJ69bMeQsBwCNrZNwYaLkKswqzUfFMD80uPQWE+XouFGh+kjNxNYB7J0BkzoqW0Hhz7QbbtNSnrS588dOm5WMPgctdrXjgexWlJR2Yss+TaIcBh35wWszRuXV0sRimgfZsAjTMf3WhhdmtaJCt+Es08qk+jOY7faEtP2rHN5iHN+aHau2WOw7oIIIix3niDcKztPENaCIBXI4lgJcdOlpKcIqW6oZn16sBPtYS/MPxQ7zF/WVFjBCeoczG/6x5Gf1WxLpkPYeznatnUSqlZsEhFhDlqDyUm0GQ5PqRze4fRVck0Jk+ZWcQwhc26QqBIvQIGE7SjawKRtNFjohJWrnWe5oWn4QSsKMF+p6oU79T1TKxCTpgkkBv7CZ7hPErRCp7LZFMdPirbVinuTPfwqscUOOk8pie6HKS2Cd0I4SKk60RbPoh1do1gExxygGPKV0XtNhhlpYhmjSA7/U2v0XIOxLmVGuYYcDIXU1sZUdRcHNaQW+9EAaa62TmmmmeZPc2bWGfLAeSVVyxvZzaAdTyk3bbtu9Fpues0o06IMvaFPVc/XN4HH1W7tE2WTRw28rRDobMXag96OA+ahaLBTbRdNR3WPKyhabBa10cn2A9u8ahWMb7zA7koHuiVNQOalHBD/ZK22ihKQCNwTAKzjQ7aakDELGqQDiUmIcBOBKTUeVIQLKa2PC+rLLyrSj6kIA5p2vdMpSwZj1/VAQrHQKcJBSURcdUAtnQ4WzY5KdpUdPRGzRYmfQR0kTNQVTAKFrilWNilQ3IzaF6jZ4yfiVqVMW6ufDp+6z8R3u68uSxGi/ZdZsOkGtsI0XXJpWeU5bI8Jst1BwIMjetkVJEonGdULBcrK25djsqYmjKoYj3RC1ayytoNseh+CqIWclXdLieJJ80LNFKWBCxq3HIr1jdTYKtEg6FDXaLKTCsCb6OatS0ROgundw4qYZPyun63SrIYOCWQKbK4sre7eGu5b4+v1RtDfyP48fgNFZpOg2+vqUHiGSd9hu0Ui40RGs0fhMd53fv6JNqt3NPPefVT1Peib/8AUzWoDiRvc2DAMxaePmrd+CjaNVownYcL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52" name="Picture 8" descr="Thomas Gage John Singleton Copley.jpeg"/>
          <p:cNvPicPr>
            <a:picLocks noChangeAspect="1" noChangeArrowheads="1"/>
          </p:cNvPicPr>
          <p:nvPr/>
        </p:nvPicPr>
        <p:blipFill>
          <a:blip r:embed="rId2" cstate="print"/>
          <a:srcRect/>
          <a:stretch>
            <a:fillRect/>
          </a:stretch>
        </p:blipFill>
        <p:spPr bwMode="auto">
          <a:xfrm>
            <a:off x="4693920" y="1447800"/>
            <a:ext cx="4107180" cy="5133975"/>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latimesblogs.latimes.com/.a/6a00d8341c630a53ef0147e3fdd6b8970b-p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11373"/>
            <a:ext cx="6172200" cy="6869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961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The British Are Coming?!</a:t>
            </a:r>
          </a:p>
        </p:txBody>
      </p:sp>
      <p:sp>
        <p:nvSpPr>
          <p:cNvPr id="3" name="Content Placeholder 2"/>
          <p:cNvSpPr>
            <a:spLocks noGrp="1"/>
          </p:cNvSpPr>
          <p:nvPr>
            <p:ph sz="half" idx="1"/>
          </p:nvPr>
        </p:nvSpPr>
        <p:spPr>
          <a:xfrm>
            <a:off x="304800" y="1600200"/>
            <a:ext cx="4191000" cy="4876800"/>
          </a:xfrm>
        </p:spPr>
        <p:txBody>
          <a:bodyPr>
            <a:normAutofit fontScale="92500" lnSpcReduction="20000"/>
          </a:bodyPr>
          <a:lstStyle/>
          <a:p>
            <a:r>
              <a:rPr lang="en-US" dirty="0"/>
              <a:t>April 18, 1775: 700 British soldiers set out from Boston, under cover of darkness, to seize the weapons depots at Lexington and Concord, Mass.</a:t>
            </a:r>
          </a:p>
          <a:p>
            <a:r>
              <a:rPr lang="en-US" dirty="0"/>
              <a:t>Colonial sentries, including Paul </a:t>
            </a:r>
            <a:r>
              <a:rPr lang="en-US" sz="4300" b="1" u="sng" dirty="0"/>
              <a:t>Revere</a:t>
            </a:r>
            <a:r>
              <a:rPr lang="en-US" dirty="0"/>
              <a:t>, who had been watching the British troops set out to warn the surrounding communities and to rouse the militias to action</a:t>
            </a:r>
          </a:p>
        </p:txBody>
      </p:sp>
      <p:sp>
        <p:nvSpPr>
          <p:cNvPr id="4" name="Content Placeholder 3"/>
          <p:cNvSpPr>
            <a:spLocks noGrp="1"/>
          </p:cNvSpPr>
          <p:nvPr>
            <p:ph sz="half" idx="2"/>
          </p:nvPr>
        </p:nvSpPr>
        <p:spPr/>
        <p:txBody>
          <a:bodyPr>
            <a:normAutofit/>
          </a:bodyPr>
          <a:lstStyle/>
          <a:p>
            <a:endParaRPr lang="en-US"/>
          </a:p>
        </p:txBody>
      </p:sp>
      <p:pic>
        <p:nvPicPr>
          <p:cNvPr id="5122" name="Picture 2" descr="http://www.awesomestories.com/images/user/1e370f1d41.jpg"/>
          <p:cNvPicPr>
            <a:picLocks noChangeAspect="1" noChangeArrowheads="1"/>
          </p:cNvPicPr>
          <p:nvPr/>
        </p:nvPicPr>
        <p:blipFill>
          <a:blip r:embed="rId2" cstate="print"/>
          <a:srcRect/>
          <a:stretch>
            <a:fillRect/>
          </a:stretch>
        </p:blipFill>
        <p:spPr bwMode="auto">
          <a:xfrm>
            <a:off x="4650232" y="1447800"/>
            <a:ext cx="4112768" cy="5175463"/>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Americans DO NOT like it when their right to arms is threatened!</a:t>
            </a:r>
          </a:p>
        </p:txBody>
      </p:sp>
      <p:sp>
        <p:nvSpPr>
          <p:cNvPr id="6" name="Subtitle 5"/>
          <p:cNvSpPr>
            <a:spLocks noGrp="1"/>
          </p:cNvSpPr>
          <p:nvPr>
            <p:ph type="subTitle" idx="1"/>
          </p:nvPr>
        </p:nvSpPr>
        <p:spPr/>
        <p:txBody>
          <a:bodyPr/>
          <a:lstStyle/>
          <a:p>
            <a:r>
              <a:rPr lang="en-US" dirty="0"/>
              <a:t>“Guns are the teeth of liberty”</a:t>
            </a:r>
          </a:p>
          <a:p>
            <a:r>
              <a:rPr lang="en-US" dirty="0"/>
              <a:t>-Washington </a:t>
            </a:r>
          </a:p>
        </p:txBody>
      </p:sp>
    </p:spTree>
    <p:extLst>
      <p:ext uri="{BB962C8B-B14F-4D97-AF65-F5344CB8AC3E}">
        <p14:creationId xmlns:p14="http://schemas.microsoft.com/office/powerpoint/2010/main" val="3473769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470025"/>
          </a:xfrm>
        </p:spPr>
        <p:txBody>
          <a:bodyPr/>
          <a:lstStyle/>
          <a:p>
            <a:r>
              <a:rPr lang="en-US" dirty="0"/>
              <a:t>“The Shot Heard Round ________?”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80578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Battle of Lexington &amp; Concord</a:t>
            </a:r>
          </a:p>
        </p:txBody>
      </p:sp>
      <p:sp>
        <p:nvSpPr>
          <p:cNvPr id="3" name="Content Placeholder 2"/>
          <p:cNvSpPr>
            <a:spLocks noGrp="1"/>
          </p:cNvSpPr>
          <p:nvPr>
            <p:ph sz="half" idx="1"/>
          </p:nvPr>
        </p:nvSpPr>
        <p:spPr>
          <a:xfrm>
            <a:off x="0" y="1600200"/>
            <a:ext cx="4495800" cy="5257800"/>
          </a:xfrm>
        </p:spPr>
        <p:txBody>
          <a:bodyPr>
            <a:normAutofit fontScale="92500" lnSpcReduction="20000"/>
          </a:bodyPr>
          <a:lstStyle/>
          <a:p>
            <a:r>
              <a:rPr lang="en-US" dirty="0"/>
              <a:t>April 19, 1775: British troops arrived in the town of </a:t>
            </a:r>
            <a:r>
              <a:rPr lang="en-US" sz="4700" b="1" u="sng" dirty="0"/>
              <a:t>Lexington </a:t>
            </a:r>
            <a:r>
              <a:rPr lang="en-US" dirty="0"/>
              <a:t>and met 70 armed minutemen, leading to an exchange of gunfire; 8 minutemen were killed</a:t>
            </a:r>
          </a:p>
          <a:p>
            <a:r>
              <a:rPr lang="en-US" dirty="0"/>
              <a:t>Marching on to </a:t>
            </a:r>
            <a:r>
              <a:rPr lang="en-US" sz="3900" b="1" u="sng" dirty="0"/>
              <a:t>Concord</a:t>
            </a:r>
            <a:r>
              <a:rPr lang="en-US" dirty="0"/>
              <a:t>, the British encountered a much larger force of 400+ minutemen and a larger battle ensued</a:t>
            </a:r>
          </a:p>
          <a:p>
            <a:r>
              <a:rPr lang="en-US" dirty="0"/>
              <a:t>Not expecting the amount of resistance, the British retreated back to </a:t>
            </a:r>
            <a:r>
              <a:rPr lang="en-US" sz="3900" b="1" u="sng" dirty="0"/>
              <a:t>Boston</a:t>
            </a:r>
          </a:p>
        </p:txBody>
      </p:sp>
      <p:sp>
        <p:nvSpPr>
          <p:cNvPr id="4" name="Content Placeholder 3"/>
          <p:cNvSpPr>
            <a:spLocks noGrp="1"/>
          </p:cNvSpPr>
          <p:nvPr>
            <p:ph sz="half" idx="2"/>
          </p:nvPr>
        </p:nvSpPr>
        <p:spPr/>
        <p:txBody>
          <a:bodyPr>
            <a:normAutofit/>
          </a:bodyPr>
          <a:lstStyle/>
          <a:p>
            <a:endParaRPr lang="en-US"/>
          </a:p>
        </p:txBody>
      </p:sp>
      <p:pic>
        <p:nvPicPr>
          <p:cNvPr id="4098" name="Picture 2" descr="http://reinsteinrevolution2010.wikispaces.com/file/view/Battle_of_Lexington_Concord.jpg/197399810/Battle_of_Lexington_Concord.jpg"/>
          <p:cNvPicPr>
            <a:picLocks noChangeAspect="1" noChangeArrowheads="1"/>
          </p:cNvPicPr>
          <p:nvPr/>
        </p:nvPicPr>
        <p:blipFill>
          <a:blip r:embed="rId2" cstate="print"/>
          <a:srcRect/>
          <a:stretch>
            <a:fillRect/>
          </a:stretch>
        </p:blipFill>
        <p:spPr bwMode="auto">
          <a:xfrm>
            <a:off x="4343400" y="2133600"/>
            <a:ext cx="4606417" cy="31623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Battle of Lexington &amp; Concord</a:t>
            </a:r>
          </a:p>
        </p:txBody>
      </p:sp>
      <p:sp>
        <p:nvSpPr>
          <p:cNvPr id="3" name="Content Placeholder 2"/>
          <p:cNvSpPr>
            <a:spLocks noGrp="1"/>
          </p:cNvSpPr>
          <p:nvPr>
            <p:ph sz="half" idx="1"/>
          </p:nvPr>
        </p:nvSpPr>
        <p:spPr>
          <a:xfrm>
            <a:off x="0" y="1600200"/>
            <a:ext cx="3886200" cy="4953000"/>
          </a:xfrm>
        </p:spPr>
        <p:txBody>
          <a:bodyPr>
            <a:normAutofit fontScale="92500"/>
          </a:bodyPr>
          <a:lstStyle/>
          <a:p>
            <a:r>
              <a:rPr lang="en-US" dirty="0"/>
              <a:t>During their retreat, the British were under constant fire, mostly from small pockets of militia they encountered, and lost 99 men with another 174 wounded before reaching the safety of Boston</a:t>
            </a:r>
          </a:p>
          <a:p>
            <a:r>
              <a:rPr lang="en-US" dirty="0"/>
              <a:t>Colonial dead totaled 49, with 46 more wounded</a:t>
            </a:r>
          </a:p>
        </p:txBody>
      </p:sp>
      <p:sp>
        <p:nvSpPr>
          <p:cNvPr id="4" name="Content Placeholder 3"/>
          <p:cNvSpPr>
            <a:spLocks noGrp="1"/>
          </p:cNvSpPr>
          <p:nvPr>
            <p:ph sz="half" idx="2"/>
          </p:nvPr>
        </p:nvSpPr>
        <p:spPr/>
        <p:txBody>
          <a:bodyPr>
            <a:normAutofit/>
          </a:bodyPr>
          <a:lstStyle/>
          <a:p>
            <a:endParaRPr lang="en-US"/>
          </a:p>
        </p:txBody>
      </p:sp>
      <p:pic>
        <p:nvPicPr>
          <p:cNvPr id="3074" name="Picture 2" descr="http://www.ducksters.com/history/battle_of_lexington.jpg"/>
          <p:cNvPicPr>
            <a:picLocks noChangeAspect="1" noChangeArrowheads="1"/>
          </p:cNvPicPr>
          <p:nvPr/>
        </p:nvPicPr>
        <p:blipFill>
          <a:blip r:embed="rId2" cstate="print"/>
          <a:srcRect/>
          <a:stretch>
            <a:fillRect/>
          </a:stretch>
        </p:blipFill>
        <p:spPr bwMode="auto">
          <a:xfrm>
            <a:off x="4276125" y="1981200"/>
            <a:ext cx="4832731" cy="35814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Second Continental Congress</a:t>
            </a:r>
          </a:p>
        </p:txBody>
      </p:sp>
      <p:sp>
        <p:nvSpPr>
          <p:cNvPr id="3" name="Content Placeholder 2"/>
          <p:cNvSpPr>
            <a:spLocks noGrp="1"/>
          </p:cNvSpPr>
          <p:nvPr>
            <p:ph sz="half" idx="1"/>
          </p:nvPr>
        </p:nvSpPr>
        <p:spPr/>
        <p:txBody>
          <a:bodyPr>
            <a:normAutofit fontScale="92500" lnSpcReduction="10000"/>
          </a:bodyPr>
          <a:lstStyle/>
          <a:p>
            <a:r>
              <a:rPr lang="en-US" dirty="0"/>
              <a:t>Three weeks after the battles, the Second Continental Congress met in </a:t>
            </a:r>
            <a:r>
              <a:rPr lang="en-US" sz="3600" b="1" u="sng" dirty="0"/>
              <a:t>Philadelphia</a:t>
            </a:r>
          </a:p>
          <a:p>
            <a:r>
              <a:rPr lang="en-US" dirty="0"/>
              <a:t>The Congress voted to merge the various small militias into the Continental Army and to give command of that army to George </a:t>
            </a:r>
            <a:r>
              <a:rPr lang="en-US" sz="4000" b="1" u="sng" dirty="0"/>
              <a:t>Washington</a:t>
            </a:r>
          </a:p>
        </p:txBody>
      </p:sp>
      <p:sp>
        <p:nvSpPr>
          <p:cNvPr id="4" name="Content Placeholder 3"/>
          <p:cNvSpPr>
            <a:spLocks noGrp="1"/>
          </p:cNvSpPr>
          <p:nvPr>
            <p:ph sz="half" idx="2"/>
          </p:nvPr>
        </p:nvSpPr>
        <p:spPr/>
        <p:txBody>
          <a:bodyPr>
            <a:normAutofit/>
          </a:bodyPr>
          <a:lstStyle/>
          <a:p>
            <a:endParaRPr lang="en-US"/>
          </a:p>
        </p:txBody>
      </p:sp>
      <p:pic>
        <p:nvPicPr>
          <p:cNvPr id="2050" name="Picture 2" descr="http://upload.wikimedia.org/wikipedia/commons/4/41/General_George_Washington_at_Trenton_by_John_Trumbull.jpeg"/>
          <p:cNvPicPr>
            <a:picLocks noChangeAspect="1" noChangeArrowheads="1"/>
          </p:cNvPicPr>
          <p:nvPr/>
        </p:nvPicPr>
        <p:blipFill>
          <a:blip r:embed="rId2" cstate="print"/>
          <a:srcRect/>
          <a:stretch>
            <a:fillRect/>
          </a:stretch>
        </p:blipFill>
        <p:spPr bwMode="auto">
          <a:xfrm>
            <a:off x="4876800" y="1371600"/>
            <a:ext cx="3534483" cy="52197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The Revolutionary War has begun!</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374384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TotalTime>
  <Words>1604</Words>
  <Application>Microsoft Office PowerPoint</Application>
  <PresentationFormat>On-screen Show (4:3)</PresentationFormat>
  <Paragraphs>93</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PowerPoint Presentation</vt:lpstr>
      <vt:lpstr>"The war is inevitable-and let it come! I repeat it, sir let it come! It is in vain, sir, to extenuate the matter. Gentleman may cry, Peace, peace; but there is no peace. The war is actually begun. The next gale that sweeps from the north will bring it our ears the clash of resounding arms. Our brethren are already in the field. Why stand we here idle? What would they have? If life so dear, or peace so sweet, as to be purchased at the price of chains and slavery? Forbid it, Almighty God! I know not what course other may take, but as for me-give me liberty, or give me death!“  -Patrick Henry </vt:lpstr>
      <vt:lpstr>Quote of the Day</vt:lpstr>
      <vt:lpstr>A Revolution Begins </vt:lpstr>
      <vt:lpstr>Shortly after the Boston Massacre……..</vt:lpstr>
      <vt:lpstr>PowerPoint Presentation</vt:lpstr>
      <vt:lpstr>The Gaspee Affair</vt:lpstr>
      <vt:lpstr>British Response</vt:lpstr>
      <vt:lpstr>Committees of Correspondence</vt:lpstr>
      <vt:lpstr>Committees of Correspondence</vt:lpstr>
      <vt:lpstr>British East India Company</vt:lpstr>
      <vt:lpstr>The Tea Act of 1773</vt:lpstr>
      <vt:lpstr>At this point the British think that we will purchase their cheaper tea….</vt:lpstr>
      <vt:lpstr>The Tea Boycott</vt:lpstr>
      <vt:lpstr>The Boston Tea Party</vt:lpstr>
      <vt:lpstr>The Boston Tea Party shows us an Ideological shift in the colonies…..</vt:lpstr>
      <vt:lpstr>How will the British respond?</vt:lpstr>
      <vt:lpstr>The Coercive Acts (1774)</vt:lpstr>
      <vt:lpstr>The Coercive Acts (1774)</vt:lpstr>
      <vt:lpstr>Gen. Gage &amp; The Quebec Act</vt:lpstr>
      <vt:lpstr>The Intolerable Acts</vt:lpstr>
      <vt:lpstr>Virginia Sides With Boston</vt:lpstr>
      <vt:lpstr>A major event on the road to revolution…</vt:lpstr>
      <vt:lpstr>First Continental Congress</vt:lpstr>
      <vt:lpstr>Declaration of Rights &amp; Grievances</vt:lpstr>
      <vt:lpstr>Massachusetts Rebels</vt:lpstr>
      <vt:lpstr>The colonies prepare for War!</vt:lpstr>
      <vt:lpstr>Minutemen</vt:lpstr>
      <vt:lpstr>Loyalists</vt:lpstr>
      <vt:lpstr>Patriots</vt:lpstr>
      <vt:lpstr>War begins…</vt:lpstr>
      <vt:lpstr>Gen. Gage Strikes</vt:lpstr>
      <vt:lpstr>PowerPoint Presentation</vt:lpstr>
      <vt:lpstr>The British Are Coming?!</vt:lpstr>
      <vt:lpstr>Americans DO NOT like it when their right to arms is threatened!</vt:lpstr>
      <vt:lpstr>“The Shot Heard Round ________?” </vt:lpstr>
      <vt:lpstr>Battle of Lexington &amp; Concord</vt:lpstr>
      <vt:lpstr>Battle of Lexington &amp; Concord</vt:lpstr>
      <vt:lpstr>Second Continental Congress</vt:lpstr>
      <vt:lpstr>The Revolutionary War has begun!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dc:creator>
  <cp:lastModifiedBy>Matthew Lesley</cp:lastModifiedBy>
  <cp:revision>39</cp:revision>
  <dcterms:created xsi:type="dcterms:W3CDTF">2013-09-18T01:47:32Z</dcterms:created>
  <dcterms:modified xsi:type="dcterms:W3CDTF">2017-08-21T19:10:33Z</dcterms:modified>
</cp:coreProperties>
</file>