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1"/>
  </p:notesMasterIdLst>
  <p:sldIdLst>
    <p:sldId id="256" r:id="rId2"/>
    <p:sldId id="268" r:id="rId3"/>
    <p:sldId id="257" r:id="rId4"/>
    <p:sldId id="279" r:id="rId5"/>
    <p:sldId id="258" r:id="rId6"/>
    <p:sldId id="259" r:id="rId7"/>
    <p:sldId id="260" r:id="rId8"/>
    <p:sldId id="283" r:id="rId9"/>
    <p:sldId id="261" r:id="rId10"/>
    <p:sldId id="269" r:id="rId11"/>
    <p:sldId id="262" r:id="rId12"/>
    <p:sldId id="274" r:id="rId13"/>
    <p:sldId id="276" r:id="rId14"/>
    <p:sldId id="263" r:id="rId15"/>
    <p:sldId id="287" r:id="rId16"/>
    <p:sldId id="286" r:id="rId17"/>
    <p:sldId id="281" r:id="rId18"/>
    <p:sldId id="284" r:id="rId19"/>
    <p:sldId id="282" r:id="rId20"/>
    <p:sldId id="272" r:id="rId21"/>
    <p:sldId id="285" r:id="rId22"/>
    <p:sldId id="270" r:id="rId23"/>
    <p:sldId id="265" r:id="rId24"/>
    <p:sldId id="271" r:id="rId25"/>
    <p:sldId id="266" r:id="rId26"/>
    <p:sldId id="267" r:id="rId27"/>
    <p:sldId id="278" r:id="rId28"/>
    <p:sldId id="273" r:id="rId29"/>
    <p:sldId id="277" r:id="rId30"/>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ahoma" pitchFamily="34" charset="0"/>
        <a:ea typeface="+mn-ea"/>
        <a:cs typeface="+mn-cs"/>
      </a:defRPr>
    </a:lvl1pPr>
    <a:lvl2pPr marL="457200" algn="ctr" rtl="0" fontAlgn="base">
      <a:spcBef>
        <a:spcPct val="0"/>
      </a:spcBef>
      <a:spcAft>
        <a:spcPct val="0"/>
      </a:spcAft>
      <a:defRPr sz="2400" kern="1200">
        <a:solidFill>
          <a:schemeClr val="tx1"/>
        </a:solidFill>
        <a:latin typeface="Tahoma" pitchFamily="34" charset="0"/>
        <a:ea typeface="+mn-ea"/>
        <a:cs typeface="+mn-cs"/>
      </a:defRPr>
    </a:lvl2pPr>
    <a:lvl3pPr marL="914400" algn="ctr" rtl="0" fontAlgn="base">
      <a:spcBef>
        <a:spcPct val="0"/>
      </a:spcBef>
      <a:spcAft>
        <a:spcPct val="0"/>
      </a:spcAft>
      <a:defRPr sz="2400" kern="1200">
        <a:solidFill>
          <a:schemeClr val="tx1"/>
        </a:solidFill>
        <a:latin typeface="Tahoma" pitchFamily="34" charset="0"/>
        <a:ea typeface="+mn-ea"/>
        <a:cs typeface="+mn-cs"/>
      </a:defRPr>
    </a:lvl3pPr>
    <a:lvl4pPr marL="1371600" algn="ctr" rtl="0" fontAlgn="base">
      <a:spcBef>
        <a:spcPct val="0"/>
      </a:spcBef>
      <a:spcAft>
        <a:spcPct val="0"/>
      </a:spcAft>
      <a:defRPr sz="2400" kern="1200">
        <a:solidFill>
          <a:schemeClr val="tx1"/>
        </a:solidFill>
        <a:latin typeface="Tahoma" pitchFamily="34" charset="0"/>
        <a:ea typeface="+mn-ea"/>
        <a:cs typeface="+mn-cs"/>
      </a:defRPr>
    </a:lvl4pPr>
    <a:lvl5pPr marL="1828800" algn="ctr"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autoAdjust="0"/>
  </p:normalViewPr>
  <p:slideViewPr>
    <p:cSldViewPr>
      <p:cViewPr>
        <p:scale>
          <a:sx n="78" d="100"/>
          <a:sy n="78" d="100"/>
        </p:scale>
        <p:origin x="9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2946226-0AC9-49AD-8D9D-83E154D99CF9}" type="slidenum">
              <a:rPr lang="en-US"/>
              <a:pPr>
                <a:defRPr/>
              </a:pPr>
              <a:t>‹#›</a:t>
            </a:fld>
            <a:endParaRPr lang="en-US"/>
          </a:p>
        </p:txBody>
      </p:sp>
    </p:spTree>
    <p:extLst>
      <p:ext uri="{BB962C8B-B14F-4D97-AF65-F5344CB8AC3E}">
        <p14:creationId xmlns:p14="http://schemas.microsoft.com/office/powerpoint/2010/main" val="1948420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FDB384B6-4C4B-4293-B6A2-4384D0D4F7C4}" type="slidenum">
              <a:rPr lang="en-US"/>
              <a:pPr/>
              <a:t>1</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275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7610017-AFEF-4787-85C5-BF6E672D1BFD}" type="slidenum">
              <a:rPr lang="en-US"/>
              <a:pPr/>
              <a:t>2</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a:t>2-Term governor from NY and distant cousin to TR</a:t>
            </a:r>
          </a:p>
          <a:p>
            <a:pPr eaLnBrk="1" hangingPunct="1"/>
            <a:r>
              <a:rPr lang="en-US"/>
              <a:t>FDR: “Can Do” attitude</a:t>
            </a:r>
          </a:p>
          <a:p>
            <a:pPr eaLnBrk="1" hangingPunct="1"/>
            <a:r>
              <a:rPr lang="en-US"/>
              <a:t>Roosevelt captured 23 million votes and Dems won nearly 2/3 of the Senate and ¾ of the House</a:t>
            </a:r>
          </a:p>
          <a:p>
            <a:pPr eaLnBrk="1" hangingPunct="1"/>
            <a:endParaRPr lang="en-US"/>
          </a:p>
        </p:txBody>
      </p:sp>
    </p:spTree>
    <p:extLst>
      <p:ext uri="{BB962C8B-B14F-4D97-AF65-F5344CB8AC3E}">
        <p14:creationId xmlns:p14="http://schemas.microsoft.com/office/powerpoint/2010/main" val="3110045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BCD97A4E-66B3-4333-912C-0B210A1DCCB9}" type="slidenum">
              <a:rPr lang="en-US"/>
              <a:pPr/>
              <a:t>3</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a:t>Waited 4 months</a:t>
            </a:r>
          </a:p>
          <a:p>
            <a:pPr eaLnBrk="1" hangingPunct="1"/>
            <a:r>
              <a:rPr lang="en-US"/>
              <a:t>20</a:t>
            </a:r>
            <a:r>
              <a:rPr lang="en-US" baseline="30000"/>
              <a:t>th</a:t>
            </a:r>
            <a:r>
              <a:rPr lang="en-US"/>
              <a:t> Amendment not ratified until Feb ’33</a:t>
            </a:r>
          </a:p>
          <a:p>
            <a:pPr eaLnBrk="1" hangingPunct="1"/>
            <a:r>
              <a:rPr lang="en-US"/>
              <a:t>Select group of lawyers, professors, journalists</a:t>
            </a:r>
          </a:p>
          <a:p>
            <a:pPr eaLnBrk="1" hangingPunct="1"/>
            <a:r>
              <a:rPr lang="en-US"/>
              <a:t>Relief for the needy, economic recovery, and financial reform</a:t>
            </a:r>
          </a:p>
          <a:p>
            <a:pPr eaLnBrk="1" hangingPunct="1"/>
            <a:r>
              <a:rPr lang="en-US"/>
              <a:t>Campaign Speech: “A New Deal for the American People”</a:t>
            </a:r>
          </a:p>
        </p:txBody>
      </p:sp>
    </p:spTree>
    <p:extLst>
      <p:ext uri="{BB962C8B-B14F-4D97-AF65-F5344CB8AC3E}">
        <p14:creationId xmlns:p14="http://schemas.microsoft.com/office/powerpoint/2010/main" val="401299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C5B2E615-7402-4374-91E8-75BB15662A1A}" type="slidenum">
              <a:rPr lang="en-US"/>
              <a:pPr/>
              <a:t>5</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a:t>To prevent further withdrawals and failures</a:t>
            </a:r>
          </a:p>
          <a:p>
            <a:pPr eaLnBrk="1" hangingPunct="1"/>
            <a:r>
              <a:rPr lang="en-US"/>
              <a:t>3 categories: those who were sound to reopen, those that were insolvent: those that could not pay their debts would remain closed and those that needed loans could get them</a:t>
            </a:r>
          </a:p>
          <a:p>
            <a:pPr eaLnBrk="1" hangingPunct="1"/>
            <a:r>
              <a:rPr lang="en-US"/>
              <a:t>This restored confidence in the public that open banks were financially sound</a:t>
            </a:r>
          </a:p>
        </p:txBody>
      </p:sp>
    </p:spTree>
    <p:extLst>
      <p:ext uri="{BB962C8B-B14F-4D97-AF65-F5344CB8AC3E}">
        <p14:creationId xmlns:p14="http://schemas.microsoft.com/office/powerpoint/2010/main" val="414098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0BF5EE30-ACCA-40A2-B465-8E16C925482A}" type="slidenum">
              <a:rPr lang="en-US"/>
              <a:pPr/>
              <a:t>6</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a:t>Done on March 12 </a:t>
            </a:r>
          </a:p>
          <a:p>
            <a:pPr eaLnBrk="1" hangingPunct="1"/>
            <a:r>
              <a:rPr lang="en-US"/>
              <a:t>for people to understand</a:t>
            </a:r>
          </a:p>
          <a:p>
            <a:pPr eaLnBrk="1" hangingPunct="1"/>
            <a:r>
              <a:rPr lang="en-US"/>
              <a:t>Told them all cant demand savings in cash, not weak but cant handle that from everyone; many returned their savings in the following weeks</a:t>
            </a:r>
          </a:p>
        </p:txBody>
      </p:sp>
    </p:spTree>
    <p:extLst>
      <p:ext uri="{BB962C8B-B14F-4D97-AF65-F5344CB8AC3E}">
        <p14:creationId xmlns:p14="http://schemas.microsoft.com/office/powerpoint/2010/main" val="3802658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51192538-0AF4-44DE-8BE5-BA6FF0ADBB69}" type="slidenum">
              <a:rPr lang="en-US"/>
              <a:pPr/>
              <a:t>9</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dirty="0"/>
              <a:t>Agriculture Adjustment Act- paid farmers to leave amt of acres unseeded; $200million paid to plow 10million acres</a:t>
            </a:r>
          </a:p>
          <a:p>
            <a:pPr eaLnBrk="1" hangingPunct="1"/>
            <a:r>
              <a:rPr lang="en-US" dirty="0"/>
              <a:t>Because too far along and many farmers were upset and people were starving;</a:t>
            </a:r>
          </a:p>
          <a:p>
            <a:pPr eaLnBrk="1" hangingPunct="1"/>
            <a:r>
              <a:rPr lang="en-US" dirty="0"/>
              <a:t>Tennessee Valley Authority and </a:t>
            </a:r>
            <a:r>
              <a:rPr lang="en-US" dirty="0" err="1"/>
              <a:t>and</a:t>
            </a:r>
            <a:r>
              <a:rPr lang="en-US" dirty="0"/>
              <a:t> renovated 5 dams; gave jobs, flood control, and hydro power</a:t>
            </a:r>
          </a:p>
        </p:txBody>
      </p:sp>
    </p:spTree>
    <p:extLst>
      <p:ext uri="{BB962C8B-B14F-4D97-AF65-F5344CB8AC3E}">
        <p14:creationId xmlns:p14="http://schemas.microsoft.com/office/powerpoint/2010/main" val="858428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7016C8F-4D6F-4779-8D8B-5839FDC203F6}" type="slidenum">
              <a:rPr lang="en-US"/>
              <a:pPr/>
              <a:t>10</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a:t>Tennessee Valley Authority and and renovated 5 dams; gave jobs, flood control, and hydro power</a:t>
            </a:r>
          </a:p>
        </p:txBody>
      </p:sp>
    </p:spTree>
    <p:extLst>
      <p:ext uri="{BB962C8B-B14F-4D97-AF65-F5344CB8AC3E}">
        <p14:creationId xmlns:p14="http://schemas.microsoft.com/office/powerpoint/2010/main" val="1917891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0EEFE7C5-E503-44EB-8D28-D08AB08047CB}" type="slidenum">
              <a:rPr lang="en-US"/>
              <a:pPr/>
              <a:t>11</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dirty="0"/>
              <a:t>Civilian Conservation Corp- Built parks, bridges, roads; sent $25 home</a:t>
            </a:r>
          </a:p>
          <a:p>
            <a:pPr eaLnBrk="1" hangingPunct="1"/>
            <a:r>
              <a:rPr lang="en-US" dirty="0"/>
              <a:t>National Industrial Recovery Act- schools and community building construction</a:t>
            </a:r>
          </a:p>
          <a:p>
            <a:pPr eaLnBrk="1" hangingPunct="1"/>
            <a:r>
              <a:rPr lang="en-US" dirty="0"/>
              <a:t>Civil Works Administration- claimed too many make work projects and a waste of money but built 40K schools and paid salaries of 500K rural school teachers and a half a million roads</a:t>
            </a:r>
          </a:p>
        </p:txBody>
      </p:sp>
    </p:spTree>
    <p:extLst>
      <p:ext uri="{BB962C8B-B14F-4D97-AF65-F5344CB8AC3E}">
        <p14:creationId xmlns:p14="http://schemas.microsoft.com/office/powerpoint/2010/main" val="2646409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2D59BFF-C33A-4251-8969-B1DD29F18364}" type="slidenum">
              <a:rPr lang="en-US"/>
              <a:pPr/>
              <a:t>14</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a:t>National Recovery Administration- Set product prices and est. standards</a:t>
            </a:r>
          </a:p>
          <a:p>
            <a:pPr eaLnBrk="1" hangingPunct="1"/>
            <a:r>
              <a:rPr lang="en-US" dirty="0"/>
              <a:t>Stop wage cuts, falling prices and layoffs</a:t>
            </a:r>
          </a:p>
          <a:p>
            <a:pPr eaLnBrk="1" hangingPunct="1"/>
            <a:r>
              <a:rPr lang="en-US" dirty="0"/>
              <a:t>Set up by business and labor reps</a:t>
            </a:r>
          </a:p>
        </p:txBody>
      </p:sp>
    </p:spTree>
    <p:extLst>
      <p:ext uri="{BB962C8B-B14F-4D97-AF65-F5344CB8AC3E}">
        <p14:creationId xmlns:p14="http://schemas.microsoft.com/office/powerpoint/2010/main" val="659094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2D59BFF-C33A-4251-8969-B1DD29F18364}" type="slidenum">
              <a:rPr lang="en-US"/>
              <a:pPr/>
              <a:t>15</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a:t>National Recovery Administration- Set product prices and est. standards</a:t>
            </a:r>
          </a:p>
          <a:p>
            <a:pPr eaLnBrk="1" hangingPunct="1"/>
            <a:r>
              <a:rPr lang="en-US" dirty="0"/>
              <a:t>Stop wage cuts, falling prices and layoffs</a:t>
            </a:r>
          </a:p>
          <a:p>
            <a:pPr eaLnBrk="1" hangingPunct="1"/>
            <a:r>
              <a:rPr lang="en-US" dirty="0"/>
              <a:t>Set up by business and labor reps</a:t>
            </a:r>
          </a:p>
        </p:txBody>
      </p:sp>
    </p:spTree>
    <p:extLst>
      <p:ext uri="{BB962C8B-B14F-4D97-AF65-F5344CB8AC3E}">
        <p14:creationId xmlns:p14="http://schemas.microsoft.com/office/powerpoint/2010/main" val="2187831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4757F0AD-491A-4016-915E-77B26BC277E1}" type="slidenum">
              <a:rPr lang="en-US"/>
              <a:pPr/>
              <a:t>23</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a:t>Enforcement of industry codes in states went beyond the federal gov constitutional power to regulate interstate commerce; and agriculture a state matter</a:t>
            </a:r>
          </a:p>
          <a:p>
            <a:pPr eaLnBrk="1" hangingPunct="1"/>
            <a:r>
              <a:rPr lang="en-US"/>
              <a:t>Retiring judges let him have his way in 4 years appointed 7 new justices</a:t>
            </a:r>
          </a:p>
        </p:txBody>
      </p:sp>
    </p:spTree>
    <p:extLst>
      <p:ext uri="{BB962C8B-B14F-4D97-AF65-F5344CB8AC3E}">
        <p14:creationId xmlns:p14="http://schemas.microsoft.com/office/powerpoint/2010/main" val="3647875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67577EA-FC1E-4520-8CBC-E6F7BB95F8AE}" type="slidenum">
              <a:rPr lang="en-US"/>
              <a:pPr/>
              <a:t>25</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a:t>American Liberty League oppose New Deal Measures that violate rights of indiv and property</a:t>
            </a:r>
          </a:p>
          <a:p>
            <a:pPr eaLnBrk="1" hangingPunct="1"/>
            <a:r>
              <a:rPr lang="en-US"/>
              <a:t>Caughlin supported then opposed the New Deal but became anti-semetic</a:t>
            </a:r>
          </a:p>
          <a:p>
            <a:pPr eaLnBrk="1" hangingPunct="1"/>
            <a:r>
              <a:rPr lang="en-US"/>
              <a:t>Townend said not doing enough and got huge support</a:t>
            </a:r>
          </a:p>
        </p:txBody>
      </p:sp>
    </p:spTree>
    <p:extLst>
      <p:ext uri="{BB962C8B-B14F-4D97-AF65-F5344CB8AC3E}">
        <p14:creationId xmlns:p14="http://schemas.microsoft.com/office/powerpoint/2010/main" val="3158383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9CCB505-8493-46BF-843F-439B7D6320C0}" type="slidenum">
              <a:rPr lang="en-US"/>
              <a:pPr/>
              <a:t>26</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a:t>Wanted to become president</a:t>
            </a:r>
          </a:p>
          <a:p>
            <a:pPr eaLnBrk="1" hangingPunct="1"/>
            <a:r>
              <a:rPr lang="en-US"/>
              <a:t>Promised something for everyone</a:t>
            </a:r>
          </a:p>
          <a:p>
            <a:pPr eaLnBrk="1" hangingPunct="1"/>
            <a:r>
              <a:rPr lang="en-US"/>
              <a:t>27K clubs with 7.5 million members; killed at height of popularity</a:t>
            </a:r>
          </a:p>
        </p:txBody>
      </p:sp>
    </p:spTree>
    <p:extLst>
      <p:ext uri="{BB962C8B-B14F-4D97-AF65-F5344CB8AC3E}">
        <p14:creationId xmlns:p14="http://schemas.microsoft.com/office/powerpoint/2010/main" val="4200418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w="9525">
                <a:noFill/>
                <a:miter lim="800000"/>
                <a:headEnd/>
                <a:tailEnd/>
              </a:ln>
              <a:effectLst/>
            </p:spPr>
            <p:txBody>
              <a:bodyPr wrap="none" anchor="ctr"/>
              <a:lstStyle/>
              <a:p>
                <a:pPr>
                  <a:defRPr/>
                </a:pPr>
                <a:endParaRPr lang="en-US"/>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pPr>
                  <a:defRPr/>
                </a:pPr>
                <a:endParaRPr lang="en-US"/>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p:spPr>
            <p:txBody>
              <a:bodyPr wrap="none" anchor="ctr"/>
              <a:lstStyle/>
              <a:p>
                <a:pPr>
                  <a:defRPr/>
                </a:pPr>
                <a:endParaRPr lang="en-US"/>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p:spPr>
            <p:txBody>
              <a:bodyPr wrap="none" anchor="ctr"/>
              <a:lstStyle/>
              <a:p>
                <a:pPr>
                  <a:defRPr/>
                </a:pPr>
                <a:endParaRPr lang="en-US"/>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p:spPr>
            <p:txBody>
              <a:bodyPr wrap="none" anchor="ctr"/>
              <a:lstStyle/>
              <a:p>
                <a:pPr>
                  <a:defRPr/>
                </a:pPr>
                <a:endParaRPr lang="en-US"/>
              </a:p>
            </p:txBody>
          </p:sp>
          <p:sp>
            <p:nvSpPr>
              <p:cNvPr id="14" name="Arc 62"/>
              <p:cNvSpPr>
                <a:spLocks/>
              </p:cNvSpPr>
              <p:nvPr/>
            </p:nvSpPr>
            <p:spPr bwMode="ltGray">
              <a:xfrm rot="16200000" flipH="1">
                <a:off x="426" y="860"/>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US"/>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p:spPr>
            <p:txBody>
              <a:bodyPr wrap="none" anchor="ctr"/>
              <a:lstStyle/>
              <a:p>
                <a:pPr>
                  <a:defRPr/>
                </a:pPr>
                <a:endParaRPr lang="en-US"/>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p:spPr>
            <p:txBody>
              <a:bodyPr wrap="none" anchor="ctr"/>
              <a:lstStyle/>
              <a:p>
                <a:pPr>
                  <a:defRPr/>
                </a:pPr>
                <a:endParaRPr lang="en-US"/>
              </a:p>
            </p:txBody>
          </p:sp>
          <p:sp>
            <p:nvSpPr>
              <p:cNvPr id="10" name="Arc 66"/>
              <p:cNvSpPr>
                <a:spLocks/>
              </p:cNvSpPr>
              <p:nvPr/>
            </p:nvSpPr>
            <p:spPr bwMode="ltGray">
              <a:xfrm rot="5400000">
                <a:off x="5097" y="3347"/>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US"/>
              </a:p>
            </p:txBody>
          </p:sp>
        </p:grpSp>
      </p:grpSp>
      <p:sp>
        <p:nvSpPr>
          <p:cNvPr id="4163" name="Rectangle 67"/>
          <p:cNvSpPr>
            <a:spLocks noGrp="1" noChangeArrowheads="1"/>
          </p:cNvSpPr>
          <p:nvPr>
            <p:ph type="ctrTitle"/>
          </p:nvPr>
        </p:nvSpPr>
        <p:spPr>
          <a:xfrm>
            <a:off x="990600" y="1752600"/>
            <a:ext cx="7772400" cy="1143000"/>
          </a:xfrm>
        </p:spPr>
        <p:txBody>
          <a:bodyPr/>
          <a:lstStyle>
            <a:lvl1pPr>
              <a:defRPr/>
            </a:lvl1pPr>
          </a:lstStyle>
          <a:p>
            <a:r>
              <a:rPr lang="en-US"/>
              <a:t>Click to edit Master title style</a:t>
            </a:r>
          </a:p>
        </p:txBody>
      </p:sp>
      <p:sp>
        <p:nvSpPr>
          <p:cNvPr id="4164"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smtClean="0"/>
            </a:lvl1pPr>
          </a:lstStyle>
          <a:p>
            <a:pPr>
              <a:defRPr/>
            </a:pPr>
            <a:endParaRPr lang="en-US"/>
          </a:p>
        </p:txBody>
      </p:sp>
      <p:sp>
        <p:nvSpPr>
          <p:cNvPr id="70" name="Rectangle 70"/>
          <p:cNvSpPr>
            <a:spLocks noGrp="1" noChangeArrowheads="1"/>
          </p:cNvSpPr>
          <p:nvPr>
            <p:ph type="ftr" sz="quarter" idx="11"/>
          </p:nvPr>
        </p:nvSpPr>
        <p:spPr/>
        <p:txBody>
          <a:bodyPr/>
          <a:lstStyle>
            <a:lvl1pPr>
              <a:defRPr smtClean="0"/>
            </a:lvl1pPr>
          </a:lstStyle>
          <a:p>
            <a:pPr>
              <a:defRPr/>
            </a:pPr>
            <a:endParaRPr lang="en-US"/>
          </a:p>
        </p:txBody>
      </p:sp>
      <p:sp>
        <p:nvSpPr>
          <p:cNvPr id="71" name="Rectangle 71"/>
          <p:cNvSpPr>
            <a:spLocks noGrp="1" noChangeArrowheads="1"/>
          </p:cNvSpPr>
          <p:nvPr>
            <p:ph type="sldNum" sz="quarter" idx="12"/>
          </p:nvPr>
        </p:nvSpPr>
        <p:spPr/>
        <p:txBody>
          <a:bodyPr/>
          <a:lstStyle>
            <a:lvl1pPr>
              <a:defRPr smtClean="0"/>
            </a:lvl1pPr>
          </a:lstStyle>
          <a:p>
            <a:pPr>
              <a:defRPr/>
            </a:pPr>
            <a:fld id="{E9D62355-5563-4704-AFE1-153A0AB749B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D35C6660-615C-4F28-AE30-32162B6DD8B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A49E774E-B0D9-4520-98C2-33903FA3C91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56FCE504-DF88-40C8-B4A6-A91DAFCCA1A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5"/>
          <p:cNvSpPr>
            <a:spLocks noGrp="1" noChangeArrowheads="1"/>
          </p:cNvSpPr>
          <p:nvPr>
            <p:ph type="dt" sz="half" idx="10"/>
          </p:nvPr>
        </p:nvSpPr>
        <p:spPr>
          <a:ln/>
        </p:spPr>
        <p:txBody>
          <a:bodyPr/>
          <a:lstStyle>
            <a:lvl1pPr>
              <a:defRPr/>
            </a:lvl1pPr>
          </a:lstStyle>
          <a:p>
            <a:pPr>
              <a:defRPr/>
            </a:pPr>
            <a:endParaRPr lang="en-US"/>
          </a:p>
        </p:txBody>
      </p:sp>
      <p:sp>
        <p:nvSpPr>
          <p:cNvPr id="8" name="Rectangle 66"/>
          <p:cNvSpPr>
            <a:spLocks noGrp="1" noChangeArrowheads="1"/>
          </p:cNvSpPr>
          <p:nvPr>
            <p:ph type="ftr" sz="quarter" idx="11"/>
          </p:nvPr>
        </p:nvSpPr>
        <p:spPr>
          <a:ln/>
        </p:spPr>
        <p:txBody>
          <a:bodyPr/>
          <a:lstStyle>
            <a:lvl1pPr>
              <a:defRPr/>
            </a:lvl1pPr>
          </a:lstStyle>
          <a:p>
            <a:pPr>
              <a:defRPr/>
            </a:pPr>
            <a:endParaRPr lang="en-US"/>
          </a:p>
        </p:txBody>
      </p:sp>
      <p:sp>
        <p:nvSpPr>
          <p:cNvPr id="9" name="Rectangle 67"/>
          <p:cNvSpPr>
            <a:spLocks noGrp="1" noChangeArrowheads="1"/>
          </p:cNvSpPr>
          <p:nvPr>
            <p:ph type="sldNum" sz="quarter" idx="12"/>
          </p:nvPr>
        </p:nvSpPr>
        <p:spPr>
          <a:ln/>
        </p:spPr>
        <p:txBody>
          <a:bodyPr/>
          <a:lstStyle>
            <a:lvl1pPr>
              <a:defRPr/>
            </a:lvl1pPr>
          </a:lstStyle>
          <a:p>
            <a:pPr>
              <a:defRPr/>
            </a:pPr>
            <a:fld id="{FCB00EB5-10D9-4224-A9D3-1CE7301AC89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5"/>
          <p:cNvSpPr>
            <a:spLocks noGrp="1" noChangeArrowheads="1"/>
          </p:cNvSpPr>
          <p:nvPr>
            <p:ph type="dt" sz="half" idx="10"/>
          </p:nvPr>
        </p:nvSpPr>
        <p:spPr>
          <a:ln/>
        </p:spPr>
        <p:txBody>
          <a:bodyPr/>
          <a:lstStyle>
            <a:lvl1pPr>
              <a:defRPr/>
            </a:lvl1pPr>
          </a:lstStyle>
          <a:p>
            <a:pPr>
              <a:defRPr/>
            </a:pPr>
            <a:endParaRPr lang="en-US"/>
          </a:p>
        </p:txBody>
      </p:sp>
      <p:sp>
        <p:nvSpPr>
          <p:cNvPr id="4" name="Rectangle 66"/>
          <p:cNvSpPr>
            <a:spLocks noGrp="1" noChangeArrowheads="1"/>
          </p:cNvSpPr>
          <p:nvPr>
            <p:ph type="ftr" sz="quarter" idx="11"/>
          </p:nvPr>
        </p:nvSpPr>
        <p:spPr>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570951BD-DC97-49F0-9146-612D2C0A9ED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5"/>
          <p:cNvSpPr>
            <a:spLocks noGrp="1" noChangeArrowheads="1"/>
          </p:cNvSpPr>
          <p:nvPr>
            <p:ph type="dt" sz="half" idx="10"/>
          </p:nvPr>
        </p:nvSpPr>
        <p:spPr>
          <a:ln/>
        </p:spPr>
        <p:txBody>
          <a:bodyPr/>
          <a:lstStyle>
            <a:lvl1pPr>
              <a:defRPr/>
            </a:lvl1pPr>
          </a:lstStyle>
          <a:p>
            <a:pPr>
              <a:defRPr/>
            </a:pPr>
            <a:endParaRPr lang="en-US"/>
          </a:p>
        </p:txBody>
      </p:sp>
      <p:sp>
        <p:nvSpPr>
          <p:cNvPr id="3" name="Rectangle 66"/>
          <p:cNvSpPr>
            <a:spLocks noGrp="1" noChangeArrowheads="1"/>
          </p:cNvSpPr>
          <p:nvPr>
            <p:ph type="ftr" sz="quarter" idx="11"/>
          </p:nvPr>
        </p:nvSpPr>
        <p:spPr>
          <a:ln/>
        </p:spPr>
        <p:txBody>
          <a:bodyPr/>
          <a:lstStyle>
            <a:lvl1pPr>
              <a:defRPr/>
            </a:lvl1pPr>
          </a:lstStyle>
          <a:p>
            <a:pPr>
              <a:defRPr/>
            </a:pPr>
            <a:endParaRPr lang="en-US"/>
          </a:p>
        </p:txBody>
      </p:sp>
      <p:sp>
        <p:nvSpPr>
          <p:cNvPr id="4" name="Rectangle 67"/>
          <p:cNvSpPr>
            <a:spLocks noGrp="1" noChangeArrowheads="1"/>
          </p:cNvSpPr>
          <p:nvPr>
            <p:ph type="sldNum" sz="quarter" idx="12"/>
          </p:nvPr>
        </p:nvSpPr>
        <p:spPr>
          <a:ln/>
        </p:spPr>
        <p:txBody>
          <a:bodyPr/>
          <a:lstStyle>
            <a:lvl1pPr>
              <a:defRPr/>
            </a:lvl1pPr>
          </a:lstStyle>
          <a:p>
            <a:pPr>
              <a:defRPr/>
            </a:pPr>
            <a:fld id="{A0A32EBC-DDAC-4A02-B31E-2FCA9299F8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B225C404-611C-488A-BF3A-DA97726C482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197BC1F8-21C3-479C-9EF4-3D6513A614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1A22DA1E-37C9-42AD-B3AB-E56B00F92D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D91B393B-9096-436E-A367-790F7414580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838200" y="1905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00600" y="1905000"/>
            <a:ext cx="3810000" cy="4114800"/>
          </a:xfrm>
        </p:spPr>
        <p:txBody>
          <a:bodyPr/>
          <a:lstStyle/>
          <a:p>
            <a:pPr lvl="0"/>
            <a:endParaRPr lang="en-US" noProof="0"/>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AE42F3AC-CE15-4844-87C9-7FA91C1AB73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grpSp>
          <p:nvGrpSpPr>
            <p:cNvPr id="1032" name="Group 3"/>
            <p:cNvGrpSpPr>
              <a:grpSpLocks/>
            </p:cNvGrpSpPr>
            <p:nvPr/>
          </p:nvGrpSpPr>
          <p:grpSpPr bwMode="auto">
            <a:xfrm>
              <a:off x="0" y="0"/>
              <a:ext cx="5760" cy="4320"/>
              <a:chOff x="0" y="0"/>
              <a:chExt cx="5760" cy="4320"/>
            </a:xfrm>
          </p:grpSpPr>
          <p:grpSp>
            <p:nvGrpSpPr>
              <p:cNvPr id="1039" name="Group 4"/>
              <p:cNvGrpSpPr>
                <a:grpSpLocks/>
              </p:cNvGrpSpPr>
              <p:nvPr/>
            </p:nvGrpSpPr>
            <p:grpSpPr bwMode="auto">
              <a:xfrm>
                <a:off x="0" y="192"/>
                <a:ext cx="5760" cy="4032"/>
                <a:chOff x="0" y="192"/>
                <a:chExt cx="5760" cy="4032"/>
              </a:xfrm>
            </p:grpSpPr>
            <p:sp>
              <p:nvSpPr>
                <p:cNvPr id="3077"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78"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79"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0"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1"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2"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3"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4"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5"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6"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7"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8"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89"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0"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1"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2"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3"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4"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5"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6"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7"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098"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grpSp>
          <p:grpSp>
            <p:nvGrpSpPr>
              <p:cNvPr id="1040" name="Group 27"/>
              <p:cNvGrpSpPr>
                <a:grpSpLocks/>
              </p:cNvGrpSpPr>
              <p:nvPr/>
            </p:nvGrpSpPr>
            <p:grpSpPr bwMode="auto">
              <a:xfrm>
                <a:off x="192" y="0"/>
                <a:ext cx="5376" cy="4320"/>
                <a:chOff x="192" y="0"/>
                <a:chExt cx="5376" cy="4320"/>
              </a:xfrm>
            </p:grpSpPr>
            <p:sp>
              <p:nvSpPr>
                <p:cNvPr id="310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0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1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sp>
              <p:nvSpPr>
                <p:cNvPr id="312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US"/>
                </a:p>
              </p:txBody>
            </p:sp>
          </p:grpSp>
        </p:grpSp>
        <p:sp>
          <p:nvSpPr>
            <p:cNvPr id="3129"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w="9525">
              <a:noFill/>
              <a:miter lim="800000"/>
              <a:headEnd/>
              <a:tailEnd/>
            </a:ln>
            <a:effectLst/>
          </p:spPr>
          <p:txBody>
            <a:bodyPr wrap="none" anchor="ctr"/>
            <a:lstStyle/>
            <a:p>
              <a:pPr>
                <a:defRPr/>
              </a:pPr>
              <a:endParaRPr lang="en-US"/>
            </a:p>
          </p:txBody>
        </p:sp>
        <p:sp>
          <p:nvSpPr>
            <p:cNvPr id="3130" name="Line 58"/>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pPr>
                <a:defRPr/>
              </a:pPr>
              <a:endParaRPr lang="en-US"/>
            </a:p>
          </p:txBody>
        </p:sp>
        <p:grpSp>
          <p:nvGrpSpPr>
            <p:cNvPr id="1035" name="Group 59"/>
            <p:cNvGrpSpPr>
              <a:grpSpLocks/>
            </p:cNvGrpSpPr>
            <p:nvPr/>
          </p:nvGrpSpPr>
          <p:grpSpPr bwMode="auto">
            <a:xfrm>
              <a:off x="261" y="892"/>
              <a:ext cx="1124" cy="1464"/>
              <a:chOff x="96" y="916"/>
              <a:chExt cx="2208" cy="2876"/>
            </a:xfrm>
          </p:grpSpPr>
          <p:sp>
            <p:nvSpPr>
              <p:cNvPr id="3132" name="Line 60"/>
              <p:cNvSpPr>
                <a:spLocks noChangeShapeType="1"/>
              </p:cNvSpPr>
              <p:nvPr/>
            </p:nvSpPr>
            <p:spPr bwMode="ltGray">
              <a:xfrm flipH="1">
                <a:off x="96" y="1038"/>
                <a:ext cx="2208" cy="0"/>
              </a:xfrm>
              <a:prstGeom prst="line">
                <a:avLst/>
              </a:prstGeom>
              <a:noFill/>
              <a:ln w="9525">
                <a:solidFill>
                  <a:schemeClr val="hlink"/>
                </a:solidFill>
                <a:round/>
                <a:headEnd/>
                <a:tailEnd/>
              </a:ln>
              <a:effectLst/>
            </p:spPr>
            <p:txBody>
              <a:bodyPr wrap="none" anchor="ctr"/>
              <a:lstStyle/>
              <a:p>
                <a:pPr>
                  <a:defRPr/>
                </a:pPr>
                <a:endParaRPr lang="en-US"/>
              </a:p>
            </p:txBody>
          </p:sp>
          <p:sp>
            <p:nvSpPr>
              <p:cNvPr id="3133" name="Line 61"/>
              <p:cNvSpPr>
                <a:spLocks noChangeShapeType="1"/>
              </p:cNvSpPr>
              <p:nvPr/>
            </p:nvSpPr>
            <p:spPr bwMode="ltGray">
              <a:xfrm>
                <a:off x="336" y="920"/>
                <a:ext cx="0" cy="2872"/>
              </a:xfrm>
              <a:prstGeom prst="line">
                <a:avLst/>
              </a:prstGeom>
              <a:noFill/>
              <a:ln w="9525">
                <a:solidFill>
                  <a:schemeClr val="hlink"/>
                </a:solidFill>
                <a:round/>
                <a:headEnd/>
                <a:tailEnd/>
              </a:ln>
              <a:effectLst/>
            </p:spPr>
            <p:txBody>
              <a:bodyPr wrap="none" anchor="ctr"/>
              <a:lstStyle/>
              <a:p>
                <a:pPr>
                  <a:defRPr/>
                </a:pPr>
                <a:endParaRPr lang="en-US"/>
              </a:p>
            </p:txBody>
          </p:sp>
          <p:sp>
            <p:nvSpPr>
              <p:cNvPr id="3134" name="Arc 62"/>
              <p:cNvSpPr>
                <a:spLocks/>
              </p:cNvSpPr>
              <p:nvPr/>
            </p:nvSpPr>
            <p:spPr bwMode="ltGray">
              <a:xfrm flipH="1">
                <a:off x="218" y="916"/>
                <a:ext cx="238" cy="240"/>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US"/>
              </a:p>
            </p:txBody>
          </p:sp>
        </p:grpSp>
      </p:grpSp>
      <p:sp>
        <p:nvSpPr>
          <p:cNvPr id="1027" name="Rectangle 63"/>
          <p:cNvSpPr>
            <a:spLocks noGrp="1" noChangeArrowheads="1"/>
          </p:cNvSpPr>
          <p:nvPr>
            <p:ph type="title"/>
          </p:nvPr>
        </p:nvSpPr>
        <p:spPr bwMode="auto">
          <a:xfrm>
            <a:off x="609600" y="3048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37" name="Rectangle 65"/>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smtClean="0"/>
            </a:lvl1pPr>
          </a:lstStyle>
          <a:p>
            <a:pPr>
              <a:defRPr/>
            </a:pPr>
            <a:endParaRPr lang="en-US"/>
          </a:p>
        </p:txBody>
      </p:sp>
      <p:sp>
        <p:nvSpPr>
          <p:cNvPr id="3138" name="Rectangle 6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vl1pPr>
          </a:lstStyle>
          <a:p>
            <a:pPr>
              <a:defRPr/>
            </a:pPr>
            <a:endParaRPr lang="en-US"/>
          </a:p>
        </p:txBody>
      </p:sp>
      <p:sp>
        <p:nvSpPr>
          <p:cNvPr id="3139" name="Rectangle 6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lvl1pPr>
          </a:lstStyle>
          <a:p>
            <a:pPr>
              <a:defRPr/>
            </a:pPr>
            <a:fld id="{F03ED6F5-04C6-4657-9F76-C19C1DFC7A9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upload.wikimedia.org/wikipedia/commons/b/b8/FDR_in_1933.jp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hyperlink" Target="http://upload.wikimedia.org/wikipedia/commons/b/ba/HerbertHoover.jpg"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wmf"/><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en.wikipedia.org/wiki/Ida_May_Fuller" TargetMode="External"/><Relationship Id="rId2" Type="http://schemas.openxmlformats.org/officeDocument/2006/relationships/image" Target="../media/image24.jpeg"/><Relationship Id="rId1" Type="http://schemas.openxmlformats.org/officeDocument/2006/relationships/slideLayout" Target="../slideLayouts/slideLayout12.xml"/><Relationship Id="rId5" Type="http://schemas.openxmlformats.org/officeDocument/2006/relationships/hyperlink" Target="http://en.wikipedia.org/wiki/Vermont" TargetMode="External"/><Relationship Id="rId4" Type="http://schemas.openxmlformats.org/officeDocument/2006/relationships/hyperlink" Target="http://en.wikipedia.org/wiki/Ludlow_(town),_Vermont"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ki/Pension" TargetMode="External"/><Relationship Id="rId2" Type="http://schemas.openxmlformats.org/officeDocument/2006/relationships/hyperlink" Target="http://en.wikipedia.org/wiki/Net_worth"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1752600"/>
            <a:ext cx="7924800" cy="3352800"/>
          </a:xfrm>
        </p:spPr>
        <p:txBody>
          <a:bodyPr/>
          <a:lstStyle/>
          <a:p>
            <a:pPr algn="ctr" eaLnBrk="1" hangingPunct="1"/>
            <a:r>
              <a:rPr lang="en-US" sz="6600" dirty="0"/>
              <a:t>A New Deal for America</a:t>
            </a:r>
            <a:br>
              <a:rPr lang="en-US" sz="4000" dirty="0"/>
            </a:b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a:t>Election of 1932</a:t>
            </a:r>
          </a:p>
        </p:txBody>
      </p:sp>
      <p:sp>
        <p:nvSpPr>
          <p:cNvPr id="4099" name="Rectangle 3" descr="Rectangle: Click to edit Master text styles&#10;Second level&#10;Third level&#10;Fourth level&#10;Fifth level"/>
          <p:cNvSpPr>
            <a:spLocks noGrp="1" noChangeArrowheads="1"/>
          </p:cNvSpPr>
          <p:nvPr>
            <p:ph type="body" sz="half" idx="1"/>
          </p:nvPr>
        </p:nvSpPr>
        <p:spPr/>
        <p:txBody>
          <a:bodyPr/>
          <a:lstStyle/>
          <a:p>
            <a:pPr eaLnBrk="1" hangingPunct="1"/>
            <a:r>
              <a:rPr lang="en-US" sz="2500" dirty="0"/>
              <a:t>Hoover vs. Roosevelt</a:t>
            </a:r>
          </a:p>
          <a:p>
            <a:pPr eaLnBrk="1" hangingPunct="1"/>
            <a:r>
              <a:rPr lang="en-US" sz="2500" dirty="0"/>
              <a:t>FDR: 2-Term governor from New York </a:t>
            </a:r>
          </a:p>
          <a:p>
            <a:pPr eaLnBrk="1" hangingPunct="1"/>
            <a:r>
              <a:rPr lang="en-US" sz="2500" dirty="0"/>
              <a:t>FDR wins in a landside</a:t>
            </a:r>
          </a:p>
          <a:p>
            <a:pPr eaLnBrk="1" hangingPunct="1"/>
            <a:endParaRPr lang="en-US" sz="2500" dirty="0"/>
          </a:p>
        </p:txBody>
      </p:sp>
      <p:pic>
        <p:nvPicPr>
          <p:cNvPr id="4100" name="Picture 7" descr="Image:FDR in 1933.jpg">
            <a:hlinkClick r:id="rId3"/>
          </p:cNvPr>
          <p:cNvPicPr>
            <a:picLocks noGrp="1" noChangeAspect="1" noChangeArrowheads="1"/>
          </p:cNvPicPr>
          <p:nvPr>
            <p:ph type="clipArt" sz="half" idx="2"/>
          </p:nvPr>
        </p:nvPicPr>
        <p:blipFill>
          <a:blip r:embed="rId4"/>
          <a:srcRect/>
          <a:stretch>
            <a:fillRect/>
          </a:stretch>
        </p:blipFill>
        <p:spPr>
          <a:xfrm>
            <a:off x="4956175" y="1905000"/>
            <a:ext cx="3497263" cy="4114800"/>
          </a:xfrm>
        </p:spPr>
      </p:pic>
      <p:pic>
        <p:nvPicPr>
          <p:cNvPr id="4101" name="Picture 9" descr="Image:HerbertHoover.jpg">
            <a:hlinkClick r:id="rId5"/>
          </p:cNvPr>
          <p:cNvPicPr>
            <a:picLocks noChangeAspect="1" noChangeArrowheads="1"/>
          </p:cNvPicPr>
          <p:nvPr/>
        </p:nvPicPr>
        <p:blipFill>
          <a:blip r:embed="rId6"/>
          <a:srcRect/>
          <a:stretch>
            <a:fillRect/>
          </a:stretch>
        </p:blipFill>
        <p:spPr bwMode="auto">
          <a:xfrm>
            <a:off x="1143000" y="4267200"/>
            <a:ext cx="2736850" cy="235108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304800"/>
            <a:ext cx="7772400" cy="609600"/>
          </a:xfrm>
        </p:spPr>
        <p:txBody>
          <a:bodyPr/>
          <a:lstStyle/>
          <a:p>
            <a:pPr algn="ctr" eaLnBrk="1" hangingPunct="1"/>
            <a:r>
              <a:rPr lang="en-US" sz="4000"/>
              <a:t>The Organizing of a Brain Trust</a:t>
            </a:r>
          </a:p>
        </p:txBody>
      </p:sp>
      <p:sp>
        <p:nvSpPr>
          <p:cNvPr id="5123" name="Rectangle 3" descr="Rectangle: Click to edit Master text styles&#10;Second level&#10;Third level&#10;Fourth level&#10;Fifth level"/>
          <p:cNvSpPr>
            <a:spLocks noGrp="1" noChangeArrowheads="1"/>
          </p:cNvSpPr>
          <p:nvPr>
            <p:ph type="body" sz="half" idx="1"/>
          </p:nvPr>
        </p:nvSpPr>
        <p:spPr>
          <a:xfrm>
            <a:off x="533400" y="1066800"/>
            <a:ext cx="4191000" cy="6324600"/>
          </a:xfrm>
        </p:spPr>
        <p:txBody>
          <a:bodyPr/>
          <a:lstStyle/>
          <a:p>
            <a:pPr eaLnBrk="1" hangingPunct="1"/>
            <a:r>
              <a:rPr lang="en-US" sz="2400" dirty="0"/>
              <a:t>FDR had to wait 4 months to take office in March </a:t>
            </a:r>
          </a:p>
          <a:p>
            <a:pPr lvl="1" eaLnBrk="1" hangingPunct="1"/>
            <a:r>
              <a:rPr lang="en-US" sz="2000" dirty="0"/>
              <a:t>20</a:t>
            </a:r>
            <a:r>
              <a:rPr lang="en-US" sz="2000" baseline="30000" dirty="0"/>
              <a:t>th</a:t>
            </a:r>
            <a:r>
              <a:rPr lang="en-US" sz="2000" dirty="0"/>
              <a:t> Amend. not until 1933</a:t>
            </a:r>
          </a:p>
          <a:p>
            <a:pPr lvl="1" eaLnBrk="1" hangingPunct="1"/>
            <a:endParaRPr lang="en-US" sz="2000" dirty="0"/>
          </a:p>
          <a:p>
            <a:pPr eaLnBrk="1" hangingPunct="1"/>
            <a:r>
              <a:rPr lang="en-US" sz="2400" dirty="0"/>
              <a:t>Selected a group of professionals (professors &amp; lawyers) nicknamed the </a:t>
            </a:r>
            <a:r>
              <a:rPr lang="en-US" sz="2400" dirty="0">
                <a:solidFill>
                  <a:srgbClr val="C00000"/>
                </a:solidFill>
              </a:rPr>
              <a:t>“Brain Trust”</a:t>
            </a:r>
          </a:p>
          <a:p>
            <a:pPr eaLnBrk="1" hangingPunct="1"/>
            <a:endParaRPr lang="en-US" sz="2400" dirty="0">
              <a:solidFill>
                <a:srgbClr val="C00000"/>
              </a:solidFill>
            </a:endParaRPr>
          </a:p>
          <a:p>
            <a:pPr eaLnBrk="1" hangingPunct="1"/>
            <a:r>
              <a:rPr lang="en-US" sz="2400" dirty="0"/>
              <a:t>Formulated the </a:t>
            </a:r>
            <a:r>
              <a:rPr lang="en-US" sz="2400" b="1" dirty="0"/>
              <a:t>New Deal</a:t>
            </a:r>
          </a:p>
          <a:p>
            <a:pPr eaLnBrk="1" hangingPunct="1"/>
            <a:r>
              <a:rPr lang="en-US" sz="2400" dirty="0"/>
              <a:t>3 Goals: </a:t>
            </a:r>
          </a:p>
          <a:p>
            <a:pPr lvl="1" eaLnBrk="1" hangingPunct="1"/>
            <a:r>
              <a:rPr lang="en-US" sz="2000" dirty="0"/>
              <a:t>Relief for the needy</a:t>
            </a:r>
          </a:p>
          <a:p>
            <a:pPr lvl="1" eaLnBrk="1" hangingPunct="1"/>
            <a:r>
              <a:rPr lang="en-US" sz="2000" dirty="0"/>
              <a:t>Economic recovery</a:t>
            </a:r>
          </a:p>
          <a:p>
            <a:pPr lvl="1" eaLnBrk="1" hangingPunct="1"/>
            <a:r>
              <a:rPr lang="en-US" sz="2000" dirty="0"/>
              <a:t>Financial reform</a:t>
            </a:r>
          </a:p>
        </p:txBody>
      </p:sp>
      <p:pic>
        <p:nvPicPr>
          <p:cNvPr id="5124" name="Picture 7" descr="brains1"/>
          <p:cNvPicPr>
            <a:picLocks noGrp="1" noChangeAspect="1" noChangeArrowheads="1"/>
          </p:cNvPicPr>
          <p:nvPr>
            <p:ph type="clipArt" sz="half" idx="2"/>
          </p:nvPr>
        </p:nvPicPr>
        <p:blipFill>
          <a:blip r:embed="rId3"/>
          <a:srcRect/>
          <a:stretch>
            <a:fillRect/>
          </a:stretch>
        </p:blipFill>
        <p:spPr>
          <a:xfrm>
            <a:off x="4800600" y="1447800"/>
            <a:ext cx="3810000" cy="3640138"/>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133600"/>
            <a:ext cx="7772400" cy="3635375"/>
          </a:xfrm>
        </p:spPr>
        <p:txBody>
          <a:bodyPr/>
          <a:lstStyle/>
          <a:p>
            <a:pPr algn="ctr"/>
            <a:r>
              <a:rPr lang="en-US" sz="6000" dirty="0"/>
              <a:t>The 1</a:t>
            </a:r>
            <a:r>
              <a:rPr lang="en-US" sz="6000" baseline="30000" dirty="0"/>
              <a:t>st</a:t>
            </a:r>
            <a:r>
              <a:rPr lang="en-US" sz="6000" dirty="0"/>
              <a:t> New Deal</a:t>
            </a:r>
            <a:br>
              <a:rPr lang="en-US" sz="6000" dirty="0"/>
            </a:br>
            <a:br>
              <a:rPr lang="en-US" dirty="0"/>
            </a:br>
            <a:r>
              <a:rPr lang="en-US" sz="6000" dirty="0"/>
              <a:t>1933 &amp; 1934</a:t>
            </a:r>
          </a:p>
        </p:txBody>
      </p:sp>
    </p:spTree>
    <p:extLst>
      <p:ext uri="{BB962C8B-B14F-4D97-AF65-F5344CB8AC3E}">
        <p14:creationId xmlns:p14="http://schemas.microsoft.com/office/powerpoint/2010/main" val="112272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a:t>The First Hundred Days (March 9-June 16, 1933)</a:t>
            </a:r>
          </a:p>
        </p:txBody>
      </p:sp>
      <p:sp>
        <p:nvSpPr>
          <p:cNvPr id="6147" name="Rectangle 3" descr="Rectangle: Click to edit Master text styles&#10;Second level&#10;Third level&#10;Fourth level&#10;Fifth level"/>
          <p:cNvSpPr>
            <a:spLocks noGrp="1" noChangeArrowheads="1"/>
          </p:cNvSpPr>
          <p:nvPr>
            <p:ph type="body" sz="half" idx="1"/>
          </p:nvPr>
        </p:nvSpPr>
        <p:spPr>
          <a:xfrm>
            <a:off x="152400" y="1676400"/>
            <a:ext cx="4800600" cy="5181600"/>
          </a:xfrm>
        </p:spPr>
        <p:txBody>
          <a:bodyPr/>
          <a:lstStyle/>
          <a:p>
            <a:pPr eaLnBrk="1" hangingPunct="1"/>
            <a:r>
              <a:rPr lang="en-US" sz="2800" dirty="0"/>
              <a:t>Passed 15 pieces of legislation</a:t>
            </a:r>
          </a:p>
          <a:p>
            <a:pPr eaLnBrk="1" hangingPunct="1"/>
            <a:endParaRPr lang="en-US" sz="2800" dirty="0"/>
          </a:p>
          <a:p>
            <a:pPr eaLnBrk="1" hangingPunct="1"/>
            <a:r>
              <a:rPr lang="en-US" sz="2800" dirty="0"/>
              <a:t>Declared a </a:t>
            </a:r>
            <a:r>
              <a:rPr lang="en-US" sz="2800" b="1" dirty="0">
                <a:solidFill>
                  <a:srgbClr val="C00000"/>
                </a:solidFill>
              </a:rPr>
              <a:t>Bank Holiday</a:t>
            </a:r>
          </a:p>
          <a:p>
            <a:pPr algn="ctr" eaLnBrk="1" hangingPunct="1"/>
            <a:r>
              <a:rPr lang="en-US" sz="2000" b="1" dirty="0">
                <a:solidFill>
                  <a:srgbClr val="C00000"/>
                </a:solidFill>
              </a:rPr>
              <a:t>Emergency Banking Relief Act</a:t>
            </a:r>
          </a:p>
          <a:p>
            <a:pPr lvl="1" eaLnBrk="1" hangingPunct="1"/>
            <a:r>
              <a:rPr lang="en-US" sz="2400" dirty="0"/>
              <a:t>Allows Federal government to investigate banks</a:t>
            </a:r>
          </a:p>
          <a:p>
            <a:pPr eaLnBrk="1" hangingPunct="1"/>
            <a:endParaRPr lang="en-US" sz="2800" dirty="0"/>
          </a:p>
          <a:p>
            <a:pPr eaLnBrk="1" hangingPunct="1"/>
            <a:r>
              <a:rPr lang="en-US" sz="2800" dirty="0"/>
              <a:t>Helped to restore confidence in banks</a:t>
            </a:r>
          </a:p>
        </p:txBody>
      </p:sp>
      <p:pic>
        <p:nvPicPr>
          <p:cNvPr id="6148" name="Picture 7" descr="FDR_3_newdeal"/>
          <p:cNvPicPr>
            <a:picLocks noGrp="1" noChangeAspect="1" noChangeArrowheads="1"/>
          </p:cNvPicPr>
          <p:nvPr>
            <p:ph type="clipArt" sz="half" idx="2"/>
          </p:nvPr>
        </p:nvPicPr>
        <p:blipFill>
          <a:blip r:embed="rId3"/>
          <a:srcRect/>
          <a:stretch>
            <a:fillRect/>
          </a:stretch>
        </p:blipFill>
        <p:spPr>
          <a:xfrm>
            <a:off x="4978400" y="1371600"/>
            <a:ext cx="3587750" cy="5486400"/>
          </a:xfr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US" dirty="0"/>
              <a:t>The Fireside Chat</a:t>
            </a:r>
          </a:p>
        </p:txBody>
      </p:sp>
      <p:sp>
        <p:nvSpPr>
          <p:cNvPr id="7171" name="Rectangle 3" descr="Rectangle: Click to edit Master text styles&#10;Second level&#10;Third level&#10;Fourth level&#10;Fifth level"/>
          <p:cNvSpPr>
            <a:spLocks noGrp="1" noChangeArrowheads="1"/>
          </p:cNvSpPr>
          <p:nvPr>
            <p:ph type="body" sz="half" idx="1"/>
          </p:nvPr>
        </p:nvSpPr>
        <p:spPr>
          <a:xfrm>
            <a:off x="685800" y="1600200"/>
            <a:ext cx="3962400" cy="4953000"/>
          </a:xfrm>
        </p:spPr>
        <p:txBody>
          <a:bodyPr/>
          <a:lstStyle/>
          <a:p>
            <a:pPr eaLnBrk="1" hangingPunct="1"/>
            <a:r>
              <a:rPr lang="en-US" sz="2800" dirty="0"/>
              <a:t>March 12</a:t>
            </a:r>
            <a:r>
              <a:rPr lang="en-US" sz="2800" baseline="30000" dirty="0"/>
              <a:t>th</a:t>
            </a:r>
            <a:r>
              <a:rPr lang="en-US" sz="2800" dirty="0"/>
              <a:t> First </a:t>
            </a:r>
            <a:r>
              <a:rPr lang="en-US" sz="2800" dirty="0">
                <a:solidFill>
                  <a:srgbClr val="C00000"/>
                </a:solidFill>
              </a:rPr>
              <a:t>Fireside Chat</a:t>
            </a:r>
          </a:p>
          <a:p>
            <a:pPr lvl="1" eaLnBrk="1" hangingPunct="1"/>
            <a:r>
              <a:rPr lang="en-US" sz="2400" dirty="0"/>
              <a:t>A radio talk about public concern</a:t>
            </a:r>
          </a:p>
          <a:p>
            <a:pPr lvl="1" eaLnBrk="1" hangingPunct="1"/>
            <a:endParaRPr lang="en-US" sz="2400" dirty="0"/>
          </a:p>
          <a:p>
            <a:pPr eaLnBrk="1" hangingPunct="1"/>
            <a:r>
              <a:rPr lang="en-US" sz="2800" dirty="0"/>
              <a:t>He used clear, simple language</a:t>
            </a:r>
          </a:p>
          <a:p>
            <a:pPr eaLnBrk="1" hangingPunct="1"/>
            <a:endParaRPr lang="en-US" sz="2800" dirty="0"/>
          </a:p>
          <a:p>
            <a:pPr eaLnBrk="1" hangingPunct="1"/>
            <a:r>
              <a:rPr lang="en-US" sz="2800" dirty="0"/>
              <a:t>Restores confidence and optimism</a:t>
            </a:r>
          </a:p>
        </p:txBody>
      </p:sp>
      <p:pic>
        <p:nvPicPr>
          <p:cNvPr id="7172" name="Picture 7" descr="FDR%20fireside%20chat%20March%201933"/>
          <p:cNvPicPr>
            <a:picLocks noGrp="1" noChangeAspect="1" noChangeArrowheads="1"/>
          </p:cNvPicPr>
          <p:nvPr>
            <p:ph type="clipArt" sz="half" idx="2"/>
          </p:nvPr>
        </p:nvPicPr>
        <p:blipFill>
          <a:blip r:embed="rId3"/>
          <a:srcRect/>
          <a:stretch>
            <a:fillRect/>
          </a:stretch>
        </p:blipFill>
        <p:spPr>
          <a:xfrm>
            <a:off x="4800600" y="2498725"/>
            <a:ext cx="3810000" cy="2925763"/>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dirty="0"/>
              <a:t>Regulating Banks</a:t>
            </a:r>
          </a:p>
        </p:txBody>
      </p:sp>
      <p:sp>
        <p:nvSpPr>
          <p:cNvPr id="8195" name="Rectangle 3" descr="Rectangle: Click to edit Master text styles&#10;Second level&#10;Third level&#10;Fourth level&#10;Fifth level"/>
          <p:cNvSpPr>
            <a:spLocks noGrp="1" noChangeArrowheads="1"/>
          </p:cNvSpPr>
          <p:nvPr>
            <p:ph type="body" sz="half" idx="1"/>
          </p:nvPr>
        </p:nvSpPr>
        <p:spPr>
          <a:xfrm>
            <a:off x="609600" y="1600200"/>
            <a:ext cx="5410200" cy="5257800"/>
          </a:xfrm>
        </p:spPr>
        <p:txBody>
          <a:bodyPr/>
          <a:lstStyle/>
          <a:p>
            <a:pPr eaLnBrk="1" hangingPunct="1"/>
            <a:r>
              <a:rPr lang="en-US" sz="4000" dirty="0">
                <a:solidFill>
                  <a:srgbClr val="C00000"/>
                </a:solidFill>
              </a:rPr>
              <a:t>Glass-</a:t>
            </a:r>
            <a:r>
              <a:rPr lang="en-US" sz="4000" dirty="0" err="1">
                <a:solidFill>
                  <a:srgbClr val="C00000"/>
                </a:solidFill>
              </a:rPr>
              <a:t>Stegal</a:t>
            </a:r>
            <a:r>
              <a:rPr lang="en-US" sz="4000" dirty="0">
                <a:solidFill>
                  <a:srgbClr val="C00000"/>
                </a:solidFill>
              </a:rPr>
              <a:t> Act</a:t>
            </a:r>
          </a:p>
          <a:p>
            <a:pPr lvl="1" eaLnBrk="1" hangingPunct="1"/>
            <a:r>
              <a:rPr lang="en-US" dirty="0"/>
              <a:t>Creates the</a:t>
            </a:r>
            <a:r>
              <a:rPr lang="en-US" b="1" dirty="0"/>
              <a:t> FDIC </a:t>
            </a:r>
          </a:p>
          <a:p>
            <a:pPr lvl="1" eaLnBrk="1" hangingPunct="1"/>
            <a:r>
              <a:rPr lang="en-US" dirty="0">
                <a:solidFill>
                  <a:srgbClr val="C00000"/>
                </a:solidFill>
              </a:rPr>
              <a:t>Insures bank accounts</a:t>
            </a:r>
          </a:p>
          <a:p>
            <a:pPr lvl="2" eaLnBrk="1" hangingPunct="1"/>
            <a:r>
              <a:rPr lang="en-US" dirty="0"/>
              <a:t>$5000</a:t>
            </a:r>
          </a:p>
          <a:p>
            <a:pPr lvl="1" eaLnBrk="1" hangingPunct="1"/>
            <a:r>
              <a:rPr lang="en-US" dirty="0"/>
              <a:t>Banks </a:t>
            </a:r>
            <a:r>
              <a:rPr lang="en-US" b="1" dirty="0"/>
              <a:t>must </a:t>
            </a:r>
            <a:r>
              <a:rPr lang="en-US" dirty="0"/>
              <a:t>follow guidelines setup by the government</a:t>
            </a:r>
          </a:p>
          <a:p>
            <a:pPr eaLnBrk="1" hangingPunct="1"/>
            <a:r>
              <a:rPr lang="en-US" dirty="0"/>
              <a:t>Goal</a:t>
            </a:r>
          </a:p>
          <a:p>
            <a:pPr lvl="1" eaLnBrk="1" hangingPunct="1"/>
            <a:r>
              <a:rPr lang="en-US" dirty="0"/>
              <a:t>Prevent future “Bank Runs”</a:t>
            </a:r>
          </a:p>
          <a:p>
            <a:pPr lvl="1" eaLnBrk="1" hangingPunct="1"/>
            <a:endParaRPr lang="en-US" dirty="0"/>
          </a:p>
        </p:txBody>
      </p:sp>
      <p:pic>
        <p:nvPicPr>
          <p:cNvPr id="8196" name="Picture 7" descr="fdiclogo"/>
          <p:cNvPicPr>
            <a:picLocks noGrp="1" noChangeAspect="1" noChangeArrowheads="1"/>
          </p:cNvPicPr>
          <p:nvPr>
            <p:ph type="clipArt" sz="half" idx="2"/>
          </p:nvPr>
        </p:nvPicPr>
        <p:blipFill>
          <a:blip r:embed="rId2"/>
          <a:srcRect/>
          <a:stretch>
            <a:fillRect/>
          </a:stretch>
        </p:blipFill>
        <p:spPr>
          <a:xfrm>
            <a:off x="6019800" y="1828800"/>
            <a:ext cx="3304733" cy="403860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b="1" dirty="0"/>
              <a:t>Regulating Stock Market</a:t>
            </a:r>
          </a:p>
        </p:txBody>
      </p:sp>
      <p:sp>
        <p:nvSpPr>
          <p:cNvPr id="8195" name="Rectangle 3" descr="Rectangle: Click to edit Master text styles&#10;Second level&#10;Third level&#10;Fourth level&#10;Fifth level"/>
          <p:cNvSpPr>
            <a:spLocks noGrp="1" noChangeArrowheads="1"/>
          </p:cNvSpPr>
          <p:nvPr>
            <p:ph type="body" sz="half" idx="1"/>
          </p:nvPr>
        </p:nvSpPr>
        <p:spPr>
          <a:xfrm>
            <a:off x="574964" y="1447800"/>
            <a:ext cx="5112327" cy="5257800"/>
          </a:xfrm>
        </p:spPr>
        <p:txBody>
          <a:bodyPr/>
          <a:lstStyle/>
          <a:p>
            <a:pPr eaLnBrk="1" hangingPunct="1"/>
            <a:r>
              <a:rPr lang="en-US" b="1" dirty="0"/>
              <a:t>Federal Securities Act</a:t>
            </a:r>
          </a:p>
          <a:p>
            <a:pPr lvl="1" eaLnBrk="1" hangingPunct="1"/>
            <a:r>
              <a:rPr lang="en-US" dirty="0"/>
              <a:t>Creates the </a:t>
            </a:r>
            <a:r>
              <a:rPr lang="en-US" b="1" dirty="0">
                <a:solidFill>
                  <a:srgbClr val="C00000"/>
                </a:solidFill>
              </a:rPr>
              <a:t>SEC</a:t>
            </a:r>
          </a:p>
          <a:p>
            <a:pPr lvl="1" eaLnBrk="1" hangingPunct="1"/>
            <a:r>
              <a:rPr lang="en-US" dirty="0">
                <a:solidFill>
                  <a:srgbClr val="C00000"/>
                </a:solidFill>
              </a:rPr>
              <a:t>Regulates stock market</a:t>
            </a:r>
          </a:p>
          <a:p>
            <a:pPr lvl="1" eaLnBrk="1" hangingPunct="1"/>
            <a:r>
              <a:rPr lang="en-US" dirty="0"/>
              <a:t>Makes </a:t>
            </a:r>
            <a:r>
              <a:rPr lang="en-US" b="1" dirty="0"/>
              <a:t>Insider Trading </a:t>
            </a:r>
            <a:r>
              <a:rPr lang="en-US" dirty="0"/>
              <a:t>illegal</a:t>
            </a:r>
          </a:p>
          <a:p>
            <a:pPr marL="457200" lvl="1" indent="0" eaLnBrk="1" hangingPunct="1">
              <a:buNone/>
            </a:pPr>
            <a:endParaRPr lang="en-US" sz="3200" dirty="0"/>
          </a:p>
          <a:p>
            <a:pPr eaLnBrk="1" hangingPunct="1"/>
            <a:r>
              <a:rPr lang="en-US" sz="3600" dirty="0"/>
              <a:t>Goal</a:t>
            </a:r>
          </a:p>
          <a:p>
            <a:pPr lvl="1" eaLnBrk="1" hangingPunct="1"/>
            <a:r>
              <a:rPr lang="en-US" dirty="0"/>
              <a:t>Prevent future crashes</a:t>
            </a:r>
          </a:p>
        </p:txBody>
      </p:sp>
      <p:pic>
        <p:nvPicPr>
          <p:cNvPr id="2050" name="Picture 2" descr="http://www.carbontracker.org/wp-content/uploads/2015/02/U.S.-SE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1927" y="2514600"/>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256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US" sz="4000"/>
              <a:t>Rural Assistance:</a:t>
            </a:r>
            <a:br>
              <a:rPr lang="en-US" sz="4000"/>
            </a:br>
            <a:r>
              <a:rPr lang="en-US" sz="4000"/>
              <a:t>Agriculture Adjustment Act (AAA)</a:t>
            </a:r>
          </a:p>
        </p:txBody>
      </p:sp>
      <p:sp>
        <p:nvSpPr>
          <p:cNvPr id="9219" name="Rectangle 3" descr="Rectangle: Click to edit Master text styles&#10;Second level&#10;Third level&#10;Fourth level&#10;Fifth level"/>
          <p:cNvSpPr>
            <a:spLocks noGrp="1" noChangeArrowheads="1"/>
          </p:cNvSpPr>
          <p:nvPr>
            <p:ph type="body" sz="half" idx="1"/>
          </p:nvPr>
        </p:nvSpPr>
        <p:spPr>
          <a:xfrm>
            <a:off x="228600" y="1905000"/>
            <a:ext cx="4504106" cy="4724400"/>
          </a:xfrm>
        </p:spPr>
        <p:txBody>
          <a:bodyPr/>
          <a:lstStyle/>
          <a:p>
            <a:pPr eaLnBrk="1" hangingPunct="1"/>
            <a:r>
              <a:rPr lang="en-US" sz="2800" dirty="0">
                <a:solidFill>
                  <a:srgbClr val="C00000"/>
                </a:solidFill>
              </a:rPr>
              <a:t>AAA</a:t>
            </a:r>
          </a:p>
          <a:p>
            <a:pPr lvl="1" eaLnBrk="1" hangingPunct="1"/>
            <a:r>
              <a:rPr lang="en-US" sz="2400" dirty="0">
                <a:cs typeface="Times New Roman" pitchFamily="18" charset="0"/>
              </a:rPr>
              <a:t>Government </a:t>
            </a:r>
            <a:r>
              <a:rPr lang="en-US" sz="2400" dirty="0">
                <a:solidFill>
                  <a:srgbClr val="C00000"/>
                </a:solidFill>
                <a:cs typeface="Times New Roman" pitchFamily="18" charset="0"/>
              </a:rPr>
              <a:t>paid farmers to leave some land without crops</a:t>
            </a:r>
          </a:p>
          <a:p>
            <a:pPr lvl="1" eaLnBrk="1" hangingPunct="1"/>
            <a:r>
              <a:rPr lang="en-US" sz="2400" dirty="0">
                <a:cs typeface="Times New Roman" pitchFamily="18" charset="0"/>
              </a:rPr>
              <a:t>Paid them to destroy their crops and slaughter their livestock</a:t>
            </a:r>
          </a:p>
          <a:p>
            <a:pPr lvl="1" eaLnBrk="1" hangingPunct="1"/>
            <a:endParaRPr lang="en-US" sz="2400" dirty="0">
              <a:cs typeface="Times New Roman" pitchFamily="18" charset="0"/>
            </a:endParaRPr>
          </a:p>
          <a:p>
            <a:pPr eaLnBrk="1" hangingPunct="1"/>
            <a:r>
              <a:rPr lang="en-US" dirty="0">
                <a:cs typeface="Times New Roman" pitchFamily="18" charset="0"/>
              </a:rPr>
              <a:t>Goal</a:t>
            </a:r>
          </a:p>
          <a:p>
            <a:pPr lvl="1" eaLnBrk="1" hangingPunct="1"/>
            <a:r>
              <a:rPr lang="en-US" dirty="0">
                <a:cs typeface="Times New Roman" pitchFamily="18" charset="0"/>
              </a:rPr>
              <a:t>Assist Farmers by increasing crop prices </a:t>
            </a:r>
          </a:p>
        </p:txBody>
      </p:sp>
      <p:pic>
        <p:nvPicPr>
          <p:cNvPr id="18434" name="Picture 2" descr="http://www.lib.niu.edu/1993/ihy9305781.jpg"/>
          <p:cNvPicPr>
            <a:picLocks noChangeAspect="1" noChangeArrowheads="1"/>
          </p:cNvPicPr>
          <p:nvPr/>
        </p:nvPicPr>
        <p:blipFill>
          <a:blip r:embed="rId3"/>
          <a:srcRect/>
          <a:stretch>
            <a:fillRect/>
          </a:stretch>
        </p:blipFill>
        <p:spPr bwMode="auto">
          <a:xfrm>
            <a:off x="6477000" y="4267200"/>
            <a:ext cx="1815829" cy="2438400"/>
          </a:xfrm>
          <a:prstGeom prst="rect">
            <a:avLst/>
          </a:prstGeom>
          <a:noFill/>
        </p:spPr>
      </p:pic>
      <p:pic>
        <p:nvPicPr>
          <p:cNvPr id="18436" name="Picture 4" descr="http://historymatters.gmu.edu/mpimages/mp221.jpg"/>
          <p:cNvPicPr>
            <a:picLocks noChangeAspect="1" noChangeArrowheads="1"/>
          </p:cNvPicPr>
          <p:nvPr/>
        </p:nvPicPr>
        <p:blipFill>
          <a:blip r:embed="rId4"/>
          <a:srcRect/>
          <a:stretch>
            <a:fillRect/>
          </a:stretch>
        </p:blipFill>
        <p:spPr bwMode="auto">
          <a:xfrm>
            <a:off x="4905374" y="1385915"/>
            <a:ext cx="3905250" cy="2915921"/>
          </a:xfrm>
          <a:prstGeom prst="rect">
            <a:avLst/>
          </a:prstGeom>
          <a:noFill/>
        </p:spPr>
      </p:pic>
      <p:sp>
        <p:nvSpPr>
          <p:cNvPr id="9" name="Explosion 2 8"/>
          <p:cNvSpPr/>
          <p:nvPr/>
        </p:nvSpPr>
        <p:spPr bwMode="auto">
          <a:xfrm rot="1633424">
            <a:off x="7008067" y="5298766"/>
            <a:ext cx="1066800" cy="914400"/>
          </a:xfrm>
          <a:prstGeom prst="irregularSeal2">
            <a:avLst/>
          </a:prstGeom>
          <a:solidFill>
            <a:srgbClr val="C00000"/>
          </a:solidFill>
          <a:ln w="9525" cap="flat" cmpd="sng" algn="ctr">
            <a:solidFill>
              <a:srgbClr val="C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pic>
        <p:nvPicPr>
          <p:cNvPr id="18439" name="Picture 7" descr="C:\Documents and Settings\nathaniel.bargeloh\Local Settings\Temporary Internet Files\Content.IE5\2I35F5ZA\MC900353074[1].wmf"/>
          <p:cNvPicPr>
            <a:picLocks noChangeAspect="1" noChangeArrowheads="1"/>
          </p:cNvPicPr>
          <p:nvPr/>
        </p:nvPicPr>
        <p:blipFill>
          <a:blip r:embed="rId5"/>
          <a:srcRect/>
          <a:stretch>
            <a:fillRect/>
          </a:stretch>
        </p:blipFill>
        <p:spPr bwMode="auto">
          <a:xfrm rot="19297802">
            <a:off x="5508711" y="4727889"/>
            <a:ext cx="2269860" cy="15982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5400000">
                                      <p:cBhvr>
                                        <p:cTn id="10" dur="2000" fill="hold"/>
                                        <p:tgtEl>
                                          <p:spTgt spid="18439"/>
                                        </p:tgtEl>
                                        <p:attrNameLst>
                                          <p:attrName>r</p:attrName>
                                        </p:attrNameLst>
                                      </p:cBhvr>
                                    </p:animRot>
                                  </p:childTnLst>
                                </p:cTn>
                              </p:par>
                            </p:childTnLst>
                          </p:cTn>
                        </p:par>
                        <p:par>
                          <p:cTn id="11" fill="hold">
                            <p:stCondLst>
                              <p:cond delay="2000"/>
                            </p:stCondLst>
                            <p:childTnLst>
                              <p:par>
                                <p:cTn id="12" presetID="3"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linds(horizont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en-US" sz="4000"/>
              <a:t>Rural Assistance: </a:t>
            </a:r>
            <a:br>
              <a:rPr lang="en-US" sz="4000"/>
            </a:br>
            <a:r>
              <a:rPr lang="en-US" sz="4000"/>
              <a:t>Tennessee Valley Authority (TVA)</a:t>
            </a:r>
          </a:p>
        </p:txBody>
      </p:sp>
      <p:sp>
        <p:nvSpPr>
          <p:cNvPr id="10243" name="Rectangle 3" descr="Rectangle: Click to edit Master text styles&#10;Second level&#10;Third level&#10;Fourth level&#10;Fifth level"/>
          <p:cNvSpPr>
            <a:spLocks noGrp="1" noChangeArrowheads="1"/>
          </p:cNvSpPr>
          <p:nvPr>
            <p:ph type="body" sz="half" idx="1"/>
          </p:nvPr>
        </p:nvSpPr>
        <p:spPr>
          <a:xfrm>
            <a:off x="457200" y="1524000"/>
            <a:ext cx="4876800" cy="2209800"/>
          </a:xfrm>
        </p:spPr>
        <p:txBody>
          <a:bodyPr/>
          <a:lstStyle/>
          <a:p>
            <a:pPr eaLnBrk="1" hangingPunct="1"/>
            <a:r>
              <a:rPr lang="en-US" sz="2400" b="1" dirty="0">
                <a:solidFill>
                  <a:srgbClr val="C00000"/>
                </a:solidFill>
              </a:rPr>
              <a:t>TVA </a:t>
            </a:r>
          </a:p>
          <a:p>
            <a:pPr lvl="1" eaLnBrk="1" hangingPunct="1"/>
            <a:r>
              <a:rPr lang="en-US" sz="2400" dirty="0"/>
              <a:t>Created to bring power to rural areas through </a:t>
            </a:r>
            <a:r>
              <a:rPr lang="en-US" sz="2400" dirty="0">
                <a:solidFill>
                  <a:srgbClr val="C00000"/>
                </a:solidFill>
              </a:rPr>
              <a:t>building dams</a:t>
            </a:r>
          </a:p>
          <a:p>
            <a:pPr eaLnBrk="1" hangingPunct="1"/>
            <a:endParaRPr lang="en-US" sz="800" dirty="0"/>
          </a:p>
          <a:p>
            <a:pPr eaLnBrk="1" hangingPunct="1"/>
            <a:r>
              <a:rPr lang="en-US" sz="2400" dirty="0"/>
              <a:t>Goal </a:t>
            </a:r>
          </a:p>
          <a:p>
            <a:pPr lvl="1" eaLnBrk="1" hangingPunct="1"/>
            <a:r>
              <a:rPr lang="en-US" sz="2000" dirty="0"/>
              <a:t>Create Jobs </a:t>
            </a:r>
          </a:p>
          <a:p>
            <a:pPr lvl="1" eaLnBrk="1" hangingPunct="1"/>
            <a:endParaRPr lang="en-US" sz="2400" dirty="0"/>
          </a:p>
        </p:txBody>
      </p:sp>
      <p:pic>
        <p:nvPicPr>
          <p:cNvPr id="10244" name="Picture 11" descr="sitesmap3"/>
          <p:cNvPicPr>
            <a:picLocks noGrp="1" noChangeAspect="1" noChangeArrowheads="1"/>
          </p:cNvPicPr>
          <p:nvPr>
            <p:ph type="clipArt" sz="half" idx="2"/>
          </p:nvPr>
        </p:nvPicPr>
        <p:blipFill>
          <a:blip r:embed="rId3"/>
          <a:srcRect/>
          <a:stretch>
            <a:fillRect/>
          </a:stretch>
        </p:blipFill>
        <p:spPr>
          <a:xfrm>
            <a:off x="5334000" y="2071255"/>
            <a:ext cx="4114800" cy="4191000"/>
          </a:xfrm>
          <a:noFill/>
        </p:spPr>
      </p:pic>
      <p:pic>
        <p:nvPicPr>
          <p:cNvPr id="16386" name="Picture 2" descr="http://img.tfd.com/WEAL/weal_09_img1759.jpg"/>
          <p:cNvPicPr>
            <a:picLocks noChangeAspect="1" noChangeArrowheads="1"/>
          </p:cNvPicPr>
          <p:nvPr/>
        </p:nvPicPr>
        <p:blipFill>
          <a:blip r:embed="rId4"/>
          <a:srcRect/>
          <a:stretch>
            <a:fillRect/>
          </a:stretch>
        </p:blipFill>
        <p:spPr bwMode="auto">
          <a:xfrm>
            <a:off x="1276350" y="4166755"/>
            <a:ext cx="2705100" cy="27051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7772400" cy="1143000"/>
          </a:xfrm>
        </p:spPr>
        <p:txBody>
          <a:bodyPr/>
          <a:lstStyle/>
          <a:p>
            <a:pPr algn="ctr" eaLnBrk="1" hangingPunct="1"/>
            <a:r>
              <a:rPr lang="en-US" dirty="0"/>
              <a:t>Providing Work Projects</a:t>
            </a:r>
          </a:p>
        </p:txBody>
      </p:sp>
      <p:sp>
        <p:nvSpPr>
          <p:cNvPr id="11267" name="Rectangle 3" descr="Rectangle: Click to edit Master text styles&#10;Second level&#10;Third level&#10;Fourth level&#10;Fifth level"/>
          <p:cNvSpPr>
            <a:spLocks noGrp="1" noChangeArrowheads="1"/>
          </p:cNvSpPr>
          <p:nvPr>
            <p:ph type="body" sz="half" idx="1"/>
          </p:nvPr>
        </p:nvSpPr>
        <p:spPr>
          <a:xfrm>
            <a:off x="152400" y="990600"/>
            <a:ext cx="6629400" cy="4572000"/>
          </a:xfrm>
        </p:spPr>
        <p:txBody>
          <a:bodyPr/>
          <a:lstStyle/>
          <a:p>
            <a:pPr eaLnBrk="1" hangingPunct="1">
              <a:lnSpc>
                <a:spcPct val="90000"/>
              </a:lnSpc>
            </a:pPr>
            <a:r>
              <a:rPr lang="en-US" dirty="0">
                <a:solidFill>
                  <a:srgbClr val="C00000"/>
                </a:solidFill>
                <a:cs typeface="Times New Roman" pitchFamily="18" charset="0"/>
              </a:rPr>
              <a:t>Civilian Conservation Corps (</a:t>
            </a:r>
            <a:r>
              <a:rPr lang="en-US" dirty="0">
                <a:solidFill>
                  <a:srgbClr val="C00000"/>
                </a:solidFill>
              </a:rPr>
              <a:t>CCC)</a:t>
            </a:r>
          </a:p>
          <a:p>
            <a:pPr lvl="1" eaLnBrk="1" hangingPunct="1">
              <a:lnSpc>
                <a:spcPct val="90000"/>
              </a:lnSpc>
            </a:pPr>
            <a:r>
              <a:rPr lang="en-US" dirty="0"/>
              <a:t>“Unskilled” Men 17-28</a:t>
            </a:r>
          </a:p>
          <a:p>
            <a:pPr lvl="1" eaLnBrk="1" hangingPunct="1">
              <a:lnSpc>
                <a:spcPct val="90000"/>
              </a:lnSpc>
            </a:pPr>
            <a:endParaRPr lang="en-US" dirty="0"/>
          </a:p>
          <a:p>
            <a:pPr lvl="1" eaLnBrk="1" hangingPunct="1">
              <a:lnSpc>
                <a:spcPct val="90000"/>
              </a:lnSpc>
            </a:pPr>
            <a:r>
              <a:rPr lang="en-US" dirty="0">
                <a:solidFill>
                  <a:srgbClr val="C00000"/>
                </a:solidFill>
                <a:cs typeface="Times New Roman" pitchFamily="18" charset="0"/>
              </a:rPr>
              <a:t>Worked to preserve natural resources and prevent erosion</a:t>
            </a:r>
          </a:p>
          <a:p>
            <a:pPr lvl="1" eaLnBrk="1" hangingPunct="1">
              <a:lnSpc>
                <a:spcPct val="90000"/>
              </a:lnSpc>
            </a:pPr>
            <a:endParaRPr lang="en-US" dirty="0"/>
          </a:p>
          <a:p>
            <a:pPr lvl="2" eaLnBrk="1" hangingPunct="1">
              <a:lnSpc>
                <a:spcPct val="90000"/>
              </a:lnSpc>
            </a:pPr>
            <a:r>
              <a:rPr lang="en-US" dirty="0">
                <a:cs typeface="Times New Roman" pitchFamily="18" charset="0"/>
              </a:rPr>
              <a:t>Paid $30 per month, </a:t>
            </a:r>
          </a:p>
          <a:p>
            <a:pPr lvl="3" eaLnBrk="1" hangingPunct="1">
              <a:lnSpc>
                <a:spcPct val="90000"/>
              </a:lnSpc>
            </a:pPr>
            <a:r>
              <a:rPr lang="en-US" dirty="0">
                <a:cs typeface="Times New Roman" pitchFamily="18" charset="0"/>
              </a:rPr>
              <a:t>$25 was sent home automatically</a:t>
            </a:r>
            <a:r>
              <a:rPr lang="en-US" dirty="0"/>
              <a:t> </a:t>
            </a:r>
          </a:p>
          <a:p>
            <a:pPr lvl="1" eaLnBrk="1" hangingPunct="1">
              <a:lnSpc>
                <a:spcPct val="90000"/>
              </a:lnSpc>
            </a:pPr>
            <a:endParaRPr lang="en-US" dirty="0"/>
          </a:p>
          <a:p>
            <a:pPr lvl="2" eaLnBrk="1" hangingPunct="1">
              <a:lnSpc>
                <a:spcPct val="90000"/>
              </a:lnSpc>
            </a:pPr>
            <a:r>
              <a:rPr lang="en-US" dirty="0"/>
              <a:t>Free food, lodging and uniform</a:t>
            </a:r>
          </a:p>
          <a:p>
            <a:pPr lvl="1" eaLnBrk="1" hangingPunct="1">
              <a:lnSpc>
                <a:spcPct val="90000"/>
              </a:lnSpc>
            </a:pPr>
            <a:endParaRPr lang="en-US" dirty="0"/>
          </a:p>
          <a:p>
            <a:pPr lvl="1" eaLnBrk="1" hangingPunct="1">
              <a:lnSpc>
                <a:spcPct val="90000"/>
              </a:lnSpc>
            </a:pPr>
            <a:r>
              <a:rPr lang="en-US" dirty="0"/>
              <a:t>3 Million participants over 9 years</a:t>
            </a:r>
          </a:p>
          <a:p>
            <a:pPr lvl="1" eaLnBrk="1" hangingPunct="1">
              <a:lnSpc>
                <a:spcPct val="90000"/>
              </a:lnSpc>
              <a:buNone/>
            </a:pPr>
            <a:endParaRPr lang="en-US" sz="2400" dirty="0"/>
          </a:p>
        </p:txBody>
      </p:sp>
      <p:pic>
        <p:nvPicPr>
          <p:cNvPr id="1026" name="Picture 2" descr="Image resul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1676400"/>
            <a:ext cx="3142826"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dirty="0"/>
          </a:p>
        </p:txBody>
      </p:sp>
      <p:sp>
        <p:nvSpPr>
          <p:cNvPr id="4" name="ClipArt Placeholder 3"/>
          <p:cNvSpPr>
            <a:spLocks noGrp="1"/>
          </p:cNvSpPr>
          <p:nvPr>
            <p:ph type="clipArt" sz="half" idx="2"/>
          </p:nvPr>
        </p:nvSpPr>
        <p:spPr/>
      </p:sp>
      <p:pic>
        <p:nvPicPr>
          <p:cNvPr id="45060" name="Picture 4" descr="http://history.utah.gov/research_and_collections/collections/highlights/images/depcol--ccc-barracks.jpg"/>
          <p:cNvPicPr>
            <a:picLocks noChangeAspect="1" noChangeArrowheads="1"/>
          </p:cNvPicPr>
          <p:nvPr/>
        </p:nvPicPr>
        <p:blipFill>
          <a:blip r:embed="rId2"/>
          <a:srcRect/>
          <a:stretch>
            <a:fillRect/>
          </a:stretch>
        </p:blipFill>
        <p:spPr bwMode="auto">
          <a:xfrm>
            <a:off x="228600" y="152400"/>
            <a:ext cx="5230676" cy="3429000"/>
          </a:xfrm>
          <a:prstGeom prst="rect">
            <a:avLst/>
          </a:prstGeom>
          <a:noFill/>
        </p:spPr>
      </p:pic>
      <p:pic>
        <p:nvPicPr>
          <p:cNvPr id="45062" name="Picture 6" descr="http://farm4.static.flickr.com/3120/3226111893_ec256315c6.jpg"/>
          <p:cNvPicPr>
            <a:picLocks noChangeAspect="1" noChangeArrowheads="1"/>
          </p:cNvPicPr>
          <p:nvPr/>
        </p:nvPicPr>
        <p:blipFill>
          <a:blip r:embed="rId3"/>
          <a:srcRect/>
          <a:stretch>
            <a:fillRect/>
          </a:stretch>
        </p:blipFill>
        <p:spPr bwMode="auto">
          <a:xfrm>
            <a:off x="3276600" y="2209800"/>
            <a:ext cx="5715000" cy="4446270"/>
          </a:xfrm>
          <a:prstGeom prst="rect">
            <a:avLst/>
          </a:prstGeom>
          <a:noFill/>
        </p:spPr>
      </p:pic>
      <p:pic>
        <p:nvPicPr>
          <p:cNvPr id="45064" name="Picture 8" descr="http://www.friendsmssf.com/graphics/CCC%20Logo_jpeg.jpg"/>
          <p:cNvPicPr>
            <a:picLocks noChangeAspect="1" noChangeArrowheads="1"/>
          </p:cNvPicPr>
          <p:nvPr/>
        </p:nvPicPr>
        <p:blipFill>
          <a:blip r:embed="rId4"/>
          <a:srcRect/>
          <a:stretch>
            <a:fillRect/>
          </a:stretch>
        </p:blipFill>
        <p:spPr bwMode="auto">
          <a:xfrm>
            <a:off x="0" y="3581400"/>
            <a:ext cx="3276600" cy="319266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47106" name="Picture 2" descr="http://www.arscse.org/qCCC_SCSaccomplish.jpg"/>
          <p:cNvPicPr>
            <a:picLocks noChangeAspect="1" noChangeArrowheads="1"/>
          </p:cNvPicPr>
          <p:nvPr/>
        </p:nvPicPr>
        <p:blipFill>
          <a:blip r:embed="rId2"/>
          <a:srcRect/>
          <a:stretch>
            <a:fillRect/>
          </a:stretch>
        </p:blipFill>
        <p:spPr bwMode="auto">
          <a:xfrm>
            <a:off x="1143000" y="1"/>
            <a:ext cx="6172200" cy="681378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152400"/>
            <a:ext cx="7772400" cy="1143000"/>
          </a:xfrm>
        </p:spPr>
        <p:txBody>
          <a:bodyPr/>
          <a:lstStyle/>
          <a:p>
            <a:pPr algn="ctr" eaLnBrk="1" hangingPunct="1"/>
            <a:r>
              <a:rPr lang="en-US" sz="5400" dirty="0"/>
              <a:t>Promoting Fair Practices</a:t>
            </a:r>
            <a:r>
              <a:rPr lang="en-US" dirty="0"/>
              <a:t>:</a:t>
            </a:r>
          </a:p>
        </p:txBody>
      </p:sp>
      <p:sp>
        <p:nvSpPr>
          <p:cNvPr id="12291" name="Rectangle 3" descr="Rectangle: Click to edit Master text styles&#10;Second level&#10;Third level&#10;Fourth level&#10;Fifth level"/>
          <p:cNvSpPr>
            <a:spLocks noGrp="1" noChangeArrowheads="1"/>
          </p:cNvSpPr>
          <p:nvPr>
            <p:ph type="body" sz="half" idx="1"/>
          </p:nvPr>
        </p:nvSpPr>
        <p:spPr>
          <a:xfrm>
            <a:off x="609600" y="1752600"/>
            <a:ext cx="8839200" cy="4953000"/>
          </a:xfrm>
          <a:noFill/>
          <a:ln>
            <a:noFill/>
          </a:ln>
        </p:spPr>
        <p:style>
          <a:lnRef idx="2">
            <a:schemeClr val="dk1"/>
          </a:lnRef>
          <a:fillRef idx="1">
            <a:schemeClr val="lt1"/>
          </a:fillRef>
          <a:effectRef idx="0">
            <a:schemeClr val="dk1"/>
          </a:effectRef>
          <a:fontRef idx="minor">
            <a:schemeClr val="dk1"/>
          </a:fontRef>
        </p:style>
        <p:txBody>
          <a:bodyPr/>
          <a:lstStyle/>
          <a:p>
            <a:pPr eaLnBrk="1" hangingPunct="1">
              <a:lnSpc>
                <a:spcPct val="90000"/>
              </a:lnSpc>
            </a:pPr>
            <a:r>
              <a:rPr lang="en-US" sz="2800" b="1" dirty="0">
                <a:solidFill>
                  <a:srgbClr val="C00000"/>
                </a:solidFill>
                <a:cs typeface="Times New Roman" pitchFamily="18" charset="0"/>
              </a:rPr>
              <a:t>National Industrial Recovery Act (</a:t>
            </a:r>
            <a:r>
              <a:rPr lang="en-US" sz="2800" b="1" dirty="0">
                <a:solidFill>
                  <a:srgbClr val="C00000"/>
                </a:solidFill>
              </a:rPr>
              <a:t>NIRA)</a:t>
            </a:r>
          </a:p>
          <a:p>
            <a:pPr lvl="1" eaLnBrk="1" hangingPunct="1">
              <a:lnSpc>
                <a:spcPct val="90000"/>
              </a:lnSpc>
            </a:pPr>
            <a:r>
              <a:rPr lang="en-US" sz="2400" dirty="0"/>
              <a:t>Allows the Fed govt to regulate prices              </a:t>
            </a:r>
          </a:p>
          <a:p>
            <a:pPr lvl="1" eaLnBrk="1" hangingPunct="1">
              <a:lnSpc>
                <a:spcPct val="90000"/>
              </a:lnSpc>
            </a:pPr>
            <a:r>
              <a:rPr lang="en-US" sz="2400" dirty="0"/>
              <a:t>Goal: Prevent deflation</a:t>
            </a:r>
          </a:p>
          <a:p>
            <a:pPr lvl="1" eaLnBrk="1" hangingPunct="1">
              <a:lnSpc>
                <a:spcPct val="90000"/>
              </a:lnSpc>
            </a:pPr>
            <a:r>
              <a:rPr lang="en-US" sz="2400" dirty="0"/>
              <a:t>Creates the…</a:t>
            </a:r>
          </a:p>
          <a:p>
            <a:pPr lvl="2" eaLnBrk="1" hangingPunct="1">
              <a:lnSpc>
                <a:spcPct val="90000"/>
              </a:lnSpc>
            </a:pPr>
            <a:r>
              <a:rPr lang="en-US" dirty="0">
                <a:solidFill>
                  <a:srgbClr val="C00000"/>
                </a:solidFill>
              </a:rPr>
              <a:t>Nat. Recovery Admin</a:t>
            </a:r>
          </a:p>
          <a:p>
            <a:pPr lvl="2" eaLnBrk="1" hangingPunct="1">
              <a:lnSpc>
                <a:spcPct val="90000"/>
              </a:lnSpc>
            </a:pPr>
            <a:r>
              <a:rPr lang="en-US" dirty="0">
                <a:solidFill>
                  <a:srgbClr val="C00000"/>
                </a:solidFill>
              </a:rPr>
              <a:t>Works Progress Admin</a:t>
            </a:r>
          </a:p>
          <a:p>
            <a:pPr eaLnBrk="1" hangingPunct="1">
              <a:lnSpc>
                <a:spcPct val="90000"/>
              </a:lnSpc>
            </a:pPr>
            <a:endParaRPr lang="en-US" sz="1200" dirty="0"/>
          </a:p>
          <a:p>
            <a:pPr lvl="2" eaLnBrk="1" hangingPunct="1">
              <a:lnSpc>
                <a:spcPct val="90000"/>
              </a:lnSpc>
            </a:pPr>
            <a:endParaRPr lang="en-US" sz="2400" dirty="0">
              <a:solidFill>
                <a:srgbClr val="C00000"/>
              </a:solidFill>
            </a:endParaRPr>
          </a:p>
          <a:p>
            <a:pPr marL="1371600" lvl="3" indent="0" eaLnBrk="1" hangingPunct="1">
              <a:lnSpc>
                <a:spcPct val="90000"/>
              </a:lnSpc>
              <a:buNone/>
            </a:pPr>
            <a:endParaRPr lang="en-US" dirty="0">
              <a:solidFill>
                <a:srgbClr val="C00000"/>
              </a:solidFill>
            </a:endParaRPr>
          </a:p>
          <a:p>
            <a:pPr lvl="1" eaLnBrk="1" hangingPunct="1">
              <a:lnSpc>
                <a:spcPct val="90000"/>
              </a:lnSpc>
            </a:pPr>
            <a:endParaRPr lang="en-US" sz="2400" dirty="0"/>
          </a:p>
        </p:txBody>
      </p:sp>
      <p:pic>
        <p:nvPicPr>
          <p:cNvPr id="12292" name="Picture 7" descr="NationalIndustrialRecoveryActPoster"/>
          <p:cNvPicPr>
            <a:picLocks noGrp="1" noChangeAspect="1" noChangeArrowheads="1"/>
          </p:cNvPicPr>
          <p:nvPr>
            <p:ph type="clipArt" sz="half" idx="2"/>
          </p:nvPr>
        </p:nvPicPr>
        <p:blipFill>
          <a:blip r:embed="rId3"/>
          <a:srcRect/>
          <a:stretch>
            <a:fillRect/>
          </a:stretch>
        </p:blipFill>
        <p:spPr>
          <a:xfrm>
            <a:off x="5715000" y="2762250"/>
            <a:ext cx="2926734" cy="3886200"/>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ational recovery administration cod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187" y="838201"/>
            <a:ext cx="4050912" cy="5562600"/>
          </a:xfrm>
          <a:prstGeom prst="rect">
            <a:avLst/>
          </a:prstGeom>
          <a:noFill/>
          <a:extLst>
            <a:ext uri="{909E8E84-426E-40DD-AFC4-6F175D3DCCD1}">
              <a14:hiddenFill xmlns:a14="http://schemas.microsoft.com/office/drawing/2010/main">
                <a:solidFill>
                  <a:srgbClr val="FFFFFF"/>
                </a:solidFill>
              </a14:hiddenFill>
            </a:ext>
          </a:extLst>
        </p:spPr>
      </p:pic>
      <p:sp>
        <p:nvSpPr>
          <p:cNvPr id="12290" name="Rectangle 2"/>
          <p:cNvSpPr>
            <a:spLocks noGrp="1" noChangeArrowheads="1"/>
          </p:cNvSpPr>
          <p:nvPr>
            <p:ph type="title"/>
          </p:nvPr>
        </p:nvSpPr>
        <p:spPr>
          <a:xfrm>
            <a:off x="609600" y="-152400"/>
            <a:ext cx="7772400" cy="1143000"/>
          </a:xfrm>
        </p:spPr>
        <p:txBody>
          <a:bodyPr/>
          <a:lstStyle/>
          <a:p>
            <a:pPr algn="ctr" eaLnBrk="1" hangingPunct="1"/>
            <a:r>
              <a:rPr lang="en-US" sz="5400" dirty="0"/>
              <a:t>Promoting Fair Practices</a:t>
            </a:r>
            <a:r>
              <a:rPr lang="en-US" dirty="0"/>
              <a:t>:</a:t>
            </a:r>
          </a:p>
        </p:txBody>
      </p:sp>
      <p:sp>
        <p:nvSpPr>
          <p:cNvPr id="12291" name="Rectangle 3" descr="Rectangle: Click to edit Master text styles&#10;Second level&#10;Third level&#10;Fourth level&#10;Fifth level"/>
          <p:cNvSpPr>
            <a:spLocks noGrp="1" noChangeArrowheads="1"/>
          </p:cNvSpPr>
          <p:nvPr>
            <p:ph type="body" sz="half" idx="1"/>
          </p:nvPr>
        </p:nvSpPr>
        <p:spPr>
          <a:xfrm>
            <a:off x="228600" y="1295400"/>
            <a:ext cx="8534400" cy="5105400"/>
          </a:xfrm>
          <a:noFill/>
          <a:ln>
            <a:noFill/>
          </a:ln>
        </p:spPr>
        <p:style>
          <a:lnRef idx="2">
            <a:schemeClr val="dk1"/>
          </a:lnRef>
          <a:fillRef idx="1">
            <a:schemeClr val="lt1"/>
          </a:fillRef>
          <a:effectRef idx="0">
            <a:schemeClr val="dk1"/>
          </a:effectRef>
          <a:fontRef idx="minor">
            <a:schemeClr val="dk1"/>
          </a:fontRef>
        </p:style>
        <p:txBody>
          <a:bodyPr/>
          <a:lstStyle/>
          <a:p>
            <a:pPr eaLnBrk="1" hangingPunct="1">
              <a:lnSpc>
                <a:spcPct val="90000"/>
              </a:lnSpc>
            </a:pPr>
            <a:endParaRPr lang="en-US" sz="1200" dirty="0"/>
          </a:p>
          <a:p>
            <a:pPr eaLnBrk="1" hangingPunct="1">
              <a:lnSpc>
                <a:spcPct val="90000"/>
              </a:lnSpc>
            </a:pPr>
            <a:r>
              <a:rPr lang="en-US" sz="2800" b="1" dirty="0">
                <a:solidFill>
                  <a:srgbClr val="C00000"/>
                </a:solidFill>
              </a:rPr>
              <a:t>National Recovery Admin</a:t>
            </a:r>
          </a:p>
          <a:p>
            <a:pPr lvl="1" eaLnBrk="1" hangingPunct="1">
              <a:lnSpc>
                <a:spcPct val="90000"/>
              </a:lnSpc>
            </a:pPr>
            <a:r>
              <a:rPr lang="en-US" sz="2400" dirty="0"/>
              <a:t>Goals: </a:t>
            </a:r>
          </a:p>
          <a:p>
            <a:pPr lvl="2" eaLnBrk="1" hangingPunct="1">
              <a:lnSpc>
                <a:spcPct val="90000"/>
              </a:lnSpc>
            </a:pPr>
            <a:r>
              <a:rPr lang="en-US" dirty="0">
                <a:solidFill>
                  <a:srgbClr val="002060"/>
                </a:solidFill>
              </a:rPr>
              <a:t>Protect right to </a:t>
            </a:r>
            <a:r>
              <a:rPr lang="en-US" dirty="0">
                <a:solidFill>
                  <a:srgbClr val="C00000"/>
                </a:solidFill>
              </a:rPr>
              <a:t>Unionize</a:t>
            </a:r>
          </a:p>
          <a:p>
            <a:pPr lvl="2" eaLnBrk="1" hangingPunct="1">
              <a:lnSpc>
                <a:spcPct val="90000"/>
              </a:lnSpc>
            </a:pPr>
            <a:r>
              <a:rPr lang="en-US" dirty="0">
                <a:solidFill>
                  <a:srgbClr val="C00000"/>
                </a:solidFill>
              </a:rPr>
              <a:t>Minimum wage </a:t>
            </a:r>
            <a:r>
              <a:rPr lang="en-US" dirty="0"/>
              <a:t>laws</a:t>
            </a:r>
          </a:p>
          <a:p>
            <a:pPr lvl="2" eaLnBrk="1" hangingPunct="1">
              <a:lnSpc>
                <a:spcPct val="90000"/>
              </a:lnSpc>
            </a:pPr>
            <a:r>
              <a:rPr lang="en-US" sz="2400" dirty="0"/>
              <a:t>Maximum </a:t>
            </a:r>
            <a:r>
              <a:rPr lang="en-US" sz="2400" dirty="0">
                <a:solidFill>
                  <a:srgbClr val="C00000"/>
                </a:solidFill>
              </a:rPr>
              <a:t>work hours</a:t>
            </a:r>
          </a:p>
          <a:p>
            <a:pPr lvl="2" eaLnBrk="1" hangingPunct="1">
              <a:lnSpc>
                <a:spcPct val="90000"/>
              </a:lnSpc>
            </a:pPr>
            <a:r>
              <a:rPr lang="en-US" sz="2400" dirty="0"/>
              <a:t>Minimum </a:t>
            </a:r>
            <a:r>
              <a:rPr lang="en-US" sz="2400" dirty="0">
                <a:solidFill>
                  <a:srgbClr val="C00000"/>
                </a:solidFill>
              </a:rPr>
              <a:t>Prices for goods</a:t>
            </a:r>
          </a:p>
          <a:p>
            <a:pPr lvl="1" eaLnBrk="1" hangingPunct="1">
              <a:lnSpc>
                <a:spcPct val="90000"/>
              </a:lnSpc>
            </a:pPr>
            <a:r>
              <a:rPr lang="en-US" sz="2400" b="1" dirty="0">
                <a:solidFill>
                  <a:schemeClr val="tx1">
                    <a:lumMod val="75000"/>
                  </a:schemeClr>
                </a:solidFill>
              </a:rPr>
              <a:t>Declared Unconstitutional</a:t>
            </a:r>
          </a:p>
          <a:p>
            <a:pPr lvl="2" eaLnBrk="1" hangingPunct="1">
              <a:lnSpc>
                <a:spcPct val="90000"/>
              </a:lnSpc>
            </a:pPr>
            <a:r>
              <a:rPr lang="en-US" dirty="0">
                <a:solidFill>
                  <a:schemeClr val="tx1">
                    <a:lumMod val="75000"/>
                  </a:schemeClr>
                </a:solidFill>
              </a:rPr>
              <a:t>Regulating commerce that                                                    was not “interstate”</a:t>
            </a:r>
          </a:p>
          <a:p>
            <a:pPr lvl="1" eaLnBrk="1" hangingPunct="1">
              <a:lnSpc>
                <a:spcPct val="90000"/>
              </a:lnSpc>
            </a:pPr>
            <a:endParaRPr lang="en-US" sz="2400" dirty="0">
              <a:solidFill>
                <a:schemeClr val="tx1">
                  <a:lumMod val="75000"/>
                </a:schemeClr>
              </a:solidFill>
            </a:endParaRPr>
          </a:p>
          <a:p>
            <a:pPr lvl="1" eaLnBrk="1" hangingPunct="1">
              <a:lnSpc>
                <a:spcPct val="90000"/>
              </a:lnSpc>
            </a:pPr>
            <a:r>
              <a:rPr lang="en-US" sz="2400" dirty="0">
                <a:solidFill>
                  <a:schemeClr val="tx1">
                    <a:lumMod val="75000"/>
                  </a:schemeClr>
                </a:solidFill>
              </a:rPr>
              <a:t>Replaced by…</a:t>
            </a:r>
          </a:p>
          <a:p>
            <a:pPr lvl="2" eaLnBrk="1" hangingPunct="1">
              <a:lnSpc>
                <a:spcPct val="90000"/>
              </a:lnSpc>
            </a:pPr>
            <a:r>
              <a:rPr lang="en-US" dirty="0">
                <a:solidFill>
                  <a:srgbClr val="C00000"/>
                </a:solidFill>
              </a:rPr>
              <a:t>Wagner Act 1935 - Unions</a:t>
            </a:r>
          </a:p>
          <a:p>
            <a:pPr lvl="2" eaLnBrk="1" hangingPunct="1">
              <a:lnSpc>
                <a:spcPct val="90000"/>
              </a:lnSpc>
            </a:pPr>
            <a:r>
              <a:rPr lang="en-US" dirty="0">
                <a:solidFill>
                  <a:srgbClr val="C00000"/>
                </a:solidFill>
              </a:rPr>
              <a:t>Fair Labor Standards Act 1938 - Minimum Wage</a:t>
            </a:r>
          </a:p>
          <a:p>
            <a:pPr marL="1371600" lvl="3" indent="0" eaLnBrk="1" hangingPunct="1">
              <a:lnSpc>
                <a:spcPct val="90000"/>
              </a:lnSpc>
              <a:buNone/>
            </a:pPr>
            <a:endParaRPr lang="en-US" dirty="0">
              <a:solidFill>
                <a:srgbClr val="C00000"/>
              </a:solidFill>
            </a:endParaRPr>
          </a:p>
          <a:p>
            <a:pPr lvl="1" eaLnBrk="1" hangingPunct="1">
              <a:lnSpc>
                <a:spcPct val="90000"/>
              </a:lnSpc>
            </a:pPr>
            <a:endParaRPr lang="en-US" sz="2400" dirty="0"/>
          </a:p>
        </p:txBody>
      </p:sp>
    </p:spTree>
    <p:extLst>
      <p:ext uri="{BB962C8B-B14F-4D97-AF65-F5344CB8AC3E}">
        <p14:creationId xmlns:p14="http://schemas.microsoft.com/office/powerpoint/2010/main" val="3430821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284730951"/>
              </p:ext>
            </p:extLst>
          </p:nvPr>
        </p:nvGraphicFramePr>
        <p:xfrm>
          <a:off x="1288366" y="255706"/>
          <a:ext cx="3048000" cy="3298587"/>
        </p:xfrm>
        <a:graphic>
          <a:graphicData uri="http://schemas.openxmlformats.org/drawingml/2006/table">
            <a:tbl>
              <a:tblPr>
                <a:tableStyleId>{5C22544A-7EE6-4342-B048-85BDC9FD1C3A}</a:tableStyleId>
              </a:tblPr>
              <a:tblGrid>
                <a:gridCol w="855370">
                  <a:extLst>
                    <a:ext uri="{9D8B030D-6E8A-4147-A177-3AD203B41FA5}">
                      <a16:colId xmlns:a16="http://schemas.microsoft.com/office/drawing/2014/main" val="3481350642"/>
                    </a:ext>
                  </a:extLst>
                </a:gridCol>
                <a:gridCol w="1095350">
                  <a:extLst>
                    <a:ext uri="{9D8B030D-6E8A-4147-A177-3AD203B41FA5}">
                      <a16:colId xmlns:a16="http://schemas.microsoft.com/office/drawing/2014/main" val="296221335"/>
                    </a:ext>
                  </a:extLst>
                </a:gridCol>
                <a:gridCol w="1097280">
                  <a:extLst>
                    <a:ext uri="{9D8B030D-6E8A-4147-A177-3AD203B41FA5}">
                      <a16:colId xmlns:a16="http://schemas.microsoft.com/office/drawing/2014/main" val="453211136"/>
                    </a:ext>
                  </a:extLst>
                </a:gridCol>
              </a:tblGrid>
              <a:tr h="272245">
                <a:tc>
                  <a:txBody>
                    <a:bodyPr/>
                    <a:lstStyle/>
                    <a:p>
                      <a:pPr algn="ctr" fontAlgn="t"/>
                      <a:r>
                        <a:rPr lang="en-US" sz="1800" u="none" strike="noStrike" dirty="0">
                          <a:effectLst/>
                        </a:rPr>
                        <a:t>Date</a:t>
                      </a:r>
                      <a:endParaRPr lang="en-US" sz="1800" b="1" i="1" u="none" strike="noStrike" dirty="0">
                        <a:solidFill>
                          <a:srgbClr val="000000"/>
                        </a:solidFill>
                        <a:effectLst/>
                        <a:latin typeface="Tahoma" panose="020B0604030504040204" pitchFamily="34" charset="0"/>
                      </a:endParaRPr>
                    </a:p>
                  </a:txBody>
                  <a:tcPr marL="7778" marR="7778" marT="7778" marB="0"/>
                </a:tc>
                <a:tc>
                  <a:txBody>
                    <a:bodyPr/>
                    <a:lstStyle/>
                    <a:p>
                      <a:pPr algn="ctr" fontAlgn="t"/>
                      <a:r>
                        <a:rPr lang="en-US" sz="1800" u="sng" strike="noStrike">
                          <a:effectLst/>
                        </a:rPr>
                        <a:t>Effective Date</a:t>
                      </a:r>
                      <a:endParaRPr lang="en-US" sz="1800" b="0" i="0" u="sng" strike="noStrike">
                        <a:solidFill>
                          <a:srgbClr val="0563C1"/>
                        </a:solidFill>
                        <a:effectLst/>
                        <a:latin typeface="Calibri" panose="020F0502020204030204" pitchFamily="34" charset="0"/>
                      </a:endParaRPr>
                    </a:p>
                  </a:txBody>
                  <a:tcPr marL="7778" marR="7778" marT="7778" marB="0"/>
                </a:tc>
                <a:tc>
                  <a:txBody>
                    <a:bodyPr/>
                    <a:lstStyle/>
                    <a:p>
                      <a:pPr algn="ctr" fontAlgn="b"/>
                      <a:r>
                        <a:rPr lang="en-US" sz="1800" u="none" strike="noStrike">
                          <a:effectLst/>
                        </a:rPr>
                        <a:t>Yrs w/o raise</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675256068"/>
                  </a:ext>
                </a:extLst>
              </a:tr>
              <a:tr h="311139">
                <a:tc>
                  <a:txBody>
                    <a:bodyPr/>
                    <a:lstStyle/>
                    <a:p>
                      <a:pPr algn="ctr" fontAlgn="b"/>
                      <a:r>
                        <a:rPr lang="en-US" sz="1800" u="none" strike="noStrike" dirty="0">
                          <a:effectLst/>
                        </a:rPr>
                        <a:t>1938</a:t>
                      </a:r>
                      <a:endParaRPr lang="en-US" sz="1800" b="0" i="0" u="none" strike="noStrike" dirty="0">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$0.25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1820668378"/>
                  </a:ext>
                </a:extLst>
              </a:tr>
              <a:tr h="311139">
                <a:tc>
                  <a:txBody>
                    <a:bodyPr/>
                    <a:lstStyle/>
                    <a:p>
                      <a:pPr algn="ctr" fontAlgn="b"/>
                      <a:r>
                        <a:rPr lang="en-US" sz="1800" u="none" strike="noStrike">
                          <a:effectLst/>
                        </a:rPr>
                        <a:t>1939</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$0.30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a:effectLst/>
                        </a:rPr>
                        <a:t>0</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1386302487"/>
                  </a:ext>
                </a:extLst>
              </a:tr>
              <a:tr h="311139">
                <a:tc>
                  <a:txBody>
                    <a:bodyPr/>
                    <a:lstStyle/>
                    <a:p>
                      <a:pPr algn="ctr" fontAlgn="b"/>
                      <a:r>
                        <a:rPr lang="en-US" sz="1800" u="none" strike="noStrike">
                          <a:effectLst/>
                        </a:rPr>
                        <a:t>1945</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$0.40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552866307"/>
                  </a:ext>
                </a:extLst>
              </a:tr>
              <a:tr h="311139">
                <a:tc>
                  <a:txBody>
                    <a:bodyPr/>
                    <a:lstStyle/>
                    <a:p>
                      <a:pPr algn="ctr" fontAlgn="b"/>
                      <a:r>
                        <a:rPr lang="en-US" sz="1800" u="none" strike="noStrike">
                          <a:effectLst/>
                        </a:rPr>
                        <a:t>1950</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$0.75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4</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673876623"/>
                  </a:ext>
                </a:extLst>
              </a:tr>
              <a:tr h="311139">
                <a:tc>
                  <a:txBody>
                    <a:bodyPr/>
                    <a:lstStyle/>
                    <a:p>
                      <a:pPr algn="ctr" fontAlgn="b"/>
                      <a:r>
                        <a:rPr lang="en-US" sz="1800" u="none" strike="noStrike">
                          <a:effectLst/>
                        </a:rPr>
                        <a:t>1956</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$1.00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565397657"/>
                  </a:ext>
                </a:extLst>
              </a:tr>
              <a:tr h="311139">
                <a:tc>
                  <a:txBody>
                    <a:bodyPr/>
                    <a:lstStyle/>
                    <a:p>
                      <a:pPr algn="ctr" fontAlgn="b"/>
                      <a:r>
                        <a:rPr lang="en-US" sz="1800" u="none" strike="noStrike">
                          <a:effectLst/>
                        </a:rPr>
                        <a:t>1961</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$1.15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39921327"/>
                  </a:ext>
                </a:extLst>
              </a:tr>
              <a:tr h="311139">
                <a:tc>
                  <a:txBody>
                    <a:bodyPr/>
                    <a:lstStyle/>
                    <a:p>
                      <a:pPr algn="ctr" fontAlgn="b"/>
                      <a:r>
                        <a:rPr lang="en-US" sz="1800" u="none" strike="noStrike">
                          <a:effectLst/>
                        </a:rPr>
                        <a:t>1963</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$1.25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1</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1401942999"/>
                  </a:ext>
                </a:extLst>
              </a:tr>
              <a:tr h="259281">
                <a:tc>
                  <a:txBody>
                    <a:bodyPr/>
                    <a:lstStyle/>
                    <a:p>
                      <a:pPr algn="ctr" fontAlgn="b"/>
                      <a:r>
                        <a:rPr lang="en-US" sz="1800" u="none" strike="noStrike">
                          <a:effectLst/>
                        </a:rPr>
                        <a:t>1967</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$1.40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579162209"/>
                  </a:ext>
                </a:extLst>
              </a:tr>
              <a:tr h="259281">
                <a:tc>
                  <a:txBody>
                    <a:bodyPr/>
                    <a:lstStyle/>
                    <a:p>
                      <a:pPr algn="ctr" fontAlgn="b"/>
                      <a:r>
                        <a:rPr lang="en-US" sz="1800" u="none" strike="noStrike" dirty="0">
                          <a:effectLst/>
                        </a:rPr>
                        <a:t>1968</a:t>
                      </a:r>
                      <a:endParaRPr lang="en-US" sz="1800" b="0" i="0" u="none" strike="noStrike" dirty="0">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$1.60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17410764"/>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35656969"/>
              </p:ext>
            </p:extLst>
          </p:nvPr>
        </p:nvGraphicFramePr>
        <p:xfrm>
          <a:off x="4488766" y="2362200"/>
          <a:ext cx="3328180" cy="4231470"/>
        </p:xfrm>
        <a:graphic>
          <a:graphicData uri="http://schemas.openxmlformats.org/drawingml/2006/table">
            <a:tbl>
              <a:tblPr>
                <a:tableStyleId>{5C22544A-7EE6-4342-B048-85BDC9FD1C3A}</a:tableStyleId>
              </a:tblPr>
              <a:tblGrid>
                <a:gridCol w="778331">
                  <a:extLst>
                    <a:ext uri="{9D8B030D-6E8A-4147-A177-3AD203B41FA5}">
                      <a16:colId xmlns:a16="http://schemas.microsoft.com/office/drawing/2014/main" val="2931607584"/>
                    </a:ext>
                  </a:extLst>
                </a:gridCol>
                <a:gridCol w="1034246">
                  <a:extLst>
                    <a:ext uri="{9D8B030D-6E8A-4147-A177-3AD203B41FA5}">
                      <a16:colId xmlns:a16="http://schemas.microsoft.com/office/drawing/2014/main" val="3705197978"/>
                    </a:ext>
                  </a:extLst>
                </a:gridCol>
                <a:gridCol w="1515603">
                  <a:extLst>
                    <a:ext uri="{9D8B030D-6E8A-4147-A177-3AD203B41FA5}">
                      <a16:colId xmlns:a16="http://schemas.microsoft.com/office/drawing/2014/main" val="1975439220"/>
                    </a:ext>
                  </a:extLst>
                </a:gridCol>
              </a:tblGrid>
              <a:tr h="259281">
                <a:tc>
                  <a:txBody>
                    <a:bodyPr/>
                    <a:lstStyle/>
                    <a:p>
                      <a:pPr algn="ctr" fontAlgn="b"/>
                      <a:r>
                        <a:rPr lang="en-US" sz="1800" u="none" strike="noStrike" dirty="0">
                          <a:effectLst/>
                        </a:rPr>
                        <a:t>1974</a:t>
                      </a:r>
                      <a:endParaRPr lang="en-US" sz="1800" b="0" i="0" u="none" strike="noStrike" dirty="0">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$2.00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449128162"/>
                  </a:ext>
                </a:extLst>
              </a:tr>
              <a:tr h="176018">
                <a:tc>
                  <a:txBody>
                    <a:bodyPr/>
                    <a:lstStyle/>
                    <a:p>
                      <a:pPr algn="ctr" fontAlgn="b"/>
                      <a:r>
                        <a:rPr lang="en-US" sz="1800" u="none" strike="noStrike" dirty="0">
                          <a:effectLst/>
                        </a:rPr>
                        <a:t>1975</a:t>
                      </a:r>
                      <a:endParaRPr lang="en-US" sz="1800" b="0" i="0" u="none" strike="noStrike" dirty="0">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$2.10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1820979592"/>
                  </a:ext>
                </a:extLst>
              </a:tr>
              <a:tr h="259281">
                <a:tc>
                  <a:txBody>
                    <a:bodyPr/>
                    <a:lstStyle/>
                    <a:p>
                      <a:pPr algn="ctr" fontAlgn="b"/>
                      <a:r>
                        <a:rPr lang="en-US" sz="1800" u="none" strike="noStrike" dirty="0">
                          <a:effectLst/>
                        </a:rPr>
                        <a:t>1976</a:t>
                      </a:r>
                      <a:endParaRPr lang="en-US" sz="1800" b="0" i="0" u="none" strike="noStrike" dirty="0">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$2.30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175431956"/>
                  </a:ext>
                </a:extLst>
              </a:tr>
              <a:tr h="259281">
                <a:tc>
                  <a:txBody>
                    <a:bodyPr/>
                    <a:lstStyle/>
                    <a:p>
                      <a:pPr algn="ctr" fontAlgn="b"/>
                      <a:r>
                        <a:rPr lang="en-US" sz="1800" u="none" strike="noStrike">
                          <a:effectLst/>
                        </a:rPr>
                        <a:t>1978</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$2.65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113739972"/>
                  </a:ext>
                </a:extLst>
              </a:tr>
              <a:tr h="259281">
                <a:tc>
                  <a:txBody>
                    <a:bodyPr/>
                    <a:lstStyle/>
                    <a:p>
                      <a:pPr algn="ctr" fontAlgn="b"/>
                      <a:r>
                        <a:rPr lang="en-US" sz="1800" u="none" strike="noStrike">
                          <a:effectLst/>
                        </a:rPr>
                        <a:t>1979</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$2.90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160350505"/>
                  </a:ext>
                </a:extLst>
              </a:tr>
              <a:tr h="259281">
                <a:tc>
                  <a:txBody>
                    <a:bodyPr/>
                    <a:lstStyle/>
                    <a:p>
                      <a:pPr algn="ctr" fontAlgn="b"/>
                      <a:r>
                        <a:rPr lang="en-US" sz="1800" u="none" strike="noStrike">
                          <a:effectLst/>
                        </a:rPr>
                        <a:t>1980</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$3.10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a:effectLst/>
                        </a:rPr>
                        <a:t>0</a:t>
                      </a:r>
                      <a:endParaRPr lang="en-US" sz="1800" b="0" i="0" u="none" strike="noStrike">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4005218964"/>
                  </a:ext>
                </a:extLst>
              </a:tr>
              <a:tr h="259281">
                <a:tc>
                  <a:txBody>
                    <a:bodyPr/>
                    <a:lstStyle/>
                    <a:p>
                      <a:pPr algn="ctr" fontAlgn="b"/>
                      <a:r>
                        <a:rPr lang="en-US" sz="1800" u="none" strike="noStrike">
                          <a:effectLst/>
                        </a:rPr>
                        <a:t>1981</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dirty="0">
                          <a:effectLst/>
                        </a:rPr>
                        <a:t>$3.35 </a:t>
                      </a:r>
                      <a:endParaRPr lang="en-US" sz="1600" b="0" i="0" u="none" strike="noStrike" dirty="0">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549413566"/>
                  </a:ext>
                </a:extLst>
              </a:tr>
              <a:tr h="259281">
                <a:tc>
                  <a:txBody>
                    <a:bodyPr/>
                    <a:lstStyle/>
                    <a:p>
                      <a:pPr algn="ctr" fontAlgn="b"/>
                      <a:r>
                        <a:rPr lang="en-US" sz="1800" u="none" strike="noStrike">
                          <a:effectLst/>
                        </a:rPr>
                        <a:t>1990</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$3.80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8</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270676320"/>
                  </a:ext>
                </a:extLst>
              </a:tr>
              <a:tr h="259281">
                <a:tc>
                  <a:txBody>
                    <a:bodyPr/>
                    <a:lstStyle/>
                    <a:p>
                      <a:pPr algn="ctr" fontAlgn="b"/>
                      <a:r>
                        <a:rPr lang="en-US" sz="1800" u="none" strike="noStrike">
                          <a:effectLst/>
                        </a:rPr>
                        <a:t>1991</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$4.25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341226515"/>
                  </a:ext>
                </a:extLst>
              </a:tr>
              <a:tr h="259281">
                <a:tc>
                  <a:txBody>
                    <a:bodyPr/>
                    <a:lstStyle/>
                    <a:p>
                      <a:pPr algn="ctr" fontAlgn="b"/>
                      <a:r>
                        <a:rPr lang="en-US" sz="1800" u="none" strike="noStrike">
                          <a:effectLst/>
                        </a:rPr>
                        <a:t>1996</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$4.75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4</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193744823"/>
                  </a:ext>
                </a:extLst>
              </a:tr>
              <a:tr h="259281">
                <a:tc>
                  <a:txBody>
                    <a:bodyPr/>
                    <a:lstStyle/>
                    <a:p>
                      <a:pPr algn="ctr" fontAlgn="b"/>
                      <a:r>
                        <a:rPr lang="en-US" sz="1800" u="none" strike="noStrike">
                          <a:effectLst/>
                        </a:rPr>
                        <a:t>1997</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$5.15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583740060"/>
                  </a:ext>
                </a:extLst>
              </a:tr>
              <a:tr h="259281">
                <a:tc>
                  <a:txBody>
                    <a:bodyPr/>
                    <a:lstStyle/>
                    <a:p>
                      <a:pPr algn="ctr" fontAlgn="b"/>
                      <a:r>
                        <a:rPr lang="en-US" sz="1800" u="none" strike="noStrike">
                          <a:effectLst/>
                        </a:rPr>
                        <a:t>2007</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$5.85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9</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3669014264"/>
                  </a:ext>
                </a:extLst>
              </a:tr>
              <a:tr h="259281">
                <a:tc>
                  <a:txBody>
                    <a:bodyPr/>
                    <a:lstStyle/>
                    <a:p>
                      <a:pPr algn="ctr" fontAlgn="b"/>
                      <a:r>
                        <a:rPr lang="en-US" sz="1800" u="none" strike="noStrike">
                          <a:effectLst/>
                        </a:rPr>
                        <a:t>2008</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$6.55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827336058"/>
                  </a:ext>
                </a:extLst>
              </a:tr>
              <a:tr h="259281">
                <a:tc>
                  <a:txBody>
                    <a:bodyPr/>
                    <a:lstStyle/>
                    <a:p>
                      <a:pPr algn="ctr" fontAlgn="b"/>
                      <a:r>
                        <a:rPr lang="en-US" sz="1800" u="none" strike="noStrike">
                          <a:effectLst/>
                        </a:rPr>
                        <a:t>2009</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ctr"/>
                      <a:r>
                        <a:rPr lang="en-US" sz="1600" u="none" strike="noStrike">
                          <a:effectLst/>
                        </a:rPr>
                        <a:t>$7.25 </a:t>
                      </a:r>
                      <a:endParaRPr lang="en-US" sz="1600" b="0" i="0" u="none" strike="noStrike">
                        <a:solidFill>
                          <a:srgbClr val="000000"/>
                        </a:solidFill>
                        <a:effectLst/>
                        <a:latin typeface="Tahoma" panose="020B0604030504040204" pitchFamily="34" charset="0"/>
                      </a:endParaRPr>
                    </a:p>
                  </a:txBody>
                  <a:tcPr marL="7778" marR="7778" marT="7778" marB="0" anchor="ctr"/>
                </a:tc>
                <a:tc>
                  <a:txBody>
                    <a:bodyPr/>
                    <a:lstStyle/>
                    <a:p>
                      <a:pPr algn="ct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2444901995"/>
                  </a:ext>
                </a:extLst>
              </a:tr>
              <a:tr h="259281">
                <a:tc>
                  <a:txBody>
                    <a:bodyPr/>
                    <a:lstStyle/>
                    <a:p>
                      <a:pPr algn="ctr" fontAlgn="b"/>
                      <a:r>
                        <a:rPr lang="en-US" sz="1800" u="none" strike="noStrike">
                          <a:effectLst/>
                        </a:rPr>
                        <a:t>2017</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b"/>
                      <a:r>
                        <a:rPr lang="en-US" sz="1800" u="none" strike="noStrike">
                          <a:effectLst/>
                        </a:rPr>
                        <a:t>$7.25 </a:t>
                      </a:r>
                      <a:endParaRPr lang="en-US" sz="1800" b="0" i="0" u="none" strike="noStrike">
                        <a:solidFill>
                          <a:srgbClr val="000000"/>
                        </a:solidFill>
                        <a:effectLst/>
                        <a:latin typeface="Calibri" panose="020F0502020204030204" pitchFamily="34" charset="0"/>
                      </a:endParaRPr>
                    </a:p>
                  </a:txBody>
                  <a:tcPr marL="7778" marR="7778" marT="7778" marB="0" anchor="b"/>
                </a:tc>
                <a:tc>
                  <a:txBody>
                    <a:bodyPr/>
                    <a:lstStyle/>
                    <a:p>
                      <a:pPr algn="ctr" fontAlgn="b"/>
                      <a:r>
                        <a:rPr lang="en-US" sz="1800" u="none" strike="noStrike" dirty="0">
                          <a:effectLst/>
                        </a:rPr>
                        <a:t>7</a:t>
                      </a:r>
                      <a:endParaRPr lang="en-US" sz="1800" b="0" i="0" u="none" strike="noStrike" dirty="0">
                        <a:solidFill>
                          <a:srgbClr val="000000"/>
                        </a:solidFill>
                        <a:effectLst/>
                        <a:latin typeface="Calibri" panose="020F0502020204030204" pitchFamily="34" charset="0"/>
                      </a:endParaRPr>
                    </a:p>
                  </a:txBody>
                  <a:tcPr marL="7778" marR="7778" marT="7778" marB="0" anchor="b"/>
                </a:tc>
                <a:extLst>
                  <a:ext uri="{0D108BD9-81ED-4DB2-BD59-A6C34878D82A}">
                    <a16:rowId xmlns:a16="http://schemas.microsoft.com/office/drawing/2014/main" val="1239678036"/>
                  </a:ext>
                </a:extLst>
              </a:tr>
            </a:tbl>
          </a:graphicData>
        </a:graphic>
      </p:graphicFrame>
    </p:spTree>
    <p:extLst>
      <p:ext uri="{BB962C8B-B14F-4D97-AF65-F5344CB8AC3E}">
        <p14:creationId xmlns:p14="http://schemas.microsoft.com/office/powerpoint/2010/main" val="854267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133600"/>
            <a:ext cx="7772400" cy="3635375"/>
          </a:xfrm>
        </p:spPr>
        <p:txBody>
          <a:bodyPr/>
          <a:lstStyle/>
          <a:p>
            <a:pPr algn="ctr"/>
            <a:r>
              <a:rPr lang="en-US" sz="6000" dirty="0"/>
              <a:t>The 2</a:t>
            </a:r>
            <a:r>
              <a:rPr lang="en-US" sz="6000" baseline="30000" dirty="0"/>
              <a:t>nd</a:t>
            </a:r>
            <a:r>
              <a:rPr lang="en-US" sz="6000" dirty="0"/>
              <a:t> New Deal</a:t>
            </a:r>
            <a:br>
              <a:rPr lang="en-US" sz="6000" dirty="0"/>
            </a:br>
            <a:br>
              <a:rPr lang="en-US" dirty="0"/>
            </a:br>
            <a:r>
              <a:rPr lang="en-US" sz="6000" dirty="0"/>
              <a:t>1935 &amp; 1936</a:t>
            </a:r>
          </a:p>
        </p:txBody>
      </p:sp>
    </p:spTree>
    <p:extLst>
      <p:ext uri="{BB962C8B-B14F-4D97-AF65-F5344CB8AC3E}">
        <p14:creationId xmlns:p14="http://schemas.microsoft.com/office/powerpoint/2010/main" val="1732851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 Progress Administration</a:t>
            </a:r>
          </a:p>
        </p:txBody>
      </p:sp>
      <p:sp>
        <p:nvSpPr>
          <p:cNvPr id="3" name="Text Placeholder 2"/>
          <p:cNvSpPr>
            <a:spLocks noGrp="1"/>
          </p:cNvSpPr>
          <p:nvPr>
            <p:ph type="body" sz="half" idx="1"/>
          </p:nvPr>
        </p:nvSpPr>
        <p:spPr>
          <a:xfrm>
            <a:off x="609600" y="1447800"/>
            <a:ext cx="6096000" cy="4876800"/>
          </a:xfrm>
        </p:spPr>
        <p:txBody>
          <a:bodyPr/>
          <a:lstStyle/>
          <a:p>
            <a:r>
              <a:rPr lang="en-US" dirty="0"/>
              <a:t>Public Works</a:t>
            </a:r>
          </a:p>
          <a:p>
            <a:pPr lvl="1"/>
            <a:r>
              <a:rPr lang="en-US" dirty="0"/>
              <a:t>Schools</a:t>
            </a:r>
          </a:p>
          <a:p>
            <a:pPr lvl="1"/>
            <a:r>
              <a:rPr lang="en-US" dirty="0"/>
              <a:t>Buildings</a:t>
            </a:r>
          </a:p>
          <a:p>
            <a:pPr lvl="1"/>
            <a:r>
              <a:rPr lang="en-US" dirty="0"/>
              <a:t>Parks</a:t>
            </a:r>
          </a:p>
          <a:p>
            <a:pPr lvl="1"/>
            <a:r>
              <a:rPr lang="en-US" dirty="0"/>
              <a:t>Roads</a:t>
            </a:r>
          </a:p>
          <a:p>
            <a:pPr marL="457200" lvl="1" indent="0">
              <a:buNone/>
            </a:pPr>
            <a:endParaRPr lang="en-US" dirty="0"/>
          </a:p>
          <a:p>
            <a:r>
              <a:rPr lang="en-US" dirty="0"/>
              <a:t>Federal Project Number One</a:t>
            </a:r>
          </a:p>
          <a:p>
            <a:pPr lvl="1"/>
            <a:r>
              <a:rPr lang="en-US" dirty="0"/>
              <a:t>Employed artists, musicians, actors, etc.  </a:t>
            </a:r>
          </a:p>
        </p:txBody>
      </p:sp>
      <p:pic>
        <p:nvPicPr>
          <p:cNvPr id="3074" name="Picture 2" descr="https://f1.bcbits.com/img/a0999958632_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1267" y="3886200"/>
            <a:ext cx="266327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aaa.si.edu/assets/images/fedeartp14/reference/AAA_fedeartp14_275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447800"/>
            <a:ext cx="2851584" cy="229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735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Wagner Act</a:t>
            </a:r>
          </a:p>
        </p:txBody>
      </p:sp>
      <p:sp>
        <p:nvSpPr>
          <p:cNvPr id="3" name="Text Placeholder 2"/>
          <p:cNvSpPr>
            <a:spLocks noGrp="1"/>
          </p:cNvSpPr>
          <p:nvPr>
            <p:ph type="body" sz="half" idx="1"/>
          </p:nvPr>
        </p:nvSpPr>
        <p:spPr>
          <a:xfrm>
            <a:off x="616527" y="1638300"/>
            <a:ext cx="4724400" cy="4114800"/>
          </a:xfrm>
        </p:spPr>
        <p:txBody>
          <a:bodyPr/>
          <a:lstStyle/>
          <a:p>
            <a:pPr eaLnBrk="1" hangingPunct="1"/>
            <a:r>
              <a:rPr lang="en-US" dirty="0"/>
              <a:t>The most important piece of labor legislation enacted in US History</a:t>
            </a:r>
          </a:p>
          <a:p>
            <a:pPr eaLnBrk="1" hangingPunct="1"/>
            <a:endParaRPr lang="en-US" dirty="0"/>
          </a:p>
          <a:p>
            <a:pPr eaLnBrk="1" hangingPunct="1"/>
            <a:r>
              <a:rPr lang="en-US" dirty="0"/>
              <a:t>Establishes the right of workers (in private companies) to unionize.  </a:t>
            </a:r>
          </a:p>
        </p:txBody>
      </p:sp>
      <p:pic>
        <p:nvPicPr>
          <p:cNvPr id="4" name="Picture 2" descr="https://www.nlrb.gov/sites/default/files/attachments/basic-page/node-1559/1935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609599"/>
            <a:ext cx="4038600" cy="5532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121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Security Act</a:t>
            </a:r>
          </a:p>
        </p:txBody>
      </p:sp>
      <p:sp>
        <p:nvSpPr>
          <p:cNvPr id="3" name="Text Placeholder 2"/>
          <p:cNvSpPr>
            <a:spLocks noGrp="1"/>
          </p:cNvSpPr>
          <p:nvPr>
            <p:ph type="body" sz="half" idx="1"/>
          </p:nvPr>
        </p:nvSpPr>
        <p:spPr>
          <a:xfrm>
            <a:off x="838200" y="1905000"/>
            <a:ext cx="7924800" cy="4114800"/>
          </a:xfrm>
        </p:spPr>
        <p:txBody>
          <a:bodyPr/>
          <a:lstStyle/>
          <a:p>
            <a:pPr eaLnBrk="1" hangingPunct="1"/>
            <a:r>
              <a:rPr lang="en-US" b="1" dirty="0"/>
              <a:t>Established a retirement program that would pay people after they stopped working</a:t>
            </a:r>
            <a:endParaRPr lang="en-US" dirty="0"/>
          </a:p>
          <a:p>
            <a:pPr lvl="1"/>
            <a:r>
              <a:rPr lang="en-US" dirty="0"/>
              <a:t>Includes</a:t>
            </a:r>
          </a:p>
          <a:p>
            <a:pPr lvl="2"/>
            <a:r>
              <a:rPr lang="en-US" dirty="0"/>
              <a:t>Elderly</a:t>
            </a:r>
          </a:p>
          <a:p>
            <a:pPr lvl="2"/>
            <a:r>
              <a:rPr lang="en-US" dirty="0"/>
              <a:t>Unemployed</a:t>
            </a:r>
          </a:p>
          <a:p>
            <a:pPr lvl="2"/>
            <a:r>
              <a:rPr lang="en-US" dirty="0"/>
              <a:t>Disabled</a:t>
            </a:r>
          </a:p>
          <a:p>
            <a:pPr lvl="2"/>
            <a:r>
              <a:rPr lang="en-US" dirty="0"/>
              <a:t>Widows/Fatherless Children</a:t>
            </a:r>
          </a:p>
        </p:txBody>
      </p:sp>
      <p:pic>
        <p:nvPicPr>
          <p:cNvPr id="1026" name="Picture 2" descr="http://upload.wikimedia.org/wikipedia/en/thumb/d/d9/IdaMayFuller.jpg/220px-IdaMayFuller.jpg"/>
          <p:cNvPicPr>
            <a:picLocks noChangeAspect="1" noChangeArrowheads="1"/>
          </p:cNvPicPr>
          <p:nvPr/>
        </p:nvPicPr>
        <p:blipFill>
          <a:blip r:embed="rId2"/>
          <a:srcRect/>
          <a:stretch>
            <a:fillRect/>
          </a:stretch>
        </p:blipFill>
        <p:spPr bwMode="auto">
          <a:xfrm>
            <a:off x="6705600" y="3124200"/>
            <a:ext cx="2095500" cy="2190750"/>
          </a:xfrm>
          <a:prstGeom prst="rect">
            <a:avLst/>
          </a:prstGeom>
          <a:noFill/>
        </p:spPr>
      </p:pic>
      <p:sp>
        <p:nvSpPr>
          <p:cNvPr id="6" name="Rectangle 5"/>
          <p:cNvSpPr/>
          <p:nvPr/>
        </p:nvSpPr>
        <p:spPr>
          <a:xfrm>
            <a:off x="6172200" y="5334000"/>
            <a:ext cx="2819400" cy="1524000"/>
          </a:xfrm>
          <a:prstGeom prst="rect">
            <a:avLst/>
          </a:prstGeom>
        </p:spPr>
        <p:txBody>
          <a:bodyPr wrap="square">
            <a:spAutoFit/>
          </a:bodyPr>
          <a:lstStyle/>
          <a:p>
            <a:r>
              <a:rPr lang="en-US" sz="1000" dirty="0"/>
              <a:t>he first monthly payment was issued on January 31, 1940 to </a:t>
            </a:r>
            <a:r>
              <a:rPr lang="en-US" sz="1000" dirty="0">
                <a:hlinkClick r:id="rId3"/>
              </a:rPr>
              <a:t>Ida May Fuller</a:t>
            </a:r>
            <a:r>
              <a:rPr lang="en-US" sz="1000" dirty="0"/>
              <a:t> of </a:t>
            </a:r>
            <a:r>
              <a:rPr lang="en-US" sz="1000" dirty="0">
                <a:hlinkClick r:id="rId4" tooltip="Ludlow (town), Vermont"/>
              </a:rPr>
              <a:t>Ludlow</a:t>
            </a:r>
            <a:r>
              <a:rPr lang="en-US" sz="1000" dirty="0"/>
              <a:t>, </a:t>
            </a:r>
            <a:r>
              <a:rPr lang="en-US" sz="1000" dirty="0">
                <a:hlinkClick r:id="rId5"/>
              </a:rPr>
              <a:t>Vermont</a:t>
            </a:r>
            <a:r>
              <a:rPr lang="en-US" sz="1000" dirty="0"/>
              <a:t>. In 1937, 1938 and 1939 she paid a total of $24.75 into the Social Security System. Her first check was for $22.54. After her second check, Fuller already had received more than she contributed over the three-year period. She lived to be 100 and collected a total of $22,888.92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Online Image Placeholder 3"/>
          <p:cNvSpPr>
            <a:spLocks noGrp="1"/>
          </p:cNvSpPr>
          <p:nvPr>
            <p:ph type="clipArt" sz="half" idx="2"/>
          </p:nvPr>
        </p:nvSpPr>
        <p:spPr/>
      </p:sp>
      <p:pic>
        <p:nvPicPr>
          <p:cNvPr id="2050" name="Picture 2" descr="Image result for indian new d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
            <a:ext cx="7143380" cy="6444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368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t>New Deal Under Attack</a:t>
            </a:r>
          </a:p>
        </p:txBody>
      </p:sp>
      <p:sp>
        <p:nvSpPr>
          <p:cNvPr id="13315" name="Rectangle 3" descr="Rectangle: Click to edit Master text styles&#10;Second level&#10;Third level&#10;Fourth level&#10;Fifth level"/>
          <p:cNvSpPr>
            <a:spLocks noGrp="1" noChangeArrowheads="1"/>
          </p:cNvSpPr>
          <p:nvPr>
            <p:ph type="body" sz="half" idx="1"/>
          </p:nvPr>
        </p:nvSpPr>
        <p:spPr>
          <a:xfrm>
            <a:off x="838200" y="1676400"/>
            <a:ext cx="3810000" cy="4343400"/>
          </a:xfrm>
        </p:spPr>
        <p:txBody>
          <a:bodyPr/>
          <a:lstStyle/>
          <a:p>
            <a:pPr eaLnBrk="1" hangingPunct="1">
              <a:lnSpc>
                <a:spcPct val="90000"/>
              </a:lnSpc>
            </a:pPr>
            <a:r>
              <a:rPr lang="en-US" sz="2400" dirty="0">
                <a:cs typeface="Times New Roman" pitchFamily="18" charset="0"/>
              </a:rPr>
              <a:t>Policy of </a:t>
            </a:r>
            <a:r>
              <a:rPr lang="en-US" sz="2400" b="1" dirty="0">
                <a:solidFill>
                  <a:srgbClr val="C00000"/>
                </a:solidFill>
                <a:cs typeface="Times New Roman" pitchFamily="18" charset="0"/>
              </a:rPr>
              <a:t>deficit spending </a:t>
            </a:r>
            <a:r>
              <a:rPr lang="en-US" sz="2400" dirty="0">
                <a:cs typeface="Times New Roman" pitchFamily="18" charset="0"/>
              </a:rPr>
              <a:t>was adopted to spend more money than the government receives in revenue developed by </a:t>
            </a:r>
            <a:r>
              <a:rPr lang="en-US" sz="2400" b="1" dirty="0">
                <a:solidFill>
                  <a:srgbClr val="C00000"/>
                </a:solidFill>
                <a:cs typeface="Times New Roman" pitchFamily="18" charset="0"/>
              </a:rPr>
              <a:t>John Keynes</a:t>
            </a:r>
          </a:p>
          <a:p>
            <a:pPr eaLnBrk="1" hangingPunct="1">
              <a:lnSpc>
                <a:spcPct val="90000"/>
              </a:lnSpc>
            </a:pPr>
            <a:endParaRPr lang="en-US" sz="2400" dirty="0"/>
          </a:p>
          <a:p>
            <a:pPr eaLnBrk="1" hangingPunct="1">
              <a:lnSpc>
                <a:spcPct val="90000"/>
              </a:lnSpc>
            </a:pPr>
            <a:r>
              <a:rPr lang="en-US" sz="2400" dirty="0">
                <a:cs typeface="Times New Roman" pitchFamily="18" charset="0"/>
              </a:rPr>
              <a:t>Liberal critics of the New Deal said it did not go far enough while Conservative critics said the programs spent too much</a:t>
            </a:r>
            <a:r>
              <a:rPr lang="en-US" sz="2400" dirty="0"/>
              <a:t> </a:t>
            </a:r>
          </a:p>
        </p:txBody>
      </p:sp>
      <p:pic>
        <p:nvPicPr>
          <p:cNvPr id="13316" name="Picture 7" descr="Dec"/>
          <p:cNvPicPr>
            <a:picLocks noGrp="1" noChangeAspect="1" noChangeArrowheads="1"/>
          </p:cNvPicPr>
          <p:nvPr>
            <p:ph type="clipArt" sz="half" idx="2"/>
          </p:nvPr>
        </p:nvPicPr>
        <p:blipFill>
          <a:blip r:embed="rId2"/>
          <a:srcRect/>
          <a:stretch>
            <a:fillRect/>
          </a:stretch>
        </p:blipFill>
        <p:spPr>
          <a:xfrm>
            <a:off x="5143500" y="1905000"/>
            <a:ext cx="3124200" cy="4114800"/>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0"/>
            <a:ext cx="7772400" cy="1143000"/>
          </a:xfrm>
        </p:spPr>
        <p:txBody>
          <a:bodyPr/>
          <a:lstStyle/>
          <a:p>
            <a:pPr algn="ctr" eaLnBrk="1" hangingPunct="1"/>
            <a:r>
              <a:rPr lang="en-US" dirty="0"/>
              <a:t>The Supreme Court Reacts</a:t>
            </a:r>
          </a:p>
        </p:txBody>
      </p:sp>
      <p:sp>
        <p:nvSpPr>
          <p:cNvPr id="14339" name="Rectangle 3" descr="Rectangle: Click to edit Master text styles&#10;Second level&#10;Third level&#10;Fourth level&#10;Fifth level"/>
          <p:cNvSpPr>
            <a:spLocks noGrp="1" noChangeArrowheads="1"/>
          </p:cNvSpPr>
          <p:nvPr>
            <p:ph type="body" sz="half" idx="1"/>
          </p:nvPr>
        </p:nvSpPr>
        <p:spPr>
          <a:xfrm>
            <a:off x="457200" y="1143000"/>
            <a:ext cx="4191000" cy="5181600"/>
          </a:xfrm>
        </p:spPr>
        <p:txBody>
          <a:bodyPr/>
          <a:lstStyle/>
          <a:p>
            <a:pPr eaLnBrk="1" hangingPunct="1">
              <a:lnSpc>
                <a:spcPct val="90000"/>
              </a:lnSpc>
            </a:pPr>
            <a:r>
              <a:rPr lang="en-US" sz="2300" dirty="0"/>
              <a:t>NIRA and AAA declared unconstitutional</a:t>
            </a:r>
          </a:p>
          <a:p>
            <a:pPr eaLnBrk="1" hangingPunct="1">
              <a:lnSpc>
                <a:spcPct val="90000"/>
              </a:lnSpc>
            </a:pPr>
            <a:endParaRPr lang="en-US" sz="2300" dirty="0"/>
          </a:p>
          <a:p>
            <a:pPr eaLnBrk="1" hangingPunct="1">
              <a:lnSpc>
                <a:spcPct val="90000"/>
              </a:lnSpc>
            </a:pPr>
            <a:r>
              <a:rPr lang="en-US" sz="2300" dirty="0">
                <a:cs typeface="Times New Roman" pitchFamily="18" charset="0"/>
              </a:rPr>
              <a:t>In Response, FDR proposed a Bill to appoint 6 new Supreme Court justices</a:t>
            </a:r>
            <a:r>
              <a:rPr lang="en-US" sz="2300" dirty="0"/>
              <a:t> </a:t>
            </a:r>
          </a:p>
          <a:p>
            <a:pPr lvl="1" eaLnBrk="1" hangingPunct="1">
              <a:lnSpc>
                <a:spcPct val="90000"/>
              </a:lnSpc>
            </a:pPr>
            <a:r>
              <a:rPr lang="en-US" sz="1900" dirty="0"/>
              <a:t>AKA – </a:t>
            </a:r>
            <a:r>
              <a:rPr lang="en-US" sz="1900" b="1" dirty="0">
                <a:solidFill>
                  <a:srgbClr val="C00000"/>
                </a:solidFill>
              </a:rPr>
              <a:t>“Court Packing”</a:t>
            </a:r>
          </a:p>
          <a:p>
            <a:pPr eaLnBrk="1" hangingPunct="1">
              <a:lnSpc>
                <a:spcPct val="90000"/>
              </a:lnSpc>
            </a:pPr>
            <a:endParaRPr lang="en-US" sz="2300" dirty="0"/>
          </a:p>
          <a:p>
            <a:pPr eaLnBrk="1" hangingPunct="1">
              <a:lnSpc>
                <a:spcPct val="90000"/>
              </a:lnSpc>
            </a:pPr>
            <a:r>
              <a:rPr lang="en-US" sz="2300" dirty="0"/>
              <a:t>The public and press turned against FDR with this scheme</a:t>
            </a:r>
          </a:p>
          <a:p>
            <a:pPr eaLnBrk="1" hangingPunct="1">
              <a:lnSpc>
                <a:spcPct val="90000"/>
              </a:lnSpc>
            </a:pPr>
            <a:endParaRPr lang="en-US" sz="2300" dirty="0"/>
          </a:p>
          <a:p>
            <a:pPr eaLnBrk="1" hangingPunct="1">
              <a:lnSpc>
                <a:spcPct val="90000"/>
              </a:lnSpc>
            </a:pPr>
            <a:r>
              <a:rPr lang="en-US" sz="2300" dirty="0">
                <a:cs typeface="Times New Roman" pitchFamily="18" charset="0"/>
              </a:rPr>
              <a:t>The bill failed, but FDR appointed 7 justices because many began to retire</a:t>
            </a:r>
            <a:r>
              <a:rPr lang="en-US" sz="2300" dirty="0"/>
              <a:t> </a:t>
            </a:r>
          </a:p>
        </p:txBody>
      </p:sp>
      <p:pic>
        <p:nvPicPr>
          <p:cNvPr id="14340" name="Picture 7" descr="37022606"/>
          <p:cNvPicPr>
            <a:picLocks noGrp="1" noChangeAspect="1" noChangeArrowheads="1"/>
          </p:cNvPicPr>
          <p:nvPr>
            <p:ph type="clipArt" sz="half" idx="2"/>
          </p:nvPr>
        </p:nvPicPr>
        <p:blipFill>
          <a:blip r:embed="rId3"/>
          <a:srcRect/>
          <a:stretch>
            <a:fillRect/>
          </a:stretch>
        </p:blipFill>
        <p:spPr>
          <a:xfrm>
            <a:off x="4608513" y="1371600"/>
            <a:ext cx="4076700" cy="533400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5" name="Picture 2" descr="court%20packing%20roosevelt"/>
          <p:cNvPicPr>
            <a:picLocks noChangeAspect="1" noChangeArrowheads="1"/>
          </p:cNvPicPr>
          <p:nvPr/>
        </p:nvPicPr>
        <p:blipFill>
          <a:blip r:embed="rId2"/>
          <a:srcRect/>
          <a:stretch>
            <a:fillRect/>
          </a:stretch>
        </p:blipFill>
        <p:spPr bwMode="auto">
          <a:xfrm>
            <a:off x="2057400" y="228599"/>
            <a:ext cx="4648200" cy="647315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676400" y="-114300"/>
            <a:ext cx="7772400" cy="1143000"/>
          </a:xfrm>
        </p:spPr>
        <p:txBody>
          <a:bodyPr/>
          <a:lstStyle/>
          <a:p>
            <a:pPr algn="ctr" eaLnBrk="1" hangingPunct="1"/>
            <a:r>
              <a:rPr lang="en-US" dirty="0"/>
              <a:t>3 Fiery Critics</a:t>
            </a:r>
          </a:p>
        </p:txBody>
      </p:sp>
      <p:sp>
        <p:nvSpPr>
          <p:cNvPr id="15363" name="Rectangle 3" descr="Rectangle: Click to edit Master text styles&#10;Second level&#10;Third level&#10;Fourth level&#10;Fifth level"/>
          <p:cNvSpPr>
            <a:spLocks noGrp="1" noChangeArrowheads="1"/>
          </p:cNvSpPr>
          <p:nvPr>
            <p:ph type="body" sz="half" idx="1"/>
          </p:nvPr>
        </p:nvSpPr>
        <p:spPr>
          <a:xfrm>
            <a:off x="76200" y="1117734"/>
            <a:ext cx="5410200" cy="5359265"/>
          </a:xfrm>
        </p:spPr>
        <p:style>
          <a:lnRef idx="2">
            <a:schemeClr val="dk1"/>
          </a:lnRef>
          <a:fillRef idx="1">
            <a:schemeClr val="lt1"/>
          </a:fillRef>
          <a:effectRef idx="0">
            <a:schemeClr val="dk1"/>
          </a:effectRef>
          <a:fontRef idx="minor">
            <a:schemeClr val="dk1"/>
          </a:fontRef>
        </p:style>
        <p:txBody>
          <a:bodyPr/>
          <a:lstStyle/>
          <a:p>
            <a:pPr eaLnBrk="1" hangingPunct="1"/>
            <a:r>
              <a:rPr lang="en-US" sz="2400" b="1" dirty="0">
                <a:solidFill>
                  <a:srgbClr val="C00000"/>
                </a:solidFill>
              </a:rPr>
              <a:t>Father Charles Coughlin</a:t>
            </a:r>
          </a:p>
          <a:p>
            <a:pPr lvl="1" eaLnBrk="1" hangingPunct="1"/>
            <a:r>
              <a:rPr lang="en-US" sz="2000" dirty="0">
                <a:cs typeface="Times New Roman" pitchFamily="18" charset="0"/>
              </a:rPr>
              <a:t>Initially supported FDR</a:t>
            </a:r>
          </a:p>
          <a:p>
            <a:pPr lvl="1" eaLnBrk="1" hangingPunct="1"/>
            <a:r>
              <a:rPr lang="en-US" sz="2000" dirty="0">
                <a:cs typeface="Times New Roman" pitchFamily="18" charset="0"/>
              </a:rPr>
              <a:t>Later said FDR’s Reforms weren't enough</a:t>
            </a:r>
          </a:p>
          <a:p>
            <a:pPr lvl="1" eaLnBrk="1" hangingPunct="1"/>
            <a:r>
              <a:rPr lang="en-US" sz="2000" dirty="0">
                <a:solidFill>
                  <a:schemeClr val="tx1"/>
                </a:solidFill>
                <a:cs typeface="Times New Roman" pitchFamily="18" charset="0"/>
              </a:rPr>
              <a:t>Believed FDR was too easy on Bankers</a:t>
            </a:r>
          </a:p>
          <a:p>
            <a:pPr lvl="1" eaLnBrk="1" hangingPunct="1"/>
            <a:r>
              <a:rPr lang="en-US" sz="2000" dirty="0">
                <a:solidFill>
                  <a:srgbClr val="C00000"/>
                </a:solidFill>
                <a:cs typeface="Times New Roman" pitchFamily="18" charset="0"/>
              </a:rPr>
              <a:t>Favored </a:t>
            </a:r>
            <a:r>
              <a:rPr lang="en-US" sz="2000" b="1" dirty="0">
                <a:solidFill>
                  <a:srgbClr val="C00000"/>
                </a:solidFill>
                <a:cs typeface="Times New Roman" pitchFamily="18" charset="0"/>
              </a:rPr>
              <a:t>guaranteed annual income </a:t>
            </a:r>
            <a:r>
              <a:rPr lang="en-US" sz="2000" dirty="0">
                <a:solidFill>
                  <a:srgbClr val="C00000"/>
                </a:solidFill>
                <a:cs typeface="Times New Roman" pitchFamily="18" charset="0"/>
              </a:rPr>
              <a:t>and the </a:t>
            </a:r>
            <a:r>
              <a:rPr lang="en-US" sz="2000" b="1" dirty="0">
                <a:solidFill>
                  <a:srgbClr val="C00000"/>
                </a:solidFill>
                <a:cs typeface="Times New Roman" pitchFamily="18" charset="0"/>
              </a:rPr>
              <a:t>nationalization of banks and railroads</a:t>
            </a:r>
          </a:p>
          <a:p>
            <a:pPr lvl="1" eaLnBrk="1" hangingPunct="1">
              <a:buNone/>
            </a:pPr>
            <a:r>
              <a:rPr lang="en-US" sz="2000" dirty="0">
                <a:cs typeface="Times New Roman" pitchFamily="18" charset="0"/>
              </a:rPr>
              <a:t> </a:t>
            </a:r>
            <a:r>
              <a:rPr lang="en-US" sz="2000" dirty="0"/>
              <a:t> </a:t>
            </a:r>
            <a:endParaRPr lang="en-US" sz="2000" b="1" dirty="0"/>
          </a:p>
          <a:p>
            <a:pPr eaLnBrk="1" hangingPunct="1"/>
            <a:r>
              <a:rPr lang="en-US" sz="2400" b="1" dirty="0">
                <a:solidFill>
                  <a:srgbClr val="C00000"/>
                </a:solidFill>
              </a:rPr>
              <a:t>Dr. Francis Townsend</a:t>
            </a:r>
          </a:p>
          <a:p>
            <a:pPr lvl="1" eaLnBrk="1" hangingPunct="1"/>
            <a:r>
              <a:rPr lang="en-US" sz="2000" b="1" dirty="0">
                <a:solidFill>
                  <a:srgbClr val="C00000"/>
                </a:solidFill>
                <a:cs typeface="Times New Roman" pitchFamily="18" charset="0"/>
              </a:rPr>
              <a:t>Promoted a plan to provide monthly benefits to the elderly</a:t>
            </a:r>
            <a:r>
              <a:rPr lang="en-US" sz="2000" b="1" dirty="0">
                <a:solidFill>
                  <a:srgbClr val="C00000"/>
                </a:solidFill>
              </a:rPr>
              <a:t> </a:t>
            </a:r>
          </a:p>
          <a:p>
            <a:pPr lvl="1" eaLnBrk="1" hangingPunct="1"/>
            <a:r>
              <a:rPr lang="en-US" sz="2000" dirty="0"/>
              <a:t>His beliefs were eventually reflected by the </a:t>
            </a:r>
            <a:r>
              <a:rPr lang="en-US" sz="2000" b="1" i="1" dirty="0"/>
              <a:t>Social Securities Act </a:t>
            </a:r>
          </a:p>
        </p:txBody>
      </p:sp>
      <p:pic>
        <p:nvPicPr>
          <p:cNvPr id="15364" name="Picture 7" descr="townengrave"/>
          <p:cNvPicPr>
            <a:picLocks noGrp="1" noChangeAspect="1" noChangeArrowheads="1"/>
          </p:cNvPicPr>
          <p:nvPr>
            <p:ph type="clipArt" sz="half" idx="2"/>
          </p:nvPr>
        </p:nvPicPr>
        <p:blipFill>
          <a:blip r:embed="rId3"/>
          <a:srcRect/>
          <a:stretch>
            <a:fillRect/>
          </a:stretch>
        </p:blipFill>
        <p:spPr>
          <a:xfrm>
            <a:off x="5638800" y="3429000"/>
            <a:ext cx="2847975" cy="3968791"/>
          </a:xfrm>
          <a:noFill/>
        </p:spPr>
      </p:pic>
      <p:pic>
        <p:nvPicPr>
          <p:cNvPr id="1026" name="Picture 2" descr="File:CharlesCouglinCraineDetroitPortra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76200"/>
            <a:ext cx="2829242" cy="3619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219200" y="-152400"/>
            <a:ext cx="7772400" cy="1143000"/>
          </a:xfrm>
        </p:spPr>
        <p:txBody>
          <a:bodyPr/>
          <a:lstStyle/>
          <a:p>
            <a:pPr algn="ctr" eaLnBrk="1" hangingPunct="1"/>
            <a:r>
              <a:rPr lang="en-US" dirty="0"/>
              <a:t>3 Fiery Critics</a:t>
            </a:r>
          </a:p>
        </p:txBody>
      </p:sp>
      <p:sp>
        <p:nvSpPr>
          <p:cNvPr id="16387" name="Rectangle 3" descr="Rectangle: Click to edit Master text styles&#10;Second level&#10;Third level&#10;Fourth level&#10;Fifth level"/>
          <p:cNvSpPr>
            <a:spLocks noGrp="1" noChangeArrowheads="1"/>
          </p:cNvSpPr>
          <p:nvPr>
            <p:ph type="body" sz="half" idx="1"/>
          </p:nvPr>
        </p:nvSpPr>
        <p:spPr>
          <a:xfrm>
            <a:off x="304800" y="990600"/>
            <a:ext cx="4851400" cy="5715000"/>
          </a:xfrm>
        </p:spPr>
        <p:style>
          <a:lnRef idx="2">
            <a:schemeClr val="dk1"/>
          </a:lnRef>
          <a:fillRef idx="1">
            <a:schemeClr val="lt1"/>
          </a:fillRef>
          <a:effectRef idx="0">
            <a:schemeClr val="dk1"/>
          </a:effectRef>
          <a:fontRef idx="minor">
            <a:schemeClr val="dk1"/>
          </a:fontRef>
        </p:style>
        <p:txBody>
          <a:bodyPr/>
          <a:lstStyle/>
          <a:p>
            <a:pPr eaLnBrk="1" hangingPunct="1"/>
            <a:r>
              <a:rPr lang="en-US" sz="2400" b="1" dirty="0">
                <a:solidFill>
                  <a:srgbClr val="C00000"/>
                </a:solidFill>
                <a:cs typeface="Times New Roman" pitchFamily="18" charset="0"/>
              </a:rPr>
              <a:t>Huey Long </a:t>
            </a:r>
            <a:r>
              <a:rPr lang="en-US" sz="2000" dirty="0">
                <a:cs typeface="Times New Roman" pitchFamily="18" charset="0"/>
              </a:rPr>
              <a:t>(a.k.a. The Kingfish)</a:t>
            </a:r>
          </a:p>
          <a:p>
            <a:pPr eaLnBrk="1" hangingPunct="1"/>
            <a:endParaRPr lang="en-US" sz="2400" dirty="0">
              <a:cs typeface="Times New Roman" pitchFamily="18" charset="0"/>
            </a:endParaRPr>
          </a:p>
          <a:p>
            <a:pPr eaLnBrk="1" hangingPunct="1"/>
            <a:r>
              <a:rPr lang="en-US" sz="2400" dirty="0">
                <a:cs typeface="Times New Roman" pitchFamily="18" charset="0"/>
              </a:rPr>
              <a:t>Louisiana Governor and Senator</a:t>
            </a:r>
          </a:p>
          <a:p>
            <a:pPr eaLnBrk="1" hangingPunct="1"/>
            <a:endParaRPr lang="en-US" sz="2400" dirty="0"/>
          </a:p>
          <a:p>
            <a:pPr eaLnBrk="1" hangingPunct="1"/>
            <a:r>
              <a:rPr lang="en-US" sz="2400" dirty="0">
                <a:cs typeface="Times New Roman" pitchFamily="18" charset="0"/>
              </a:rPr>
              <a:t>Came up with a nationwide program called </a:t>
            </a:r>
            <a:r>
              <a:rPr lang="en-US" sz="2400" dirty="0">
                <a:solidFill>
                  <a:srgbClr val="C00000"/>
                </a:solidFill>
                <a:cs typeface="Times New Roman" pitchFamily="18" charset="0"/>
              </a:rPr>
              <a:t>Share-Our-Wealth</a:t>
            </a:r>
          </a:p>
          <a:p>
            <a:pPr eaLnBrk="1" hangingPunct="1"/>
            <a:endParaRPr lang="en-US" sz="2400" dirty="0">
              <a:cs typeface="Times New Roman" pitchFamily="18" charset="0"/>
            </a:endParaRPr>
          </a:p>
          <a:p>
            <a:pPr eaLnBrk="1" hangingPunct="1"/>
            <a:r>
              <a:rPr lang="en-US" sz="2400" dirty="0">
                <a:cs typeface="Times New Roman" pitchFamily="18" charset="0"/>
              </a:rPr>
              <a:t>Split from Dem Party and planned on running for President in 1936</a:t>
            </a:r>
            <a:endParaRPr lang="en-US" sz="2400" dirty="0"/>
          </a:p>
          <a:p>
            <a:pPr eaLnBrk="1" hangingPunct="1"/>
            <a:endParaRPr lang="en-US" sz="2400" dirty="0"/>
          </a:p>
          <a:p>
            <a:pPr eaLnBrk="1" hangingPunct="1"/>
            <a:r>
              <a:rPr lang="en-US" sz="2400" dirty="0"/>
              <a:t>Assassinated in ‘35</a:t>
            </a:r>
          </a:p>
        </p:txBody>
      </p:sp>
      <p:pic>
        <p:nvPicPr>
          <p:cNvPr id="2050" name="Picture 2" descr="https://encrypted-tbn0.gstatic.com/images?q=tbn:ANd9GcR2NJCyKbnZfO6s7BUUV_MB0QzsJkjsXnhg7sDth-wgv8PPB5Q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733800"/>
            <a:ext cx="3657600" cy="28617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upload.wikimedia.org/wikipedia/commons/thumb/9/91/HueyPLongGesture.jpg/220px-HueyPLongGes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228600"/>
            <a:ext cx="2988028" cy="3300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0" y="0"/>
            <a:ext cx="9144000" cy="6858000"/>
          </a:xfrm>
        </p:spPr>
        <p:style>
          <a:lnRef idx="2">
            <a:schemeClr val="dk1"/>
          </a:lnRef>
          <a:fillRef idx="1">
            <a:schemeClr val="lt1"/>
          </a:fillRef>
          <a:effectRef idx="0">
            <a:schemeClr val="dk1"/>
          </a:effectRef>
          <a:fontRef idx="minor">
            <a:schemeClr val="dk1"/>
          </a:fontRef>
        </p:style>
        <p:txBody>
          <a:bodyPr/>
          <a:lstStyle/>
          <a:p>
            <a:pPr marL="0" indent="0" algn="ctr">
              <a:buNone/>
            </a:pPr>
            <a:r>
              <a:rPr lang="en-US" sz="2000" b="1" dirty="0"/>
              <a:t>Share-Our-Wealth </a:t>
            </a:r>
          </a:p>
          <a:p>
            <a:r>
              <a:rPr lang="en-US" sz="1600" dirty="0"/>
              <a:t>No person would be allowed to accumulate a personal </a:t>
            </a:r>
            <a:r>
              <a:rPr lang="en-US" sz="1600" dirty="0">
                <a:hlinkClick r:id="rId2" tooltip="Net worth"/>
              </a:rPr>
              <a:t>net worth</a:t>
            </a:r>
            <a:r>
              <a:rPr lang="en-US" sz="1600" dirty="0"/>
              <a:t> of more than 300 times the average family fortune, which would limit personal assets to between $5 million and $8 million. Annual incomes would be limited to $1 million and inheritances would be capped at $5 million.</a:t>
            </a:r>
          </a:p>
          <a:p>
            <a:endParaRPr lang="en-US" sz="1600" dirty="0"/>
          </a:p>
          <a:p>
            <a:r>
              <a:rPr lang="en-US" sz="1600" dirty="0"/>
              <a:t>Every family was to be guaranteed an annual family income of at least $2,000 to $2,500, or not less than one-third of the average annual family income in the United States. Yearly income, however, cannot exceed more than 300 times the size of the average family income.</a:t>
            </a:r>
          </a:p>
          <a:p>
            <a:endParaRPr lang="en-US" sz="1600" dirty="0"/>
          </a:p>
          <a:p>
            <a:r>
              <a:rPr lang="en-US" sz="1600" dirty="0"/>
              <a:t>An old-age </a:t>
            </a:r>
            <a:r>
              <a:rPr lang="en-US" sz="1600" dirty="0">
                <a:hlinkClick r:id="rId3" tooltip="Pension"/>
              </a:rPr>
              <a:t>pension</a:t>
            </a:r>
            <a:r>
              <a:rPr lang="en-US" sz="1600" dirty="0"/>
              <a:t> would be made available for all persons over 60.</a:t>
            </a:r>
          </a:p>
          <a:p>
            <a:endParaRPr lang="en-US" sz="1600" dirty="0"/>
          </a:p>
          <a:p>
            <a:r>
              <a:rPr lang="en-US" sz="1600" dirty="0"/>
              <a:t>To balance agricultural production, the government would preserve/store surplus goods, abolishing the practice of destroying surplus food and other necessities due to lack of purchasing power.</a:t>
            </a:r>
          </a:p>
          <a:p>
            <a:endParaRPr lang="en-US" sz="1600" dirty="0"/>
          </a:p>
          <a:p>
            <a:r>
              <a:rPr lang="en-US" sz="1600" dirty="0"/>
              <a:t>Veterans would be paid what they were owed (a pension and healthcare benefits).</a:t>
            </a:r>
          </a:p>
          <a:p>
            <a:endParaRPr lang="en-US" sz="1600" dirty="0"/>
          </a:p>
          <a:p>
            <a:r>
              <a:rPr lang="en-US" sz="1600" dirty="0"/>
              <a:t>Free education and training for all students to have equal opportunities in all schools, colleges, universities, and other institutions for training in the professions and vocations of life.</a:t>
            </a:r>
          </a:p>
          <a:p>
            <a:endParaRPr lang="en-US" sz="1600" dirty="0"/>
          </a:p>
          <a:p>
            <a:r>
              <a:rPr lang="en-US" sz="1600" dirty="0"/>
              <a:t>The raising of revenue and taxes for the support of this program was to come from the reduction of swollen fortunes from the top, as well as for the support of public works to give employment whenever there may be any slackening necessary in private enterprise.</a:t>
            </a:r>
          </a:p>
          <a:p>
            <a:endParaRPr lang="en-US" dirty="0"/>
          </a:p>
        </p:txBody>
      </p:sp>
    </p:spTree>
    <p:extLst>
      <p:ext uri="{BB962C8B-B14F-4D97-AF65-F5344CB8AC3E}">
        <p14:creationId xmlns:p14="http://schemas.microsoft.com/office/powerpoint/2010/main" val="3483611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Effects of the New Deal</a:t>
            </a:r>
          </a:p>
        </p:txBody>
      </p:sp>
      <p:sp>
        <p:nvSpPr>
          <p:cNvPr id="10243" name="Rectangle 3"/>
          <p:cNvSpPr>
            <a:spLocks noGrp="1" noChangeArrowheads="1"/>
          </p:cNvSpPr>
          <p:nvPr>
            <p:ph type="body" idx="1"/>
          </p:nvPr>
        </p:nvSpPr>
        <p:spPr>
          <a:xfrm>
            <a:off x="838200" y="1676400"/>
            <a:ext cx="7772400" cy="4114800"/>
          </a:xfrm>
        </p:spPr>
        <p:txBody>
          <a:bodyPr/>
          <a:lstStyle/>
          <a:p>
            <a:r>
              <a:rPr lang="en-US" dirty="0"/>
              <a:t>Many </a:t>
            </a:r>
            <a:r>
              <a:rPr lang="en-US" b="1" dirty="0"/>
              <a:t>jobs</a:t>
            </a:r>
            <a:r>
              <a:rPr lang="en-US" dirty="0"/>
              <a:t> are created</a:t>
            </a:r>
          </a:p>
          <a:p>
            <a:r>
              <a:rPr lang="en-US" dirty="0"/>
              <a:t>The </a:t>
            </a:r>
            <a:r>
              <a:rPr lang="en-US" b="1" dirty="0"/>
              <a:t>banking system </a:t>
            </a:r>
            <a:r>
              <a:rPr lang="en-US" dirty="0"/>
              <a:t>is stabilized</a:t>
            </a:r>
          </a:p>
          <a:p>
            <a:r>
              <a:rPr lang="en-US" dirty="0"/>
              <a:t>The </a:t>
            </a:r>
            <a:r>
              <a:rPr lang="en-US" b="1" dirty="0"/>
              <a:t>Stock Market </a:t>
            </a:r>
            <a:r>
              <a:rPr lang="en-US" dirty="0"/>
              <a:t>is regulated</a:t>
            </a:r>
          </a:p>
          <a:p>
            <a:r>
              <a:rPr lang="en-US" dirty="0"/>
              <a:t>Programs are created to help the </a:t>
            </a:r>
            <a:r>
              <a:rPr lang="en-US" b="1" dirty="0"/>
              <a:t>elderly and the poor</a:t>
            </a:r>
          </a:p>
          <a:p>
            <a:r>
              <a:rPr lang="en-US" b="1" dirty="0"/>
              <a:t>Farmers</a:t>
            </a:r>
            <a:r>
              <a:rPr lang="en-US" dirty="0"/>
              <a:t> are helped by the government</a:t>
            </a:r>
          </a:p>
          <a:p>
            <a:r>
              <a:rPr lang="en-US" dirty="0"/>
              <a:t>The government takes </a:t>
            </a:r>
            <a:r>
              <a:rPr lang="en-US" b="1" dirty="0"/>
              <a:t>a more active role</a:t>
            </a:r>
            <a:r>
              <a:rPr lang="en-US" dirty="0"/>
              <a:t> in the economy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fade">
                                      <p:cBhvr>
                                        <p:cTn id="12" dur="2000"/>
                                        <p:tgtEl>
                                          <p:spTgt spid="102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Effect transition="in" filter="fade">
                                      <p:cBhvr>
                                        <p:cTn id="17" dur="2000"/>
                                        <p:tgtEl>
                                          <p:spTgt spid="102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2" end="2"/>
                                            </p:txEl>
                                          </p:spTgt>
                                        </p:tgtEl>
                                        <p:attrNameLst>
                                          <p:attrName>style.visibility</p:attrName>
                                        </p:attrNameLst>
                                      </p:cBhvr>
                                      <p:to>
                                        <p:strVal val="visible"/>
                                      </p:to>
                                    </p:set>
                                    <p:animEffect transition="in" filter="fade">
                                      <p:cBhvr>
                                        <p:cTn id="22" dur="2000"/>
                                        <p:tgtEl>
                                          <p:spTgt spid="102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43">
                                            <p:txEl>
                                              <p:pRg st="3" end="3"/>
                                            </p:txEl>
                                          </p:spTgt>
                                        </p:tgtEl>
                                        <p:attrNameLst>
                                          <p:attrName>style.visibility</p:attrName>
                                        </p:attrNameLst>
                                      </p:cBhvr>
                                      <p:to>
                                        <p:strVal val="visible"/>
                                      </p:to>
                                    </p:set>
                                    <p:animEffect transition="in" filter="fade">
                                      <p:cBhvr>
                                        <p:cTn id="27" dur="2000"/>
                                        <p:tgtEl>
                                          <p:spTgt spid="1024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243">
                                            <p:txEl>
                                              <p:pRg st="4" end="4"/>
                                            </p:txEl>
                                          </p:spTgt>
                                        </p:tgtEl>
                                        <p:attrNameLst>
                                          <p:attrName>style.visibility</p:attrName>
                                        </p:attrNameLst>
                                      </p:cBhvr>
                                      <p:to>
                                        <p:strVal val="visible"/>
                                      </p:to>
                                    </p:set>
                                    <p:animEffect transition="in" filter="fade">
                                      <p:cBhvr>
                                        <p:cTn id="32" dur="2000"/>
                                        <p:tgtEl>
                                          <p:spTgt spid="1024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Effect transition="in" filter="fade">
                                      <p:cBhvr>
                                        <p:cTn id="37" dur="20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3541"/>
            <a:ext cx="7772400" cy="1143000"/>
          </a:xfrm>
        </p:spPr>
        <p:txBody>
          <a:bodyPr/>
          <a:lstStyle/>
          <a:p>
            <a:r>
              <a:rPr lang="en-US" dirty="0"/>
              <a:t>Did it work?</a:t>
            </a:r>
          </a:p>
        </p:txBody>
      </p:sp>
      <p:sp>
        <p:nvSpPr>
          <p:cNvPr id="3" name="Content Placeholder 2"/>
          <p:cNvSpPr>
            <a:spLocks noGrp="1"/>
          </p:cNvSpPr>
          <p:nvPr>
            <p:ph idx="1"/>
          </p:nvPr>
        </p:nvSpPr>
        <p:spPr/>
        <p:txBody>
          <a:bodyPr/>
          <a:lstStyle/>
          <a:p>
            <a:r>
              <a:rPr lang="en-US" dirty="0"/>
              <a:t>Recession of 1937</a:t>
            </a:r>
          </a:p>
          <a:p>
            <a:r>
              <a:rPr lang="en-US" dirty="0"/>
              <a:t>WWII</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0"/>
            <a:ext cx="8686800" cy="5257800"/>
          </a:xfrm>
          <a:prstGeom prst="rect">
            <a:avLst/>
          </a:prstGeom>
          <a:noFill/>
          <a:ln>
            <a:noFill/>
          </a:ln>
        </p:spPr>
      </p:pic>
      <p:sp>
        <p:nvSpPr>
          <p:cNvPr id="5" name="Title 1"/>
          <p:cNvSpPr txBox="1">
            <a:spLocks/>
          </p:cNvSpPr>
          <p:nvPr/>
        </p:nvSpPr>
        <p:spPr bwMode="auto">
          <a:xfrm>
            <a:off x="304800" y="5562600"/>
            <a:ext cx="845154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a:lstStyle>
          <a:p>
            <a:r>
              <a:rPr lang="en-US" kern="0" dirty="0"/>
              <a:t>Recession of 37?            WWII?</a:t>
            </a:r>
          </a:p>
        </p:txBody>
      </p:sp>
    </p:spTree>
    <p:extLst>
      <p:ext uri="{BB962C8B-B14F-4D97-AF65-F5344CB8AC3E}">
        <p14:creationId xmlns:p14="http://schemas.microsoft.com/office/powerpoint/2010/main" val="1023781002"/>
      </p:ext>
    </p:extLst>
  </p:cSld>
  <p:clrMapOvr>
    <a:masterClrMapping/>
  </p:clrMapOvr>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Designs\Blueprint.pot</Template>
  <TotalTime>2570</TotalTime>
  <Words>1498</Words>
  <Application>Microsoft Office PowerPoint</Application>
  <PresentationFormat>On-screen Show (4:3)</PresentationFormat>
  <Paragraphs>298</Paragraphs>
  <Slides>29</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Calibri</vt:lpstr>
      <vt:lpstr>Tahoma</vt:lpstr>
      <vt:lpstr>Times New Roman</vt:lpstr>
      <vt:lpstr>Wingdings</vt:lpstr>
      <vt:lpstr>Blueprint</vt:lpstr>
      <vt:lpstr>A New Deal for America </vt:lpstr>
      <vt:lpstr>Election of 1932</vt:lpstr>
      <vt:lpstr>The Organizing of a Brain Trust</vt:lpstr>
      <vt:lpstr>The 1st New Deal  1933 &amp; 1934</vt:lpstr>
      <vt:lpstr>The First Hundred Days (March 9-June 16, 1933)</vt:lpstr>
      <vt:lpstr>The Fireside Chat</vt:lpstr>
      <vt:lpstr>Regulating Banks</vt:lpstr>
      <vt:lpstr>Regulating Stock Market</vt:lpstr>
      <vt:lpstr>Rural Assistance: Agriculture Adjustment Act (AAA)</vt:lpstr>
      <vt:lpstr>Rural Assistance:  Tennessee Valley Authority (TVA)</vt:lpstr>
      <vt:lpstr>Providing Work Projects</vt:lpstr>
      <vt:lpstr>PowerPoint Presentation</vt:lpstr>
      <vt:lpstr>PowerPoint Presentation</vt:lpstr>
      <vt:lpstr>Promoting Fair Practices:</vt:lpstr>
      <vt:lpstr>Promoting Fair Practices:</vt:lpstr>
      <vt:lpstr>PowerPoint Presentation</vt:lpstr>
      <vt:lpstr>The 2nd New Deal  1935 &amp; 1936</vt:lpstr>
      <vt:lpstr>Works Progress Administration</vt:lpstr>
      <vt:lpstr>Wagner Act</vt:lpstr>
      <vt:lpstr>Social Security Act</vt:lpstr>
      <vt:lpstr>PowerPoint Presentation</vt:lpstr>
      <vt:lpstr>New Deal Under Attack</vt:lpstr>
      <vt:lpstr>The Supreme Court Reacts</vt:lpstr>
      <vt:lpstr>PowerPoint Presentation</vt:lpstr>
      <vt:lpstr>3 Fiery Critics</vt:lpstr>
      <vt:lpstr>3 Fiery Critics</vt:lpstr>
      <vt:lpstr>PowerPoint Presentation</vt:lpstr>
      <vt:lpstr>Effects of the New Deal</vt:lpstr>
      <vt:lpstr>Did it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Deal for America</dc:title>
  <dc:creator>Microsoft</dc:creator>
  <cp:lastModifiedBy>Nicholas Hulyo</cp:lastModifiedBy>
  <cp:revision>89</cp:revision>
  <dcterms:created xsi:type="dcterms:W3CDTF">2007-02-15T13:37:10Z</dcterms:created>
  <dcterms:modified xsi:type="dcterms:W3CDTF">2019-04-05T12:07:55Z</dcterms:modified>
</cp:coreProperties>
</file>