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9144000" cy="6858000" type="screen4x3"/>
  <p:notesSz cx="9240838" cy="6954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2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D8BDD86-12D9-4244-BF56-CB529187FFD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7BBAE86-29CF-AB4A-BE23-63667BAA543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Psych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417515"/>
              </p:ext>
            </p:extLst>
          </p:nvPr>
        </p:nvGraphicFramePr>
        <p:xfrm>
          <a:off x="1435608" y="1397000"/>
          <a:ext cx="7243020" cy="52897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1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Attribution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Fundamental</a:t>
                      </a:r>
                      <a:r>
                        <a:rPr lang="en-US" baseline="0" dirty="0"/>
                        <a:t> Attribution Error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Foot-in-the-Door</a:t>
                      </a:r>
                      <a:r>
                        <a:rPr lang="en-US" baseline="0" dirty="0"/>
                        <a:t> Phenomenon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Zimbardo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Cognitive Dissonance Theory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Milgram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 Facilitation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</a:t>
                      </a:r>
                      <a:r>
                        <a:rPr lang="en-US" baseline="0" dirty="0"/>
                        <a:t> Loafing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Deindividuation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Polarization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Groupthink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Just-World Phenomenon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 Traps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Ingroup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Outgroup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Hindsight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Prejudice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Discrimination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Mere Exposure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Altruism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Bystander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Reciprocity Norms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 norm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601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History, Approaches, Careers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643399"/>
              </p:ext>
            </p:extLst>
          </p:nvPr>
        </p:nvGraphicFramePr>
        <p:xfrm>
          <a:off x="1435608" y="1397000"/>
          <a:ext cx="7243020" cy="52897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1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Biological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Cognitive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Humanistic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William James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John Locke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Sociocultural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Evolutionary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Developmental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Sigmund</a:t>
                      </a:r>
                      <a:r>
                        <a:rPr lang="en-US" baseline="0" dirty="0"/>
                        <a:t> Freud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Introspection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Structuralism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Functionalism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Psychoanalytic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Wilhelm Wundt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Behavioral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Applied</a:t>
                      </a:r>
                      <a:r>
                        <a:rPr lang="en-US" baseline="0" dirty="0"/>
                        <a:t>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Clinical psychologist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Human factors psychologist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Psychiatrist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Margaret</a:t>
                      </a:r>
                      <a:r>
                        <a:rPr lang="en-US" baseline="0" dirty="0"/>
                        <a:t> Washburn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Basic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Industrial-organizational psychologist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John Watson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Mary Calkins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658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Research—Statistics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463923"/>
              </p:ext>
            </p:extLst>
          </p:nvPr>
        </p:nvGraphicFramePr>
        <p:xfrm>
          <a:off x="1435608" y="2388834"/>
          <a:ext cx="7243020" cy="198366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1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Standard Deviation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distribution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329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879325"/>
              </p:ext>
            </p:extLst>
          </p:nvPr>
        </p:nvGraphicFramePr>
        <p:xfrm>
          <a:off x="1435608" y="1397000"/>
          <a:ext cx="7243020" cy="52897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1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Hypothesis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Control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Independent</a:t>
                      </a:r>
                      <a:r>
                        <a:rPr lang="en-US" baseline="0" dirty="0"/>
                        <a:t> Variable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Hawthorne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Operational</a:t>
                      </a:r>
                      <a:r>
                        <a:rPr lang="en-US" baseline="0" dirty="0"/>
                        <a:t> Definition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Single-Blind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Experimenter</a:t>
                      </a:r>
                      <a:r>
                        <a:rPr lang="en-US" baseline="0" dirty="0"/>
                        <a:t> Bias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Placebo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Naturalistic Observation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Negative Correlation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Experimental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Dependent</a:t>
                      </a:r>
                      <a:r>
                        <a:rPr lang="en-US" baseline="0" dirty="0"/>
                        <a:t> Variable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Validity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Reliability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Random sample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Double-Blind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Positive Correlation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Representative</a:t>
                      </a:r>
                      <a:r>
                        <a:rPr lang="en-US" baseline="0" dirty="0"/>
                        <a:t> Sample</a:t>
                      </a:r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Case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616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Biology—Brain Structures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628236"/>
              </p:ext>
            </p:extLst>
          </p:nvPr>
        </p:nvGraphicFramePr>
        <p:xfrm>
          <a:off x="1497863" y="1397001"/>
          <a:ext cx="7106055" cy="536513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Medulla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Parietal</a:t>
                      </a:r>
                      <a:r>
                        <a:rPr lang="en-US" i="0" baseline="0" dirty="0"/>
                        <a:t> Lobe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Amygdala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Frontal Lobe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Split Brain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Thalamus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Limbic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Midbrain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Temporal Lobe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 err="1"/>
                        <a:t>Broca’s</a:t>
                      </a:r>
                      <a:r>
                        <a:rPr lang="en-US" i="0" dirty="0"/>
                        <a:t>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Occipital</a:t>
                      </a:r>
                      <a:r>
                        <a:rPr lang="en-US" i="0" baseline="0" dirty="0"/>
                        <a:t> Lobe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Plasticity</a:t>
                      </a:r>
                      <a:r>
                        <a:rPr lang="en-US" i="0" baseline="0" dirty="0"/>
                        <a:t> </a:t>
                      </a:r>
                      <a:endParaRPr lang="en-US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Reticular 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Left hemisphere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Right hemisphere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Corpus Callosum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Wernicke’s Area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Hypothalamus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Sensory</a:t>
                      </a:r>
                      <a:r>
                        <a:rPr lang="en-US" i="0" baseline="0" dirty="0"/>
                        <a:t> Cortex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Cerebellum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Neurogenesis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Hindbrain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Motor Cortex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7181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Forebrain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/>
                        <a:t>William Penfield</a:t>
                      </a:r>
                    </a:p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Aphasia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5006"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Association</a:t>
                      </a:r>
                      <a:r>
                        <a:rPr lang="en-US" i="0" baseline="0" dirty="0"/>
                        <a:t> Areas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713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945987"/>
          </a:xfrm>
        </p:spPr>
        <p:txBody>
          <a:bodyPr>
            <a:normAutofit fontScale="90000"/>
          </a:bodyPr>
          <a:lstStyle/>
          <a:p>
            <a:r>
              <a:rPr lang="en-US" dirty="0"/>
              <a:t>Biology—Neurons, Nervous System, Brain Scans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904959"/>
              </p:ext>
            </p:extLst>
          </p:nvPr>
        </p:nvGraphicFramePr>
        <p:xfrm>
          <a:off x="1435608" y="1397001"/>
          <a:ext cx="7243020" cy="53146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1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Myelin Sheath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Afferent</a:t>
                      </a:r>
                      <a:r>
                        <a:rPr lang="en-US" baseline="0" dirty="0"/>
                        <a:t> Neuron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Somatic 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Glial Cells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Interneuron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Neurotransmitters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Terminal</a:t>
                      </a:r>
                      <a:r>
                        <a:rPr lang="en-US" baseline="0" dirty="0"/>
                        <a:t> Buttons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Sympathetic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Action Potential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Parasympathetic</a:t>
                      </a:r>
                      <a:r>
                        <a:rPr lang="en-US" baseline="0" dirty="0"/>
                        <a:t> 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Reuptake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Neurons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Resting Potential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Efferent</a:t>
                      </a:r>
                      <a:r>
                        <a:rPr lang="en-US" baseline="0" dirty="0"/>
                        <a:t> Neuron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Refractory</a:t>
                      </a:r>
                      <a:r>
                        <a:rPr lang="en-US" baseline="0" dirty="0"/>
                        <a:t> Period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Agonist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Autonomic 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All-or-none principal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Synapse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Depolarization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Threshold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Axon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Dendrites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00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Biology—Endocrine System, Hormones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515172"/>
              </p:ext>
            </p:extLst>
          </p:nvPr>
        </p:nvGraphicFramePr>
        <p:xfrm>
          <a:off x="1435608" y="1397001"/>
          <a:ext cx="7243020" cy="26573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1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Endocrine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Pancreas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Ghrelin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Leptin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Pituitary 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Adrenal Glands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Thyroid 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Hormones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Insulin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Gonads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Melatonin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Orexin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4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Pineal 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Thyroxin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586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Biology—Neurotransmitters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57862"/>
              </p:ext>
            </p:extLst>
          </p:nvPr>
        </p:nvGraphicFramePr>
        <p:xfrm>
          <a:off x="1335997" y="1477609"/>
          <a:ext cx="7243020" cy="33061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1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Acetylcholine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Glutamate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Endorphins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Serotonin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Norepinephrine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Parkinson’s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Schizophrenia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Depression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Tardive Dyskinesia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Curare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Dopamine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GABA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Epinephrine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899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Sensation &amp; Perception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352543"/>
              </p:ext>
            </p:extLst>
          </p:nvPr>
        </p:nvGraphicFramePr>
        <p:xfrm>
          <a:off x="1497863" y="1313912"/>
          <a:ext cx="7106055" cy="538087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Top-down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Feature Detectors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Cornea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Fovea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Retinal Disparity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Parallel Processing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Opponent Process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Outer</a:t>
                      </a:r>
                      <a:r>
                        <a:rPr lang="en-US" sz="1600" baseline="0" dirty="0"/>
                        <a:t> 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Transduction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Rods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Sensory Adaptation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Visual</a:t>
                      </a:r>
                      <a:r>
                        <a:rPr lang="en-US" sz="1600" baseline="0" dirty="0"/>
                        <a:t> cliff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Optic</a:t>
                      </a:r>
                      <a:r>
                        <a:rPr lang="en-US" sz="1600" baseline="0" dirty="0"/>
                        <a:t> Nerve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Bottom-Up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Pupil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Afterimage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Middle 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Retina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Cocktail Party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Young-Helmholtz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Vestibular Sense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96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Kinesthetic Sense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Blind</a:t>
                      </a:r>
                      <a:r>
                        <a:rPr lang="en-US" sz="1600" baseline="0" dirty="0"/>
                        <a:t> spot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Inner 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Perceptual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Gestalt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47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Constancy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350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858381"/>
              </p:ext>
            </p:extLst>
          </p:nvPr>
        </p:nvGraphicFramePr>
        <p:xfrm>
          <a:off x="1497863" y="1397001"/>
          <a:ext cx="7106055" cy="541060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Ivan</a:t>
                      </a:r>
                      <a:r>
                        <a:rPr lang="en-US" baseline="0" dirty="0"/>
                        <a:t> Pavlov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John 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Generalization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Acquisition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Unconditioned Stimulus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Unconditioned 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Negative reinforcement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Fixed-interval</a:t>
                      </a:r>
                      <a:r>
                        <a:rPr lang="en-US" baseline="0" dirty="0"/>
                        <a:t> schedule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Discrimination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Primary Reinforcers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Spontaneous</a:t>
                      </a:r>
                      <a:r>
                        <a:rPr lang="en-US" baseline="0" dirty="0"/>
                        <a:t> Recovery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Continuous</a:t>
                      </a:r>
                      <a:r>
                        <a:rPr lang="en-US" baseline="0" dirty="0"/>
                        <a:t> Schedule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Neutral Stimulus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Positive Punishment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Conditioned Response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Fixed-ratio</a:t>
                      </a:r>
                      <a:r>
                        <a:rPr lang="en-US" baseline="0" dirty="0"/>
                        <a:t> schedule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Variable-interval schedule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Observational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Conditioned Stimulus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Extinction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Operant Conditioning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Negative Punishment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06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Positive reinforcement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Secondary Reinforcers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Variable-ratio</a:t>
                      </a:r>
                      <a:r>
                        <a:rPr lang="en-US" baseline="0" dirty="0"/>
                        <a:t> schedule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Higher-order conditioning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835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Cognition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135194"/>
              </p:ext>
            </p:extLst>
          </p:nvPr>
        </p:nvGraphicFramePr>
        <p:xfrm>
          <a:off x="1497863" y="1397001"/>
          <a:ext cx="7106055" cy="462125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Flashbulb</a:t>
                      </a:r>
                      <a:r>
                        <a:rPr lang="en-US" baseline="0" dirty="0"/>
                        <a:t>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Chunking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Ebbinghaus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Long-term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Anterograde Amnesia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Iconic</a:t>
                      </a:r>
                      <a:r>
                        <a:rPr lang="en-US" baseline="0" dirty="0"/>
                        <a:t> Memory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Sensory Memory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Amnesia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Serial Position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Explicit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Short-term memory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Recognition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Retroactive Interference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Infantile Amnesia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Echoic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Encoding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Repression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Proactive Interference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Mnemonic</a:t>
                      </a:r>
                      <a:r>
                        <a:rPr lang="en-US" baseline="0" dirty="0"/>
                        <a:t> Devices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Retrieval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Implicit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Retrograde Amnesia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06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Episodic</a:t>
                      </a:r>
                      <a:r>
                        <a:rPr lang="en-US" baseline="0" dirty="0"/>
                        <a:t> Memory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3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764644"/>
              </p:ext>
            </p:extLst>
          </p:nvPr>
        </p:nvGraphicFramePr>
        <p:xfrm>
          <a:off x="1497863" y="1397001"/>
          <a:ext cx="7106055" cy="215082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Representativeness Heuristic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One-word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Functional Fixedness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Two-Word</a:t>
                      </a:r>
                      <a:r>
                        <a:rPr lang="en-US" baseline="0" dirty="0"/>
                        <a:t> Stage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Noam Chomsky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Morpheme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Phoneme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Babbling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Telegraphic</a:t>
                      </a:r>
                      <a:r>
                        <a:rPr lang="en-US" baseline="0" dirty="0"/>
                        <a:t> Speech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Benjamin</a:t>
                      </a:r>
                      <a:r>
                        <a:rPr lang="en-US" baseline="0" dirty="0"/>
                        <a:t> Whorf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Availability</a:t>
                      </a:r>
                      <a:r>
                        <a:rPr lang="en-US" baseline="0" dirty="0"/>
                        <a:t> Heuristic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Syntax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392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Motivation, Emotion, &amp; Stress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783667"/>
              </p:ext>
            </p:extLst>
          </p:nvPr>
        </p:nvGraphicFramePr>
        <p:xfrm>
          <a:off x="1497863" y="1397001"/>
          <a:ext cx="7106055" cy="345015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Maslow’s Hierarchy of 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Intrinsic 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Homeostasis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General Adaptation Syndrome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Drive</a:t>
                      </a:r>
                      <a:r>
                        <a:rPr lang="en-US" baseline="0" dirty="0"/>
                        <a:t> Reduction Theory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Schacter</a:t>
                      </a:r>
                      <a:r>
                        <a:rPr lang="en-US" dirty="0"/>
                        <a:t>-Singer/2-factor</a:t>
                      </a:r>
                      <a:r>
                        <a:rPr lang="en-US" baseline="0" dirty="0"/>
                        <a:t> theory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Instinct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Cannon-Bard Theory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Extrinsic</a:t>
                      </a:r>
                      <a:r>
                        <a:rPr lang="en-US" baseline="0" dirty="0"/>
                        <a:t> Motivation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Yerkes-Dodson</a:t>
                      </a:r>
                      <a:r>
                        <a:rPr lang="en-US" baseline="0" dirty="0"/>
                        <a:t> Law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Self-actualization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Optimal Arousal Theory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James-Lange</a:t>
                      </a:r>
                      <a:r>
                        <a:rPr lang="en-US" baseline="0" dirty="0"/>
                        <a:t> Theory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Zejenc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721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Consciousness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99276"/>
              </p:ext>
            </p:extLst>
          </p:nvPr>
        </p:nvGraphicFramePr>
        <p:xfrm>
          <a:off x="1497863" y="1397001"/>
          <a:ext cx="7106055" cy="304066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Conscious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 1 Sleep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 4 Sleep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Narcolepsy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Preconscious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 3 Sleep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Hypnosis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Nightmare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Unconscious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Somnambulism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</a:t>
                      </a:r>
                      <a:r>
                        <a:rPr lang="en-US" baseline="0" dirty="0"/>
                        <a:t> 2 Sleep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Sleep Apnea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REM Sleep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Manifest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Night Terror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Latent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270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Consciousness—Drugs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168176"/>
              </p:ext>
            </p:extLst>
          </p:nvPr>
        </p:nvGraphicFramePr>
        <p:xfrm>
          <a:off x="1497863" y="1397001"/>
          <a:ext cx="7106055" cy="15107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Agonist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Hallucinogen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Stimulant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Tolerance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Opiates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Antagonist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Alcohol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Depressant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Withdrawal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83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927820"/>
              </p:ext>
            </p:extLst>
          </p:nvPr>
        </p:nvGraphicFramePr>
        <p:xfrm>
          <a:off x="1497863" y="1397001"/>
          <a:ext cx="7106055" cy="25306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Heritability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Binet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Gardner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Wechsler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Divergent Thinking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Spearman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Aptitude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IQ formula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Convergent Thinking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Sternberg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Factor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Terman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Achievement</a:t>
                      </a:r>
                      <a:r>
                        <a:rPr lang="en-US" baseline="0" dirty="0"/>
                        <a:t> Test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847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099876"/>
              </p:ext>
            </p:extLst>
          </p:nvPr>
        </p:nvGraphicFramePr>
        <p:xfrm>
          <a:off x="1497863" y="1397001"/>
          <a:ext cx="7106055" cy="522111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Fluid Intelligence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Autonomy v. Shame/Doubt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Babinski Reflex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Mary Ainsworth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Rooting</a:t>
                      </a:r>
                      <a:r>
                        <a:rPr lang="en-US" baseline="0" dirty="0"/>
                        <a:t> Reflex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Authoritarian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Trust v. Mistrust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Industry</a:t>
                      </a:r>
                      <a:r>
                        <a:rPr lang="en-US" baseline="0" dirty="0"/>
                        <a:t> v. Inferiority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Formal Operational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Moro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Authoritative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Crystallized</a:t>
                      </a:r>
                      <a:r>
                        <a:rPr lang="en-US" baseline="0" dirty="0"/>
                        <a:t> Intelligence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Sensorimotor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Avoidant Attachment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Intimacy</a:t>
                      </a:r>
                      <a:r>
                        <a:rPr lang="en-US" baseline="0" dirty="0"/>
                        <a:t> v. Isolation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Grasping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Identity</a:t>
                      </a:r>
                      <a:r>
                        <a:rPr lang="en-US" baseline="0" dirty="0"/>
                        <a:t> v. Role Confusion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Integrity v. Despair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Generativity</a:t>
                      </a:r>
                      <a:r>
                        <a:rPr lang="en-US" baseline="0" dirty="0"/>
                        <a:t> v. Stagnation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Preoperational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Sucking Reflex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Anxious Attachment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Harry</a:t>
                      </a:r>
                      <a:r>
                        <a:rPr lang="en-US" baseline="0" dirty="0"/>
                        <a:t> Harlow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Permissive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Concrete Operational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Secure Attachment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Initiative</a:t>
                      </a:r>
                      <a:r>
                        <a:rPr lang="en-US" baseline="0" dirty="0"/>
                        <a:t> v. Guilt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2059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213551"/>
              </p:ext>
            </p:extLst>
          </p:nvPr>
        </p:nvGraphicFramePr>
        <p:xfrm>
          <a:off x="1497863" y="1397001"/>
          <a:ext cx="7106055" cy="25306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Preconventional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Phallic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Oedipus Complex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Postconventional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Fixation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Conventional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Latency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Accommodation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Assimilation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7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Conservation</a:t>
                      </a:r>
                      <a:r>
                        <a:rPr lang="en-US" baseline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9458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Personality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568830"/>
              </p:ext>
            </p:extLst>
          </p:nvPr>
        </p:nvGraphicFramePr>
        <p:xfrm>
          <a:off x="1246302" y="1207076"/>
          <a:ext cx="7513422" cy="55601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04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4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4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Denial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Type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42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Pleasure</a:t>
                      </a:r>
                      <a:r>
                        <a:rPr lang="en-US" i="0" baseline="0" dirty="0"/>
                        <a:t> Principle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Humanistic</a:t>
                      </a:r>
                      <a:r>
                        <a:rPr lang="en-US" i="0" baseline="0" dirty="0"/>
                        <a:t> Theory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CANOE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Rorschach Inkblot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Displacement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Self-concept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Superego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Ideal Self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Defense Mechanisms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44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Rogers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Unconditional Positive Regard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External Locus of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Trait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Carl Jung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MMPI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Repression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Reality</a:t>
                      </a:r>
                      <a:r>
                        <a:rPr lang="en-US" i="0" baseline="0" dirty="0"/>
                        <a:t> Principle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Real Self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Trait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Projective Tests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418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Rationalization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Personality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Sublimation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4446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Internal Locus of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/>
                        <a:t>Reaction Formation</a:t>
                      </a:r>
                    </a:p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/>
                        <a:t>Type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743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Collective</a:t>
                      </a:r>
                      <a:r>
                        <a:rPr lang="en-US" i="0" baseline="0" dirty="0"/>
                        <a:t> Unconscious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Self-efficacy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Learned Helplessness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7433"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Inferiority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Spotlight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Self-serving bias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72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Disorders &amp; Treatment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11952"/>
              </p:ext>
            </p:extLst>
          </p:nvPr>
        </p:nvGraphicFramePr>
        <p:xfrm>
          <a:off x="1497863" y="1302042"/>
          <a:ext cx="7106055" cy="53794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6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57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Obsessions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Schizophrenia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Bipolar Disorder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3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Paranoid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Agoraphobia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Panic Disorder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7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Antisocial</a:t>
                      </a:r>
                      <a:r>
                        <a:rPr lang="en-US" baseline="0" dirty="0"/>
                        <a:t> Personality Disorder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Major</a:t>
                      </a:r>
                      <a:r>
                        <a:rPr lang="en-US" baseline="0" dirty="0"/>
                        <a:t> Depressive Disorder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Systematic Desensitization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7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Anorexia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SSRIs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Generalized</a:t>
                      </a:r>
                      <a:r>
                        <a:rPr lang="en-US" baseline="0" dirty="0"/>
                        <a:t> Anxiety Disorder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57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Positive</a:t>
                      </a:r>
                      <a:r>
                        <a:rPr lang="en-US" baseline="0" dirty="0"/>
                        <a:t> Symptoms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Catatonia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Binge-Eating</a:t>
                      </a:r>
                      <a:r>
                        <a:rPr lang="en-US" baseline="0" dirty="0"/>
                        <a:t> Disorder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7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DSM-5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Bulimia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Dopamine Hypothesis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7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Illness</a:t>
                      </a:r>
                      <a:r>
                        <a:rPr lang="en-US" baseline="0" dirty="0"/>
                        <a:t> Anxiety Disorder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Transference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Conversion Disorder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7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Electroconvulsive</a:t>
                      </a:r>
                      <a:r>
                        <a:rPr lang="en-US" baseline="0" dirty="0"/>
                        <a:t> Therapy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Psychodynamic</a:t>
                      </a:r>
                      <a:r>
                        <a:rPr lang="en-US" baseline="0" dirty="0"/>
                        <a:t> Therapy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Client-Centered Therapy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42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Exposure Therapy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Compulsions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0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Negative</a:t>
                      </a:r>
                      <a:r>
                        <a:rPr lang="en-US" baseline="0" dirty="0"/>
                        <a:t> Symptoms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Cognitive 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Aversion</a:t>
                      </a:r>
                      <a:r>
                        <a:rPr lang="en-US" baseline="0" dirty="0"/>
                        <a:t> Therapy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8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Behavior 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883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734</TotalTime>
  <Words>762</Words>
  <Application>Microsoft Office PowerPoint</Application>
  <PresentationFormat>On-screen Show (4:3)</PresentationFormat>
  <Paragraphs>445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Gill Sans MT</vt:lpstr>
      <vt:lpstr>Verdana</vt:lpstr>
      <vt:lpstr>Wingdings 2</vt:lpstr>
      <vt:lpstr>Solstice</vt:lpstr>
      <vt:lpstr>Social Psych</vt:lpstr>
      <vt:lpstr>History, Approaches, Careers</vt:lpstr>
      <vt:lpstr>Research—Statistics </vt:lpstr>
      <vt:lpstr>Research</vt:lpstr>
      <vt:lpstr>Biology—Brain Structures</vt:lpstr>
      <vt:lpstr>Biology—Neurons, Nervous System, Brain Scans</vt:lpstr>
      <vt:lpstr>Biology—Endocrine System, Hormones</vt:lpstr>
      <vt:lpstr>Biology—Neurotransmitters </vt:lpstr>
      <vt:lpstr>Sensation &amp; Perception</vt:lpstr>
      <vt:lpstr>Learning</vt:lpstr>
      <vt:lpstr>Cognition </vt:lpstr>
      <vt:lpstr>Cognition</vt:lpstr>
      <vt:lpstr>Motivation, Emotion, &amp; Stress</vt:lpstr>
      <vt:lpstr>Consciousness</vt:lpstr>
      <vt:lpstr>Consciousness—Drugs </vt:lpstr>
      <vt:lpstr>Intelligence</vt:lpstr>
      <vt:lpstr>Development</vt:lpstr>
      <vt:lpstr>Development</vt:lpstr>
      <vt:lpstr>Personality</vt:lpstr>
      <vt:lpstr>Disorders &amp; Treatment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Psych</dc:title>
  <dc:creator>Tiffany Bliss</dc:creator>
  <cp:lastModifiedBy>Caleb Snell</cp:lastModifiedBy>
  <cp:revision>17</cp:revision>
  <cp:lastPrinted>2018-04-27T16:32:12Z</cp:lastPrinted>
  <dcterms:created xsi:type="dcterms:W3CDTF">2016-04-14T18:40:07Z</dcterms:created>
  <dcterms:modified xsi:type="dcterms:W3CDTF">2018-04-27T19:02:56Z</dcterms:modified>
</cp:coreProperties>
</file>