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7" r:id="rId5"/>
    <p:sldId id="271" r:id="rId6"/>
    <p:sldId id="272" r:id="rId7"/>
    <p:sldId id="273" r:id="rId8"/>
    <p:sldId id="262" r:id="rId9"/>
    <p:sldId id="263" r:id="rId10"/>
    <p:sldId id="264" r:id="rId11"/>
    <p:sldId id="265" r:id="rId12"/>
    <p:sldId id="266" r:id="rId13"/>
    <p:sldId id="274" r:id="rId14"/>
    <p:sldId id="275" r:id="rId15"/>
    <p:sldId id="277" r:id="rId16"/>
    <p:sldId id="280" r:id="rId17"/>
    <p:sldId id="283" r:id="rId18"/>
    <p:sldId id="282" r:id="rId19"/>
    <p:sldId id="281" r:id="rId20"/>
    <p:sldId id="276" r:id="rId21"/>
    <p:sldId id="278" r:id="rId22"/>
    <p:sldId id="279" r:id="rId23"/>
    <p:sldId id="285" r:id="rId24"/>
    <p:sldId id="284" r:id="rId25"/>
    <p:sldId id="286" r:id="rId26"/>
    <p:sldId id="270" r:id="rId27"/>
    <p:sldId id="287" r:id="rId28"/>
    <p:sldId id="259" r:id="rId29"/>
    <p:sldId id="260" r:id="rId30"/>
    <p:sldId id="289" r:id="rId31"/>
    <p:sldId id="290" r:id="rId32"/>
    <p:sldId id="291" r:id="rId33"/>
    <p:sldId id="258" r:id="rId34"/>
    <p:sldId id="268" r:id="rId35"/>
    <p:sldId id="269" r:id="rId36"/>
    <p:sldId id="292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BC9D-0544-40C3-98F4-F0AA7CCEE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 Psychology Mnemonics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AE42A-C042-4160-9771-BB3677B280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Various terms and people!</a:t>
            </a:r>
          </a:p>
        </p:txBody>
      </p:sp>
    </p:spTree>
    <p:extLst>
      <p:ext uri="{BB962C8B-B14F-4D97-AF65-F5344CB8AC3E}">
        <p14:creationId xmlns:p14="http://schemas.microsoft.com/office/powerpoint/2010/main" val="235387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5C59E-7778-431E-B704-9DEB1DA0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</a:t>
            </a:r>
            <a:r>
              <a:rPr lang="en-US" b="1" dirty="0"/>
              <a:t>Whi</a:t>
            </a:r>
            <a:r>
              <a:rPr lang="en-US" dirty="0"/>
              <a:t>ton Calkins</a:t>
            </a:r>
            <a:br>
              <a:rPr lang="en-US" dirty="0"/>
            </a:br>
            <a:r>
              <a:rPr lang="en-US" dirty="0"/>
              <a:t>Mary </a:t>
            </a:r>
            <a:r>
              <a:rPr lang="en-US" b="1" dirty="0"/>
              <a:t>why</a:t>
            </a:r>
            <a:r>
              <a:rPr lang="en-US" dirty="0"/>
              <a:t> did I not get my PHD first?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749BA-8474-4BC1-A382-7AFF84A38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897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8F6E-A9D3-45EE-B05E-FF03DE093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7767227" cy="1280890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John </a:t>
            </a:r>
            <a:r>
              <a:rPr lang="en-US" sz="2700" b="1" dirty="0"/>
              <a:t>B</a:t>
            </a:r>
            <a:r>
              <a:rPr lang="en-US" sz="2700" dirty="0"/>
              <a:t>. Watson &amp; </a:t>
            </a:r>
            <a:r>
              <a:rPr lang="en-US" sz="2700" b="1" dirty="0"/>
              <a:t>B</a:t>
            </a:r>
            <a:r>
              <a:rPr lang="en-US" sz="2700" dirty="0"/>
              <a:t>.F. Skinner &amp; Al</a:t>
            </a:r>
            <a:r>
              <a:rPr lang="en-US" sz="2700" b="1" dirty="0"/>
              <a:t>b</a:t>
            </a:r>
            <a:r>
              <a:rPr lang="en-US" sz="2700" dirty="0"/>
              <a:t>ert </a:t>
            </a:r>
            <a:r>
              <a:rPr lang="en-US" sz="2700" b="1" dirty="0"/>
              <a:t>B</a:t>
            </a:r>
            <a:r>
              <a:rPr lang="en-US" sz="2700" dirty="0"/>
              <a:t>andura</a:t>
            </a:r>
            <a:br>
              <a:rPr lang="en-US" dirty="0"/>
            </a:br>
            <a:r>
              <a:rPr lang="en-US" b="1" dirty="0"/>
              <a:t>B</a:t>
            </a:r>
            <a:r>
              <a:rPr lang="en-US" dirty="0"/>
              <a:t> = Behaviorism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7F744-055C-4D0E-8956-948DBD13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Behaviorists support the idea that learning should come from things like:</a:t>
            </a:r>
          </a:p>
          <a:p>
            <a:pPr lvl="1"/>
            <a:r>
              <a:rPr lang="en-US" dirty="0"/>
              <a:t>Observational learning/Modeling</a:t>
            </a:r>
          </a:p>
          <a:p>
            <a:pPr lvl="1"/>
            <a:r>
              <a:rPr lang="en-US" dirty="0"/>
              <a:t>Conditioning</a:t>
            </a:r>
          </a:p>
          <a:p>
            <a:pPr lvl="1"/>
            <a:r>
              <a:rPr lang="en-US" dirty="0"/>
              <a:t>Response tendencies</a:t>
            </a:r>
          </a:p>
          <a:p>
            <a:pPr lvl="1"/>
            <a:r>
              <a:rPr lang="en-US" dirty="0"/>
              <a:t>Emphasis on stuff that can be seen!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13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C7B7-E2AD-4305-8744-9D45C0DD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Roger “</a:t>
            </a:r>
            <a:r>
              <a:rPr lang="en-US" b="1" dirty="0"/>
              <a:t>Sp</a:t>
            </a:r>
            <a:r>
              <a:rPr lang="en-US" dirty="0"/>
              <a:t>lit-the-brain” </a:t>
            </a:r>
            <a:r>
              <a:rPr lang="en-US" b="1" dirty="0"/>
              <a:t>Sp</a:t>
            </a:r>
            <a:r>
              <a:rPr lang="en-US" dirty="0"/>
              <a:t>erry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CD9D7-1AD6-43FE-8BDD-FE8D6B1D1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Famously known Cognitive Psychologist for his contributions to split-brain search, beginning with treating severe epileptics.</a:t>
            </a:r>
          </a:p>
        </p:txBody>
      </p:sp>
    </p:spTree>
    <p:extLst>
      <p:ext uri="{BB962C8B-B14F-4D97-AF65-F5344CB8AC3E}">
        <p14:creationId xmlns:p14="http://schemas.microsoft.com/office/powerpoint/2010/main" val="199462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CD967-A270-485E-BB6C-F025F158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Mnemonic: </a:t>
            </a:r>
            <a:r>
              <a:rPr lang="en-US" i="1" dirty="0"/>
              <a:t>RADIO (</a:t>
            </a:r>
            <a:r>
              <a:rPr lang="en-US" dirty="0"/>
              <a:t>“Initial </a:t>
            </a:r>
            <a:r>
              <a:rPr lang="en-US" i="1" dirty="0"/>
              <a:t>experiments </a:t>
            </a:r>
            <a:r>
              <a:rPr lang="en-US" dirty="0"/>
              <a:t>with the </a:t>
            </a:r>
            <a:r>
              <a:rPr lang="en-US" i="1" dirty="0"/>
              <a:t>radio </a:t>
            </a:r>
            <a:r>
              <a:rPr lang="en-US" dirty="0"/>
              <a:t>resulted in many minor electric shocks.”)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4E30B-C3DE-4797-8D4E-3F77EA2FB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 </a:t>
            </a:r>
            <a:r>
              <a:rPr lang="en-US" i="1" dirty="0"/>
              <a:t>R</a:t>
            </a:r>
            <a:r>
              <a:rPr lang="en-US" dirty="0"/>
              <a:t>andom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ssignment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ependent variable </a:t>
            </a:r>
          </a:p>
          <a:p>
            <a:r>
              <a:rPr lang="en-US" dirty="0"/>
              <a:t> </a:t>
            </a:r>
            <a:r>
              <a:rPr lang="en-US" i="1" dirty="0"/>
              <a:t>I</a:t>
            </a:r>
            <a:r>
              <a:rPr lang="en-US" dirty="0"/>
              <a:t>ndependent variable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perational definition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6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0DC7-200C-417C-9878-D12A4BC7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Scientific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EC585-152E-45EA-BC85-78B5731EA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Mnemonic: </a:t>
            </a:r>
            <a:r>
              <a:rPr lang="en-US" i="1" dirty="0"/>
              <a:t>HOMER – Scientific Method</a:t>
            </a:r>
            <a:br>
              <a:rPr lang="en-US" dirty="0"/>
            </a:br>
            <a:endParaRPr lang="en-US" dirty="0"/>
          </a:p>
          <a:p>
            <a:r>
              <a:rPr lang="en-US" dirty="0"/>
              <a:t> </a:t>
            </a:r>
            <a:r>
              <a:rPr lang="en-US" i="1" dirty="0"/>
              <a:t>H</a:t>
            </a:r>
            <a:r>
              <a:rPr lang="en-US" dirty="0"/>
              <a:t>ypothesize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perationalize </a:t>
            </a:r>
          </a:p>
          <a:p>
            <a:r>
              <a:rPr lang="en-US" dirty="0"/>
              <a:t> </a:t>
            </a:r>
            <a:r>
              <a:rPr lang="en-US" i="1" dirty="0"/>
              <a:t>M</a:t>
            </a:r>
            <a:r>
              <a:rPr lang="en-US" dirty="0"/>
              <a:t>easure </a:t>
            </a:r>
          </a:p>
          <a:p>
            <a:r>
              <a:rPr lang="en-US" dirty="0"/>
              <a:t> </a:t>
            </a:r>
            <a:r>
              <a:rPr lang="en-US" i="1" dirty="0"/>
              <a:t>E</a:t>
            </a:r>
            <a:r>
              <a:rPr lang="en-US" dirty="0"/>
              <a:t>valuate </a:t>
            </a:r>
          </a:p>
          <a:p>
            <a:r>
              <a:rPr lang="en-US" dirty="0"/>
              <a:t> </a:t>
            </a:r>
            <a:r>
              <a:rPr lang="en-US" i="1" dirty="0"/>
              <a:t>R</a:t>
            </a:r>
            <a:r>
              <a:rPr lang="en-US" dirty="0"/>
              <a:t>eplicate/revise/report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7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52A8-7DCC-4746-98DD-487059F8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Topic: </a:t>
            </a:r>
            <a:r>
              <a:rPr lang="en-US" i="1" dirty="0"/>
              <a:t>Three Types of Research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5F20B-2800-4C38-898D-282C16BF5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Mnemonic: </a:t>
            </a:r>
            <a:r>
              <a:rPr lang="en-US" i="1" dirty="0" err="1"/>
              <a:t>CoED</a:t>
            </a:r>
            <a:r>
              <a:rPr lang="en-US" i="1" dirty="0"/>
              <a:t> </a:t>
            </a:r>
            <a:r>
              <a:rPr lang="en-US" dirty="0"/>
              <a:t>(“Research is no longer limited to male participants; most </a:t>
            </a:r>
            <a:r>
              <a:rPr lang="en-US" i="1" dirty="0"/>
              <a:t>research </a:t>
            </a:r>
            <a:r>
              <a:rPr lang="en-US" dirty="0"/>
              <a:t>is now </a:t>
            </a:r>
            <a:r>
              <a:rPr lang="en-US" i="1" dirty="0"/>
              <a:t>coed</a:t>
            </a:r>
            <a:r>
              <a:rPr lang="en-US" dirty="0"/>
              <a:t>.”)</a:t>
            </a:r>
          </a:p>
          <a:p>
            <a:r>
              <a:rPr lang="en-US" dirty="0"/>
              <a:t> </a:t>
            </a:r>
            <a:r>
              <a:rPr lang="en-US" i="1" dirty="0"/>
              <a:t>Co</a:t>
            </a:r>
            <a:r>
              <a:rPr lang="en-US" dirty="0"/>
              <a:t>rrelational </a:t>
            </a:r>
          </a:p>
          <a:p>
            <a:r>
              <a:rPr lang="en-US" dirty="0"/>
              <a:t> </a:t>
            </a:r>
            <a:r>
              <a:rPr lang="en-US" i="1" dirty="0"/>
              <a:t>E</a:t>
            </a:r>
            <a:r>
              <a:rPr lang="en-US" dirty="0"/>
              <a:t>xperimental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escriptive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6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5306-8E3D-4A3C-9D58-89DD2D4C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Type of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464AA-1978-493E-BCCB-86EFDA355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LONG</a:t>
            </a:r>
            <a:r>
              <a:rPr lang="en-US" dirty="0" err="1"/>
              <a:t>itudinal</a:t>
            </a:r>
            <a:r>
              <a:rPr lang="en-US" dirty="0"/>
              <a:t> Study (Long time-frame)</a:t>
            </a:r>
            <a:br>
              <a:rPr lang="en-US" dirty="0"/>
            </a:br>
            <a:r>
              <a:rPr lang="en-US" b="1" dirty="0"/>
              <a:t>Long</a:t>
            </a:r>
            <a:r>
              <a:rPr lang="en-US" dirty="0"/>
              <a:t>-term study of the same group</a:t>
            </a:r>
          </a:p>
          <a:p>
            <a:r>
              <a:rPr lang="en-US" b="1" dirty="0" err="1"/>
              <a:t>CROSS</a:t>
            </a:r>
            <a:r>
              <a:rPr lang="en-US" dirty="0" err="1"/>
              <a:t>-sectional</a:t>
            </a:r>
            <a:r>
              <a:rPr lang="en-US" dirty="0"/>
              <a:t> Study (Snapshot time-frame)</a:t>
            </a:r>
            <a:br>
              <a:rPr lang="en-US" dirty="0"/>
            </a:br>
            <a:r>
              <a:rPr lang="en-US" b="1" dirty="0"/>
              <a:t>CROSS</a:t>
            </a:r>
            <a:r>
              <a:rPr lang="en-US" dirty="0"/>
              <a:t> into various age ranges</a:t>
            </a:r>
          </a:p>
        </p:txBody>
      </p:sp>
    </p:spTree>
    <p:extLst>
      <p:ext uri="{BB962C8B-B14F-4D97-AF65-F5344CB8AC3E}">
        <p14:creationId xmlns:p14="http://schemas.microsoft.com/office/powerpoint/2010/main" val="146221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1655F-D0E5-4360-BAA2-7BF470B9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</a:t>
            </a:r>
            <a:r>
              <a:rPr lang="en-US" dirty="0"/>
              <a:t>founding of Variables</a:t>
            </a:r>
            <a:br>
              <a:rPr lang="en-US" dirty="0"/>
            </a:br>
            <a:r>
              <a:rPr lang="en-US" dirty="0"/>
              <a:t>Did you </a:t>
            </a:r>
            <a:r>
              <a:rPr lang="en-US" b="1" dirty="0" err="1"/>
              <a:t>CON</a:t>
            </a:r>
            <a:r>
              <a:rPr lang="en-US" dirty="0" err="1"/>
              <a:t>sider</a:t>
            </a:r>
            <a:r>
              <a:rPr lang="en-US" dirty="0"/>
              <a:t> other factors or variable influence?</a:t>
            </a:r>
          </a:p>
        </p:txBody>
      </p:sp>
    </p:spTree>
    <p:extLst>
      <p:ext uri="{BB962C8B-B14F-4D97-AF65-F5344CB8AC3E}">
        <p14:creationId xmlns:p14="http://schemas.microsoft.com/office/powerpoint/2010/main" val="1876901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40DF-487E-4FC2-B88A-A11DFD12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</a:t>
            </a:r>
            <a:r>
              <a:rPr lang="en-US" dirty="0"/>
              <a:t>endrites – </a:t>
            </a:r>
            <a:r>
              <a:rPr lang="en-US" b="1" dirty="0"/>
              <a:t>R</a:t>
            </a:r>
            <a:r>
              <a:rPr lang="en-US" dirty="0"/>
              <a:t>eceivers in the neuron</a:t>
            </a:r>
            <a:br>
              <a:rPr lang="en-US" dirty="0"/>
            </a:br>
            <a:r>
              <a:rPr lang="en-US" b="1" dirty="0"/>
              <a:t>DR</a:t>
            </a:r>
            <a:r>
              <a:rPr lang="en-US" dirty="0"/>
              <a:t>. – </a:t>
            </a:r>
            <a:r>
              <a:rPr lang="en-US" b="1" dirty="0"/>
              <a:t>D</a:t>
            </a:r>
            <a:r>
              <a:rPr lang="en-US" dirty="0"/>
              <a:t>r.’s </a:t>
            </a:r>
            <a:r>
              <a:rPr lang="en-US" b="1" dirty="0"/>
              <a:t>R</a:t>
            </a:r>
            <a:r>
              <a:rPr lang="en-US" dirty="0"/>
              <a:t>eceives patients.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ADD1-477E-4907-A810-5AADCE17B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86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035C-64CB-42CA-BA38-3323EF56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neurons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BDC4-2D53-4764-B919-D1975D54D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dirty="0"/>
              <a:t>ensory Neuron– </a:t>
            </a:r>
            <a:r>
              <a:rPr lang="en-US" b="1" dirty="0"/>
              <a:t>A</a:t>
            </a:r>
            <a:r>
              <a:rPr lang="en-US" dirty="0"/>
              <a:t>fferent neurons = body to brain signal</a:t>
            </a:r>
          </a:p>
          <a:p>
            <a:r>
              <a:rPr lang="en-US" b="1" dirty="0"/>
              <a:t>M</a:t>
            </a:r>
            <a:r>
              <a:rPr lang="en-US" dirty="0"/>
              <a:t>otor Neuron – </a:t>
            </a:r>
            <a:r>
              <a:rPr lang="en-US" b="1" dirty="0"/>
              <a:t>E</a:t>
            </a:r>
            <a:r>
              <a:rPr lang="en-US" dirty="0"/>
              <a:t>fferent Neuron = Body to brain signal</a:t>
            </a:r>
          </a:p>
          <a:p>
            <a:endParaRPr lang="en-US" dirty="0"/>
          </a:p>
          <a:p>
            <a:r>
              <a:rPr lang="en-US" b="1" dirty="0"/>
              <a:t>In</a:t>
            </a:r>
            <a:r>
              <a:rPr lang="en-US" dirty="0"/>
              <a:t>ter-neurons are </a:t>
            </a:r>
            <a:r>
              <a:rPr lang="en-US" b="1" dirty="0"/>
              <a:t>IN</a:t>
            </a:r>
            <a:r>
              <a:rPr lang="en-US" dirty="0"/>
              <a:t> the central nervous system (brain)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25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926-6342-4B44-936C-54406311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Parts/Areas of the Brain!!!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CB8F8-19D0-4D6E-A5B4-1D0517CC6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</a:t>
            </a:r>
            <a:r>
              <a:rPr lang="en-US" b="1" dirty="0"/>
              <a:t>ticular</a:t>
            </a:r>
            <a:r>
              <a:rPr lang="en-US" dirty="0"/>
              <a:t> Formation – Pay Par</a:t>
            </a:r>
            <a:r>
              <a:rPr lang="en-US" b="1" dirty="0"/>
              <a:t>ticular</a:t>
            </a:r>
            <a:r>
              <a:rPr lang="en-US" dirty="0"/>
              <a:t> </a:t>
            </a:r>
            <a:r>
              <a:rPr lang="en-US" u="sng" dirty="0"/>
              <a:t>Attention</a:t>
            </a:r>
          </a:p>
          <a:p>
            <a:r>
              <a:rPr lang="en-US" b="1" dirty="0"/>
              <a:t>Cereb</a:t>
            </a:r>
            <a:r>
              <a:rPr lang="en-US" dirty="0"/>
              <a:t>ellum – </a:t>
            </a:r>
            <a:r>
              <a:rPr lang="en-US" b="1" dirty="0"/>
              <a:t>Sara</a:t>
            </a:r>
            <a:r>
              <a:rPr lang="en-US" dirty="0"/>
              <a:t> had great </a:t>
            </a:r>
            <a:r>
              <a:rPr lang="en-US" b="1" u="sng" dirty="0"/>
              <a:t>b</a:t>
            </a:r>
            <a:r>
              <a:rPr lang="en-US" u="sng" dirty="0"/>
              <a:t>alance</a:t>
            </a:r>
          </a:p>
          <a:p>
            <a:r>
              <a:rPr lang="en-US" dirty="0"/>
              <a:t>Hippocampus – The </a:t>
            </a:r>
            <a:r>
              <a:rPr lang="en-US" b="1" dirty="0"/>
              <a:t>hippo</a:t>
            </a:r>
            <a:r>
              <a:rPr lang="en-US" dirty="0"/>
              <a:t> has </a:t>
            </a:r>
            <a:r>
              <a:rPr lang="en-US" u="sng" dirty="0"/>
              <a:t>memories</a:t>
            </a:r>
            <a:r>
              <a:rPr lang="en-US" dirty="0"/>
              <a:t> from visiting a college </a:t>
            </a:r>
            <a:r>
              <a:rPr lang="en-US" b="1" dirty="0"/>
              <a:t>campus</a:t>
            </a:r>
          </a:p>
          <a:p>
            <a:r>
              <a:rPr lang="en-US" dirty="0"/>
              <a:t>Thalamus – Office secretary who tells people where to go, except people who smell.</a:t>
            </a:r>
          </a:p>
          <a:p>
            <a:r>
              <a:rPr lang="en-US" b="1" dirty="0"/>
              <a:t>Limbi</a:t>
            </a:r>
            <a:r>
              <a:rPr lang="en-US" dirty="0"/>
              <a:t>c System – My </a:t>
            </a:r>
            <a:r>
              <a:rPr lang="en-US" u="sng" dirty="0"/>
              <a:t>emotion</a:t>
            </a:r>
            <a:r>
              <a:rPr lang="en-US" dirty="0"/>
              <a:t>s are in </a:t>
            </a:r>
            <a:r>
              <a:rPr lang="en-US" b="1" dirty="0"/>
              <a:t>limbo</a:t>
            </a:r>
            <a:r>
              <a:rPr lang="en-US" dirty="0"/>
              <a:t>.</a:t>
            </a:r>
          </a:p>
          <a:p>
            <a:r>
              <a:rPr lang="en-US" dirty="0"/>
              <a:t>Hypothalamus – The Five F’s</a:t>
            </a:r>
          </a:p>
          <a:p>
            <a:r>
              <a:rPr lang="en-US" b="1" dirty="0"/>
              <a:t>Amy</a:t>
            </a:r>
            <a:r>
              <a:rPr lang="en-US" dirty="0"/>
              <a:t>gdala – Don’t make </a:t>
            </a:r>
            <a:r>
              <a:rPr lang="en-US" b="1" dirty="0"/>
              <a:t>Amy</a:t>
            </a:r>
            <a:r>
              <a:rPr lang="en-US" dirty="0"/>
              <a:t> mad or afraid!</a:t>
            </a:r>
          </a:p>
          <a:p>
            <a:r>
              <a:rPr lang="en-US" b="1" dirty="0"/>
              <a:t>L</a:t>
            </a:r>
            <a:r>
              <a:rPr lang="en-US" dirty="0"/>
              <a:t>eft Brain Hemisphere – </a:t>
            </a:r>
            <a:r>
              <a:rPr lang="en-US" b="1" dirty="0"/>
              <a:t>L</a:t>
            </a:r>
            <a:r>
              <a:rPr lang="en-US" dirty="0"/>
              <a:t> is for </a:t>
            </a:r>
            <a:r>
              <a:rPr lang="en-US" b="1" dirty="0"/>
              <a:t>L</a:t>
            </a:r>
            <a:r>
              <a:rPr lang="en-US" dirty="0"/>
              <a:t>ogic and </a:t>
            </a:r>
            <a:r>
              <a:rPr lang="en-US" b="1" dirty="0"/>
              <a:t>L</a:t>
            </a:r>
            <a:r>
              <a:rPr lang="en-US" dirty="0"/>
              <a:t>anguage</a:t>
            </a:r>
          </a:p>
          <a:p>
            <a:r>
              <a:rPr lang="en-US" b="1" dirty="0" err="1"/>
              <a:t>Broc</a:t>
            </a:r>
            <a:r>
              <a:rPr lang="en-US" dirty="0" err="1"/>
              <a:t>a’s</a:t>
            </a:r>
            <a:r>
              <a:rPr lang="en-US" dirty="0"/>
              <a:t> Area – Broken speech</a:t>
            </a:r>
          </a:p>
          <a:p>
            <a:r>
              <a:rPr lang="en-US" b="1" dirty="0"/>
              <a:t>P</a:t>
            </a:r>
            <a:r>
              <a:rPr lang="en-US" dirty="0"/>
              <a:t>ituitary Gland – Master </a:t>
            </a:r>
            <a:r>
              <a:rPr lang="en-US" b="1" dirty="0"/>
              <a:t>P</a:t>
            </a:r>
            <a:r>
              <a:rPr lang="en-US" dirty="0"/>
              <a:t> – as in master gland of your body!</a:t>
            </a:r>
          </a:p>
        </p:txBody>
      </p:sp>
    </p:spTree>
    <p:extLst>
      <p:ext uri="{BB962C8B-B14F-4D97-AF65-F5344CB8AC3E}">
        <p14:creationId xmlns:p14="http://schemas.microsoft.com/office/powerpoint/2010/main" val="1387323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EEC5-1F7F-4921-B674-2E237A28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Cerebral Cortex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9D9F-E4A2-4A2F-B974-2584DC7C0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Imagine a Texas cowboy hat on top of a brain. The cortex is the outer layer of the brain just under the hat where complex thinking occurs.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58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12F1-85E2-44EE-80D4-067D7661A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Cerebellum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554D-D93D-473F-9DEF-78A5F6748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cerebellum helps in coordination and balance. Picture your favorite athlete with </a:t>
            </a:r>
            <a:r>
              <a:rPr lang="en-US" i="1" dirty="0"/>
              <a:t>bells </a:t>
            </a:r>
            <a:r>
              <a:rPr lang="en-US" dirty="0"/>
              <a:t>all over his or her body (hanging from the clothes, hands, feet, etc.).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55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91E3-44C2-4EE5-BE96-8DDA224F8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- Medulla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3A1C5-3CAE-4DE8-AF99-4D95FB773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medulla controls heart-rate, respiration, and blood pressure. Imagine the winner of a race. </a:t>
            </a:r>
            <a:r>
              <a:rPr lang="en-US" i="1" dirty="0"/>
              <a:t>Heart pounding </a:t>
            </a:r>
            <a:r>
              <a:rPr lang="en-US" dirty="0"/>
              <a:t>and </a:t>
            </a:r>
            <a:r>
              <a:rPr lang="en-US" i="1" dirty="0"/>
              <a:t>breathing heavily</a:t>
            </a:r>
            <a:r>
              <a:rPr lang="en-US" dirty="0"/>
              <a:t>, a </a:t>
            </a:r>
            <a:r>
              <a:rPr lang="en-US" i="1" dirty="0"/>
              <a:t>medal </a:t>
            </a:r>
            <a:r>
              <a:rPr lang="en-US" dirty="0"/>
              <a:t>is hung around the winner’s neck.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99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C11B-5CAF-4085-8A20-3D7C6AE9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Pons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0163F-C8A8-4E82-9F18-25FF0F121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pons helps you relax and sleep. Think of a relaxing </a:t>
            </a:r>
            <a:r>
              <a:rPr lang="en-US" i="1" dirty="0"/>
              <a:t>pond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975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9160-884F-4A95-A489-6982CC3C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Thalamus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4EEC4-3E65-4FB1-91FC-2E6D855F6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thalamus takes sensations that come from the body and directs them to the appropriate part of the brain for processing. Thus, think of </a:t>
            </a:r>
            <a:r>
              <a:rPr lang="en-US" i="1" dirty="0"/>
              <a:t>Hal </a:t>
            </a:r>
            <a:r>
              <a:rPr lang="en-US" dirty="0"/>
              <a:t>and </a:t>
            </a:r>
            <a:r>
              <a:rPr lang="en-US" i="1" dirty="0"/>
              <a:t>Amos </a:t>
            </a:r>
            <a:r>
              <a:rPr lang="en-US" dirty="0"/>
              <a:t>– two traffic cops in the brain who direct these sensations to the right route.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09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061B9-8597-496E-8BCB-32C1945C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Sympathetic Nervous System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7E9EA-D225-4507-8D6D-23EF34865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sympathetic nervous system excites the body</a:t>
            </a:r>
            <a:r>
              <a:rPr lang="en-US" i="1" dirty="0"/>
              <a:t>. </a:t>
            </a:r>
            <a:r>
              <a:rPr lang="en-US" dirty="0"/>
              <a:t>Imagine a </a:t>
            </a:r>
            <a:r>
              <a:rPr lang="en-US" i="1" dirty="0"/>
              <a:t>symphony </a:t>
            </a:r>
            <a:r>
              <a:rPr lang="en-US" dirty="0"/>
              <a:t>playing loudly in the room next door! The music </a:t>
            </a:r>
            <a:r>
              <a:rPr lang="en-US" i="1" dirty="0"/>
              <a:t>excites </a:t>
            </a:r>
            <a:r>
              <a:rPr lang="en-US" dirty="0"/>
              <a:t>you and you can’t sit still!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5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6B509-1544-4EF7-BF49-DDD530D0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Reticular Formation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41B09-2447-406F-B343-F972748CE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reticular formation helps you to become alert and aroused when you need to be. Think of what would happen if you were napping and someone </a:t>
            </a:r>
            <a:r>
              <a:rPr lang="en-US" i="1" dirty="0"/>
              <a:t>tickled </a:t>
            </a:r>
            <a:r>
              <a:rPr lang="en-US" dirty="0"/>
              <a:t>you: your reticular formation would kick into gear to wake you up.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2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8C7E-825A-457C-86CE-4D1B5CC6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Lobes of the Brain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F040D-CAED-4A3F-A80C-701BE4C8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</a:t>
            </a:r>
            <a:r>
              <a:rPr lang="en-US" i="1" dirty="0"/>
              <a:t>F POT </a:t>
            </a:r>
            <a:endParaRPr lang="en-US" dirty="0"/>
          </a:p>
          <a:p>
            <a:r>
              <a:rPr lang="en-US" dirty="0"/>
              <a:t> </a:t>
            </a:r>
            <a:r>
              <a:rPr lang="en-US" i="1" dirty="0"/>
              <a:t>F</a:t>
            </a:r>
            <a:r>
              <a:rPr lang="en-US" dirty="0"/>
              <a:t>rontal </a:t>
            </a:r>
          </a:p>
          <a:p>
            <a:r>
              <a:rPr lang="en-US" dirty="0"/>
              <a:t> </a:t>
            </a:r>
            <a:r>
              <a:rPr lang="en-US" i="1" dirty="0"/>
              <a:t>P</a:t>
            </a:r>
            <a:r>
              <a:rPr lang="en-US" dirty="0"/>
              <a:t>arietal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ccipital </a:t>
            </a:r>
          </a:p>
          <a:p>
            <a:r>
              <a:rPr lang="en-US" dirty="0"/>
              <a:t> </a:t>
            </a:r>
            <a:r>
              <a:rPr lang="en-US" i="1" dirty="0"/>
              <a:t>T</a:t>
            </a:r>
            <a:r>
              <a:rPr lang="en-US" dirty="0"/>
              <a:t>emporal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76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59B9-6640-4853-9652-572B0788B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 err="1"/>
              <a:t>Neurotransmittters</a:t>
            </a:r>
            <a:r>
              <a:rPr lang="en-US" i="1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86D89-D72A-4CFB-A624-1DECAD550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356924" cy="377762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Mnemonic: “</a:t>
            </a:r>
            <a:r>
              <a:rPr lang="en-US" i="1" dirty="0"/>
              <a:t>A D</a:t>
            </a:r>
            <a:r>
              <a:rPr lang="en-US" dirty="0"/>
              <a:t>rug </a:t>
            </a:r>
            <a:r>
              <a:rPr lang="en-US" i="1" dirty="0"/>
              <a:t>S</a:t>
            </a:r>
            <a:r>
              <a:rPr lang="en-US" dirty="0"/>
              <a:t>o </a:t>
            </a:r>
            <a:r>
              <a:rPr lang="en-US" i="1" dirty="0"/>
              <a:t>N</a:t>
            </a:r>
            <a:r>
              <a:rPr lang="en-US" dirty="0"/>
              <a:t>eurons </a:t>
            </a:r>
            <a:r>
              <a:rPr lang="en-US" i="1" dirty="0"/>
              <a:t>G</a:t>
            </a:r>
            <a:r>
              <a:rPr lang="en-US" dirty="0"/>
              <a:t>et </a:t>
            </a:r>
            <a:r>
              <a:rPr lang="en-US" i="1" dirty="0"/>
              <a:t>G</a:t>
            </a:r>
            <a:r>
              <a:rPr lang="en-US" dirty="0"/>
              <a:t>oing”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cetylcholine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opamine </a:t>
            </a:r>
          </a:p>
          <a:p>
            <a:r>
              <a:rPr lang="en-US" dirty="0"/>
              <a:t> </a:t>
            </a:r>
            <a:r>
              <a:rPr lang="en-US" i="1" dirty="0"/>
              <a:t>S</a:t>
            </a:r>
            <a:r>
              <a:rPr lang="en-US" dirty="0"/>
              <a:t>erotonin </a:t>
            </a:r>
          </a:p>
          <a:p>
            <a:r>
              <a:rPr lang="en-US" dirty="0"/>
              <a:t> </a:t>
            </a:r>
            <a:r>
              <a:rPr lang="en-US" i="1" dirty="0"/>
              <a:t>N</a:t>
            </a:r>
            <a:r>
              <a:rPr lang="en-US" dirty="0"/>
              <a:t>orepinephrine </a:t>
            </a:r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ABA </a:t>
            </a:r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lutamate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0DEF4F-58DD-4866-8880-3449E547F11C}"/>
              </a:ext>
            </a:extLst>
          </p:cNvPr>
          <p:cNvSpPr txBox="1"/>
          <p:nvPr/>
        </p:nvSpPr>
        <p:spPr>
          <a:xfrm>
            <a:off x="8010144" y="2221992"/>
            <a:ext cx="4069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Mnemonic: </a:t>
            </a:r>
            <a:r>
              <a:rPr lang="en-US" i="1" dirty="0"/>
              <a:t>GONADS </a:t>
            </a:r>
            <a:endParaRPr lang="en-US" dirty="0"/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ABA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xytocin </a:t>
            </a:r>
          </a:p>
          <a:p>
            <a:r>
              <a:rPr lang="en-US" dirty="0"/>
              <a:t> </a:t>
            </a:r>
            <a:r>
              <a:rPr lang="en-US" i="1" dirty="0"/>
              <a:t>N</a:t>
            </a:r>
            <a:r>
              <a:rPr lang="en-US" dirty="0"/>
              <a:t>orepinephrine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cetylcholine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opamine </a:t>
            </a:r>
          </a:p>
          <a:p>
            <a:r>
              <a:rPr lang="en-US" dirty="0"/>
              <a:t> </a:t>
            </a:r>
            <a:r>
              <a:rPr lang="en-US" i="1" dirty="0"/>
              <a:t>S</a:t>
            </a:r>
            <a:r>
              <a:rPr lang="en-US" dirty="0"/>
              <a:t>erotonin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49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B0E4-969E-4373-954F-BE8AD27E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Occipital Lobe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A58DE-19F9-4E28-9E0B-1B11FE775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occipital lobe has two “C”s in its name, and </a:t>
            </a:r>
            <a:r>
              <a:rPr lang="en-US" dirty="0" err="1"/>
              <a:t>it‟s</a:t>
            </a:r>
            <a:r>
              <a:rPr lang="en-US" dirty="0"/>
              <a:t> for SEE-</a:t>
            </a:r>
            <a:r>
              <a:rPr lang="en-US" dirty="0" err="1"/>
              <a:t>ing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43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FD48-B3CC-4CF8-976F-3FA50F17B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Retina Cells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9B58-09AB-421C-BD57-D4B137189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2908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Mnemonic: </a:t>
            </a:r>
            <a:r>
              <a:rPr lang="en-US" i="1" dirty="0" err="1"/>
              <a:t>RchBag</a:t>
            </a:r>
            <a:r>
              <a:rPr lang="en-US" dirty="0"/>
              <a:t>, pronounced “Rich Bag,” is “the Louis Vuitton of mnemonics.” Each letter stands for the different levels of cells, going from outermost to innermost. </a:t>
            </a:r>
          </a:p>
          <a:p>
            <a:r>
              <a:rPr lang="en-US" dirty="0"/>
              <a:t> </a:t>
            </a:r>
            <a:r>
              <a:rPr lang="en-US" i="1" dirty="0"/>
              <a:t>R</a:t>
            </a:r>
            <a:r>
              <a:rPr lang="en-US" dirty="0"/>
              <a:t>ods / </a:t>
            </a:r>
            <a:r>
              <a:rPr lang="en-US" i="1" dirty="0"/>
              <a:t>C</a:t>
            </a:r>
            <a:r>
              <a:rPr lang="en-US" dirty="0"/>
              <a:t>ones </a:t>
            </a:r>
          </a:p>
          <a:p>
            <a:r>
              <a:rPr lang="en-US" dirty="0"/>
              <a:t> </a:t>
            </a:r>
            <a:r>
              <a:rPr lang="en-US" i="1" dirty="0"/>
              <a:t>H</a:t>
            </a:r>
            <a:r>
              <a:rPr lang="en-US" dirty="0"/>
              <a:t>orizontal cells </a:t>
            </a:r>
          </a:p>
          <a:p>
            <a:r>
              <a:rPr lang="en-US" dirty="0"/>
              <a:t> </a:t>
            </a:r>
            <a:r>
              <a:rPr lang="en-US" i="1" dirty="0"/>
              <a:t>B</a:t>
            </a:r>
            <a:r>
              <a:rPr lang="en-US" dirty="0"/>
              <a:t>ipolar cells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macrine cells </a:t>
            </a:r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anglion cells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19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610C3-6963-4113-8BA7-DA397E5A6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Brain Waves During Waking and Sleeping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98A31-E297-41E4-A2BC-3B024A975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Mnemonic: </a:t>
            </a:r>
            <a:r>
              <a:rPr lang="en-US" i="1" dirty="0"/>
              <a:t>BAT </a:t>
            </a:r>
            <a:r>
              <a:rPr lang="en-US" dirty="0"/>
              <a:t>(Bats fly around at night, just as we sleep at night.) </a:t>
            </a:r>
          </a:p>
          <a:p>
            <a:r>
              <a:rPr lang="en-US" dirty="0"/>
              <a:t> In order from most to least alert, we display </a:t>
            </a:r>
            <a:r>
              <a:rPr lang="en-US" i="1" dirty="0"/>
              <a:t>B</a:t>
            </a:r>
            <a:r>
              <a:rPr lang="en-US" dirty="0"/>
              <a:t>eta (awake and alert), </a:t>
            </a:r>
            <a:r>
              <a:rPr lang="en-US" i="1" dirty="0"/>
              <a:t>A</a:t>
            </a:r>
            <a:r>
              <a:rPr lang="en-US" dirty="0"/>
              <a:t>lpha (drowsy, relaxed), and </a:t>
            </a:r>
            <a:r>
              <a:rPr lang="en-US" i="1" dirty="0"/>
              <a:t>T</a:t>
            </a:r>
            <a:r>
              <a:rPr lang="en-US" dirty="0"/>
              <a:t>heta (light sleep) waves.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elta waves indicate </a:t>
            </a:r>
            <a:r>
              <a:rPr lang="en-US" i="1" dirty="0"/>
              <a:t>D</a:t>
            </a:r>
            <a:r>
              <a:rPr lang="en-US" dirty="0"/>
              <a:t>eepest sleep.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08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4765-CDD7-4402-A1D9-1A3E46C12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Five Classical Conditioning Principles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21AAF-2844-48D7-92B3-3AA435ED1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Mnemonic: </a:t>
            </a:r>
            <a:r>
              <a:rPr lang="en-US" i="1" dirty="0"/>
              <a:t>RAGED </a:t>
            </a:r>
            <a:r>
              <a:rPr lang="en-US" dirty="0"/>
              <a:t>(“Pavlov became en</a:t>
            </a:r>
            <a:r>
              <a:rPr lang="en-US" i="1" dirty="0"/>
              <a:t>raged </a:t>
            </a:r>
            <a:r>
              <a:rPr lang="en-US" dirty="0"/>
              <a:t>when his </a:t>
            </a:r>
            <a:r>
              <a:rPr lang="en-US" i="1" dirty="0"/>
              <a:t>classical conditioning </a:t>
            </a:r>
            <a:r>
              <a:rPr lang="en-US" dirty="0"/>
              <a:t>experiments failed.”) </a:t>
            </a:r>
          </a:p>
          <a:p>
            <a:r>
              <a:rPr lang="en-US" dirty="0"/>
              <a:t> </a:t>
            </a:r>
            <a:r>
              <a:rPr lang="en-US" i="1" dirty="0"/>
              <a:t>R</a:t>
            </a:r>
            <a:r>
              <a:rPr lang="en-US" dirty="0"/>
              <a:t>ecovery (spontaneous)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cquisition </a:t>
            </a:r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eneralization </a:t>
            </a:r>
          </a:p>
          <a:p>
            <a:r>
              <a:rPr lang="en-US" dirty="0"/>
              <a:t> </a:t>
            </a:r>
            <a:r>
              <a:rPr lang="en-US" i="1" dirty="0"/>
              <a:t>E</a:t>
            </a:r>
            <a:r>
              <a:rPr lang="en-US" dirty="0"/>
              <a:t>xtinction </a:t>
            </a:r>
          </a:p>
          <a:p>
            <a:r>
              <a:rPr lang="en-US" dirty="0"/>
              <a:t> </a:t>
            </a:r>
            <a:r>
              <a:rPr lang="en-US" i="1" dirty="0"/>
              <a:t>D</a:t>
            </a:r>
            <a:r>
              <a:rPr lang="en-US" dirty="0"/>
              <a:t>iscrimination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09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EB0A-0841-48D8-9E7D-4376BA13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Crystallized and Fluid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F0274-B176-42FA-A65C-8DFF5EB58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pour water out of a glass it goes down like fluid intelligence goes down with age.</a:t>
            </a:r>
          </a:p>
          <a:p>
            <a:r>
              <a:rPr lang="en-US" dirty="0"/>
              <a:t>Crystals get larger over time, like your crystallized intelligence’s ability to </a:t>
            </a:r>
            <a:r>
              <a:rPr lang="en-US"/>
              <a:t>increase with age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2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FA2A-D2B9-4702-BCF0-53C371C52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Amnesia Types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6AF4-400B-4357-8990-9782DEA3D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Mnemonic: </a:t>
            </a:r>
            <a:r>
              <a:rPr lang="en-US" i="1" dirty="0"/>
              <a:t>A</a:t>
            </a:r>
            <a:r>
              <a:rPr lang="en-US" dirty="0"/>
              <a:t>nterograde amnesia refers to not remembering what happened </a:t>
            </a:r>
            <a:r>
              <a:rPr lang="en-US" i="1" dirty="0"/>
              <a:t>A</a:t>
            </a:r>
            <a:r>
              <a:rPr lang="en-US" dirty="0"/>
              <a:t>fter the accident/trauma. </a:t>
            </a:r>
          </a:p>
          <a:p>
            <a:r>
              <a:rPr lang="en-US" i="1" dirty="0"/>
              <a:t>R</a:t>
            </a:r>
            <a:r>
              <a:rPr lang="en-US" dirty="0"/>
              <a:t>etrograde amnesia refers to </a:t>
            </a:r>
            <a:r>
              <a:rPr lang="en-US" i="1" dirty="0"/>
              <a:t>“Retro,” </a:t>
            </a:r>
            <a:r>
              <a:rPr lang="en-US" dirty="0"/>
              <a:t>Hollywood-style amnesia (Who am I? Who are you? I </a:t>
            </a:r>
            <a:r>
              <a:rPr lang="en-US" dirty="0" err="1"/>
              <a:t>don‟t</a:t>
            </a:r>
            <a:r>
              <a:rPr lang="en-US" dirty="0"/>
              <a:t> remember anything!)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318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8C11-4BCB-4CD6-B252-046BB3F3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Proactive and Retroactive Interference (P.O.R.N Theory)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D39F-E822-4648-A07A-B04FBD51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</a:t>
            </a:r>
            <a:r>
              <a:rPr lang="en-US" dirty="0"/>
              <a:t>roactive Interference</a:t>
            </a:r>
          </a:p>
          <a:p>
            <a:r>
              <a:rPr lang="en-US" b="1" dirty="0"/>
              <a:t>O</a:t>
            </a:r>
            <a:r>
              <a:rPr lang="en-US" dirty="0"/>
              <a:t>ld information blocks new information, meaning you still write down the date from last year every once in awhile, even thought it is currently 2018.</a:t>
            </a:r>
          </a:p>
          <a:p>
            <a:r>
              <a:rPr lang="en-US" b="1" dirty="0"/>
              <a:t>R</a:t>
            </a:r>
            <a:r>
              <a:rPr lang="en-US" dirty="0"/>
              <a:t>etroactive Interference</a:t>
            </a:r>
          </a:p>
          <a:p>
            <a:r>
              <a:rPr lang="en-US" b="1" dirty="0"/>
              <a:t>N</a:t>
            </a:r>
            <a:r>
              <a:rPr lang="en-US" dirty="0"/>
              <a:t>ew information blocks old information, meaning you can’t remember your old address now that you’ve moved and live in a new location.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4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7130-D77D-46EC-8DBD-6569A014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Locus of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2D9B5-D0C5-4E5D-8D86-484A2F100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</a:t>
            </a:r>
            <a:r>
              <a:rPr lang="en-US" dirty="0"/>
              <a:t>nternal Locus of Control = </a:t>
            </a:r>
            <a:r>
              <a:rPr lang="en-US" b="1" dirty="0"/>
              <a:t>I</a:t>
            </a:r>
            <a:r>
              <a:rPr lang="en-US" dirty="0"/>
              <a:t> control my destiny</a:t>
            </a:r>
          </a:p>
          <a:p>
            <a:r>
              <a:rPr lang="en-US" b="1" dirty="0"/>
              <a:t>E</a:t>
            </a:r>
            <a:r>
              <a:rPr lang="en-US" dirty="0"/>
              <a:t>xternal Locus of Control = </a:t>
            </a:r>
            <a:r>
              <a:rPr lang="en-US" b="1" dirty="0"/>
              <a:t>E</a:t>
            </a:r>
            <a:r>
              <a:rPr lang="en-US" dirty="0"/>
              <a:t>veryone else controls my destiny.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503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7C75-AF8D-49BA-BA97-E397232C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Brain Regulation of Hunger and Eating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CD25-8DC1-4E39-BB55-020DE4644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The lateral hypothalamus is the part that signals hunger, and the word “l</a:t>
            </a:r>
            <a:r>
              <a:rPr lang="en-US" i="1" dirty="0"/>
              <a:t>ate</a:t>
            </a:r>
            <a:r>
              <a:rPr lang="en-US" dirty="0"/>
              <a:t>ral” contains the word “</a:t>
            </a:r>
            <a:r>
              <a:rPr lang="en-US" i="1" dirty="0"/>
              <a:t>ate</a:t>
            </a:r>
            <a:r>
              <a:rPr lang="en-US" dirty="0"/>
              <a:t>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7342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5982E-3E15-4B6F-BAD2-4BD32F40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Hormones that Increase Hunger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5D3AA-3FC2-4E02-85CC-FD0FDA8D2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Mnemonic: When I am hungry, “</a:t>
            </a:r>
            <a:r>
              <a:rPr lang="pl-PL" i="1" dirty="0"/>
              <a:t>I GO</a:t>
            </a:r>
            <a:r>
              <a:rPr lang="pl-PL" dirty="0"/>
              <a:t>” to McDonalds. </a:t>
            </a:r>
          </a:p>
          <a:p>
            <a:r>
              <a:rPr lang="en-US" dirty="0"/>
              <a:t> </a:t>
            </a:r>
            <a:r>
              <a:rPr lang="en-US" i="1" dirty="0"/>
              <a:t>I</a:t>
            </a:r>
            <a:r>
              <a:rPr lang="en-US" dirty="0"/>
              <a:t>nsulin </a:t>
            </a:r>
          </a:p>
          <a:p>
            <a:r>
              <a:rPr lang="en-US" dirty="0"/>
              <a:t> </a:t>
            </a:r>
            <a:r>
              <a:rPr lang="en-US" i="1" dirty="0"/>
              <a:t>G</a:t>
            </a:r>
            <a:r>
              <a:rPr lang="en-US" dirty="0"/>
              <a:t>hrelin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rexin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80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2A38-002E-46BC-83B0-5A066C02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Topic: </a:t>
            </a:r>
            <a:r>
              <a:rPr lang="en-US" i="1" dirty="0"/>
              <a:t>Authoritarian and Authoritative Parents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974D5-1996-44B5-8AB4-E472FA5D4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Mnemonic: Use the last three letters of each word as an acronym </a:t>
            </a:r>
          </a:p>
          <a:p>
            <a:r>
              <a:rPr lang="en-US" dirty="0"/>
              <a:t>1. </a:t>
            </a:r>
            <a:r>
              <a:rPr lang="en-US" dirty="0" err="1"/>
              <a:t>Authoritar</a:t>
            </a:r>
            <a:r>
              <a:rPr lang="en-US" i="1" dirty="0" err="1"/>
              <a:t>IAN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I</a:t>
            </a:r>
            <a:r>
              <a:rPr lang="en-US" dirty="0"/>
              <a:t>s </a:t>
            </a:r>
            <a:r>
              <a:rPr lang="en-US" i="1" dirty="0"/>
              <a:t>A</a:t>
            </a:r>
            <a:r>
              <a:rPr lang="en-US" dirty="0"/>
              <a:t>wfully </a:t>
            </a:r>
            <a:r>
              <a:rPr lang="en-US" i="1" dirty="0"/>
              <a:t>N</a:t>
            </a:r>
            <a:r>
              <a:rPr lang="en-US" dirty="0"/>
              <a:t>asty </a:t>
            </a:r>
          </a:p>
          <a:p>
            <a:r>
              <a:rPr lang="en-US" dirty="0"/>
              <a:t>2. </a:t>
            </a:r>
            <a:r>
              <a:rPr lang="en-US" dirty="0" err="1"/>
              <a:t>Authoritat</a:t>
            </a:r>
            <a:r>
              <a:rPr lang="en-US" i="1" dirty="0" err="1"/>
              <a:t>IVE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I</a:t>
            </a:r>
            <a:r>
              <a:rPr lang="en-US" dirty="0"/>
              <a:t>s </a:t>
            </a:r>
            <a:r>
              <a:rPr lang="en-US" i="1" dirty="0"/>
              <a:t>V</a:t>
            </a:r>
            <a:r>
              <a:rPr lang="en-US" dirty="0"/>
              <a:t>ery </a:t>
            </a:r>
            <a:r>
              <a:rPr lang="en-US" i="1" dirty="0"/>
              <a:t>E</a:t>
            </a:r>
            <a:r>
              <a:rPr lang="en-US" dirty="0"/>
              <a:t>xcellent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17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FCFC-B1F8-40EA-97FF-75D3CFBDF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Socks Pulled over Cold Feet</a:t>
            </a:r>
            <a:br>
              <a:rPr lang="en-US" dirty="0"/>
            </a:br>
            <a:r>
              <a:rPr lang="en-US" dirty="0"/>
              <a:t>S.P.C.F.</a:t>
            </a:r>
            <a:br>
              <a:rPr lang="en-US" dirty="0"/>
            </a:br>
            <a:r>
              <a:rPr lang="en-US" dirty="0"/>
              <a:t>Stinking Pigs Cant 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7DCF5-ACF8-4C90-B130-115A8A66E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Jean Piaget’s Theory of Cognitive Development</a:t>
            </a:r>
          </a:p>
          <a:p>
            <a:r>
              <a:rPr lang="en-US" dirty="0"/>
              <a:t>Sensorimotor Stage</a:t>
            </a:r>
          </a:p>
          <a:p>
            <a:r>
              <a:rPr lang="en-US" dirty="0"/>
              <a:t>Preoperational Stage </a:t>
            </a:r>
          </a:p>
          <a:p>
            <a:r>
              <a:rPr lang="en-US" dirty="0"/>
              <a:t>Concrete Operational Stage </a:t>
            </a:r>
          </a:p>
          <a:p>
            <a:r>
              <a:rPr lang="en-US" dirty="0"/>
              <a:t>Formal Operational Stage</a:t>
            </a:r>
          </a:p>
          <a:p>
            <a:pPr lvl="1"/>
            <a:r>
              <a:rPr lang="en-US" dirty="0"/>
              <a:t>F = Future thought/abstract thought/hypothetical thinking</a:t>
            </a:r>
          </a:p>
        </p:txBody>
      </p:sp>
    </p:spTree>
    <p:extLst>
      <p:ext uri="{BB962C8B-B14F-4D97-AF65-F5344CB8AC3E}">
        <p14:creationId xmlns:p14="http://schemas.microsoft.com/office/powerpoint/2010/main" val="2600204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F843E-A1B1-46DD-A65D-14CA47CAA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Assimilation versus Accommodation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8380A-66ED-4460-B754-2B5C4D4A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</a:t>
            </a:r>
            <a:r>
              <a:rPr lang="en-US" b="1" dirty="0" err="1"/>
              <a:t>SS</a:t>
            </a:r>
            <a:r>
              <a:rPr lang="en-US" dirty="0" err="1"/>
              <a:t>imilate</a:t>
            </a:r>
            <a:r>
              <a:rPr lang="en-US" dirty="0"/>
              <a:t> – Keep the “same schema”</a:t>
            </a:r>
          </a:p>
          <a:p>
            <a:r>
              <a:rPr lang="en-US" dirty="0" err="1"/>
              <a:t>a</a:t>
            </a:r>
            <a:r>
              <a:rPr lang="en-US" b="1" dirty="0" err="1"/>
              <a:t>CC</a:t>
            </a:r>
            <a:r>
              <a:rPr lang="en-US" dirty="0" err="1"/>
              <a:t>ommodate</a:t>
            </a:r>
            <a:r>
              <a:rPr lang="en-US" dirty="0"/>
              <a:t> – “Change” schema</a:t>
            </a:r>
          </a:p>
        </p:txBody>
      </p:sp>
    </p:spTree>
    <p:extLst>
      <p:ext uri="{BB962C8B-B14F-4D97-AF65-F5344CB8AC3E}">
        <p14:creationId xmlns:p14="http://schemas.microsoft.com/office/powerpoint/2010/main" val="3335170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03A4-1B88-4804-BAD0-75DCA5AB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Contact Comfort – Rhesus Monkeys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E6B9A-193A-47FB-BCB0-C86B0534A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Harry</a:t>
            </a:r>
            <a:r>
              <a:rPr lang="en-US" dirty="0"/>
              <a:t> Harlow loves to touch </a:t>
            </a:r>
            <a:r>
              <a:rPr lang="en-US" b="1" dirty="0"/>
              <a:t>hairy</a:t>
            </a:r>
            <a:r>
              <a:rPr lang="en-US" dirty="0"/>
              <a:t> faces.</a:t>
            </a:r>
          </a:p>
        </p:txBody>
      </p:sp>
    </p:spTree>
    <p:extLst>
      <p:ext uri="{BB962C8B-B14F-4D97-AF65-F5344CB8AC3E}">
        <p14:creationId xmlns:p14="http://schemas.microsoft.com/office/powerpoint/2010/main" val="1909588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86422-F03E-4839-9AD7-B503E2BC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The “Big Five” personality traits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3277E-640E-4B28-BF91-340BD29EA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Mnemonic: </a:t>
            </a:r>
            <a:r>
              <a:rPr lang="en-US" i="1" dirty="0"/>
              <a:t>OCEAN </a:t>
            </a:r>
            <a:r>
              <a:rPr lang="en-US" dirty="0"/>
              <a:t>(“The </a:t>
            </a:r>
            <a:r>
              <a:rPr lang="en-US" i="1" dirty="0"/>
              <a:t>Big Five </a:t>
            </a:r>
            <a:r>
              <a:rPr lang="en-US" dirty="0"/>
              <a:t>categories cover most traits, as the </a:t>
            </a:r>
            <a:r>
              <a:rPr lang="en-US" i="1" dirty="0"/>
              <a:t>ocean </a:t>
            </a:r>
            <a:r>
              <a:rPr lang="en-US" dirty="0"/>
              <a:t>covers most of the earth.”) </a:t>
            </a:r>
          </a:p>
          <a:p>
            <a:r>
              <a:rPr lang="en-US" dirty="0"/>
              <a:t> </a:t>
            </a:r>
            <a:r>
              <a:rPr lang="en-US" i="1" dirty="0"/>
              <a:t>O</a:t>
            </a:r>
            <a:r>
              <a:rPr lang="en-US" dirty="0"/>
              <a:t>penness </a:t>
            </a:r>
          </a:p>
          <a:p>
            <a:r>
              <a:rPr lang="en-US" dirty="0"/>
              <a:t> </a:t>
            </a:r>
            <a:r>
              <a:rPr lang="en-US" i="1" dirty="0"/>
              <a:t>C</a:t>
            </a:r>
            <a:r>
              <a:rPr lang="en-US" dirty="0"/>
              <a:t>onscientiousness </a:t>
            </a:r>
          </a:p>
          <a:p>
            <a:r>
              <a:rPr lang="en-US" dirty="0"/>
              <a:t> </a:t>
            </a:r>
            <a:r>
              <a:rPr lang="en-US" i="1" dirty="0"/>
              <a:t>E</a:t>
            </a:r>
            <a:r>
              <a:rPr lang="en-US" dirty="0"/>
              <a:t>xtraversion </a:t>
            </a:r>
          </a:p>
          <a:p>
            <a:r>
              <a:rPr lang="en-US" dirty="0"/>
              <a:t> </a:t>
            </a:r>
            <a:r>
              <a:rPr lang="en-US" i="1" dirty="0"/>
              <a:t>A</a:t>
            </a:r>
            <a:r>
              <a:rPr lang="en-US" dirty="0"/>
              <a:t>greeableness </a:t>
            </a:r>
          </a:p>
          <a:p>
            <a:r>
              <a:rPr lang="en-US" dirty="0"/>
              <a:t> </a:t>
            </a:r>
            <a:r>
              <a:rPr lang="en-US" i="1" dirty="0"/>
              <a:t>N</a:t>
            </a:r>
            <a:r>
              <a:rPr lang="en-US" dirty="0"/>
              <a:t>euroticism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73800-64FA-42D7-8FCD-1515629C1E5F}"/>
              </a:ext>
            </a:extLst>
          </p:cNvPr>
          <p:cNvSpPr txBox="1"/>
          <p:nvPr/>
        </p:nvSpPr>
        <p:spPr>
          <a:xfrm>
            <a:off x="2048256" y="5345454"/>
            <a:ext cx="6940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CANOE also works as an acronym</a:t>
            </a:r>
          </a:p>
        </p:txBody>
      </p:sp>
    </p:spTree>
    <p:extLst>
      <p:ext uri="{BB962C8B-B14F-4D97-AF65-F5344CB8AC3E}">
        <p14:creationId xmlns:p14="http://schemas.microsoft.com/office/powerpoint/2010/main" val="4239571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469DD-1747-4D31-9B74-511BDD76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Topic: </a:t>
            </a:r>
            <a:r>
              <a:rPr lang="en-US" i="1" dirty="0"/>
              <a:t>Clusters of Personality Disorders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AD8F9-C1E8-41AF-A405-72DFDC316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Mnemonic: </a:t>
            </a:r>
          </a:p>
          <a:p>
            <a:r>
              <a:rPr lang="en-US" dirty="0"/>
              <a:t> Cluster </a:t>
            </a:r>
            <a:r>
              <a:rPr lang="en-US" i="1" dirty="0"/>
              <a:t>A</a:t>
            </a:r>
            <a:r>
              <a:rPr lang="en-US" dirty="0"/>
              <a:t>: </a:t>
            </a:r>
            <a:r>
              <a:rPr lang="en-US" i="1" dirty="0"/>
              <a:t>A</a:t>
            </a:r>
            <a:r>
              <a:rPr lang="en-US" dirty="0"/>
              <a:t>bnormal – odd and eccentric </a:t>
            </a:r>
          </a:p>
          <a:p>
            <a:r>
              <a:rPr lang="en-US" dirty="0"/>
              <a:t> Cluster </a:t>
            </a:r>
            <a:r>
              <a:rPr lang="en-US" i="1" dirty="0"/>
              <a:t>B</a:t>
            </a:r>
            <a:r>
              <a:rPr lang="en-US" dirty="0"/>
              <a:t>: </a:t>
            </a:r>
            <a:r>
              <a:rPr lang="en-US" i="1" dirty="0"/>
              <a:t>B</a:t>
            </a:r>
            <a:r>
              <a:rPr lang="en-US" dirty="0"/>
              <a:t>itchy – overly emotional </a:t>
            </a:r>
          </a:p>
          <a:p>
            <a:r>
              <a:rPr lang="en-US" dirty="0"/>
              <a:t> Cluster </a:t>
            </a:r>
            <a:r>
              <a:rPr lang="en-US" i="1" dirty="0"/>
              <a:t>C</a:t>
            </a:r>
            <a:r>
              <a:rPr lang="en-US" dirty="0"/>
              <a:t>: </a:t>
            </a:r>
            <a:r>
              <a:rPr lang="en-US" i="1" dirty="0"/>
              <a:t>C</a:t>
            </a:r>
            <a:r>
              <a:rPr lang="en-US" dirty="0"/>
              <a:t>owardly – antisocial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3735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1287</TotalTime>
  <Words>1152</Words>
  <Application>Microsoft Office PowerPoint</Application>
  <PresentationFormat>Widescreen</PresentationFormat>
  <Paragraphs>171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Century Gothic</vt:lpstr>
      <vt:lpstr>Wingdings 3</vt:lpstr>
      <vt:lpstr>Wisp</vt:lpstr>
      <vt:lpstr>AP Psychology Mnemonics</vt:lpstr>
      <vt:lpstr>Mary Whiton Calkins Mary why did I not get my PHD first?</vt:lpstr>
      <vt:lpstr>John B. Watson &amp; B.F. Skinner &amp; Albert Bandura B = Behaviorism</vt:lpstr>
      <vt:lpstr>Roger “Split-the-brain” Sperry</vt:lpstr>
      <vt:lpstr>Mnemonic: RADIO (“Initial experiments with the radio resulted in many minor electric shocks.”)  </vt:lpstr>
      <vt:lpstr>Topic: Scientific Method</vt:lpstr>
      <vt:lpstr>Topic: Three Types of Research   </vt:lpstr>
      <vt:lpstr>Topic: Type of Study</vt:lpstr>
      <vt:lpstr>Confounding of Variables Did you CONsider other factors or variable influence?</vt:lpstr>
      <vt:lpstr>Dendrites – Receivers in the neuron DR. – Dr.’s Receives patients.</vt:lpstr>
      <vt:lpstr>SAME neurons </vt:lpstr>
      <vt:lpstr>Parts/Areas of the Brain!!!</vt:lpstr>
      <vt:lpstr>Topic: Cerebral Cortex  </vt:lpstr>
      <vt:lpstr>Topic: Cerebellum  </vt:lpstr>
      <vt:lpstr>Topic - Medulla</vt:lpstr>
      <vt:lpstr>Topic: Pons  </vt:lpstr>
      <vt:lpstr>Topic: Thalamus  </vt:lpstr>
      <vt:lpstr>Topic: Sympathetic Nervous System  </vt:lpstr>
      <vt:lpstr>Topic: Reticular Formation  </vt:lpstr>
      <vt:lpstr>Topic: Lobes of the Brain  </vt:lpstr>
      <vt:lpstr>Topic: Neurotransmittters  </vt:lpstr>
      <vt:lpstr>Topic: Occipital Lobe  </vt:lpstr>
      <vt:lpstr>Topic: Retina Cells  </vt:lpstr>
      <vt:lpstr> Topic: Brain Waves During Waking and Sleeping  </vt:lpstr>
      <vt:lpstr> Topic: Five Classical Conditioning Principles  </vt:lpstr>
      <vt:lpstr>Topic: Crystallized and Fluid Intelligence</vt:lpstr>
      <vt:lpstr> Topic: Amnesia Types  </vt:lpstr>
      <vt:lpstr> Topic: Proactive and Retroactive Interference (P.O.R.N Theory)</vt:lpstr>
      <vt:lpstr>Topic: Locus of Control</vt:lpstr>
      <vt:lpstr> Topic: Brain Regulation of Hunger and Eating  </vt:lpstr>
      <vt:lpstr> Topic: Hormones that Increase Hunger  </vt:lpstr>
      <vt:lpstr> Topic: Authoritarian and Authoritative Parents  </vt:lpstr>
      <vt:lpstr>Socks Pulled over Cold Feet S.P.C.F. Stinking Pigs Cant Fly</vt:lpstr>
      <vt:lpstr>Topic: Assimilation versus Accommodation</vt:lpstr>
      <vt:lpstr>Topic: Contact Comfort – Rhesus Monkeys</vt:lpstr>
      <vt:lpstr>Topic: The “Big Five” personality traits  </vt:lpstr>
      <vt:lpstr>Topic: Clusters of Personality Disorders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Psychology Mnemonics</dc:title>
  <dc:creator>Caleb Snell</dc:creator>
  <cp:lastModifiedBy>Caleb Snell</cp:lastModifiedBy>
  <cp:revision>16</cp:revision>
  <dcterms:created xsi:type="dcterms:W3CDTF">2018-04-26T11:49:47Z</dcterms:created>
  <dcterms:modified xsi:type="dcterms:W3CDTF">2019-05-02T18:17:46Z</dcterms:modified>
</cp:coreProperties>
</file>