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70" r:id="rId1"/>
  </p:sldMasterIdLst>
  <p:notesMasterIdLst>
    <p:notesMasterId r:id="rId42"/>
  </p:notesMasterIdLst>
  <p:handoutMasterIdLst>
    <p:handoutMasterId r:id="rId43"/>
  </p:handoutMasterIdLst>
  <p:sldIdLst>
    <p:sldId id="257" r:id="rId2"/>
    <p:sldId id="293" r:id="rId3"/>
    <p:sldId id="314" r:id="rId4"/>
    <p:sldId id="315" r:id="rId5"/>
    <p:sldId id="294" r:id="rId6"/>
    <p:sldId id="259" r:id="rId7"/>
    <p:sldId id="296" r:id="rId8"/>
    <p:sldId id="317" r:id="rId9"/>
    <p:sldId id="318" r:id="rId10"/>
    <p:sldId id="316" r:id="rId11"/>
    <p:sldId id="298" r:id="rId12"/>
    <p:sldId id="319" r:id="rId13"/>
    <p:sldId id="297" r:id="rId14"/>
    <p:sldId id="320" r:id="rId15"/>
    <p:sldId id="321" r:id="rId16"/>
    <p:sldId id="299" r:id="rId17"/>
    <p:sldId id="283" r:id="rId18"/>
    <p:sldId id="271" r:id="rId19"/>
    <p:sldId id="286" r:id="rId20"/>
    <p:sldId id="284" r:id="rId21"/>
    <p:sldId id="300" r:id="rId22"/>
    <p:sldId id="295" r:id="rId23"/>
    <p:sldId id="306" r:id="rId24"/>
    <p:sldId id="308" r:id="rId25"/>
    <p:sldId id="304" r:id="rId26"/>
    <p:sldId id="262" r:id="rId27"/>
    <p:sldId id="264" r:id="rId28"/>
    <p:sldId id="265" r:id="rId29"/>
    <p:sldId id="313" r:id="rId30"/>
    <p:sldId id="266" r:id="rId31"/>
    <p:sldId id="289" r:id="rId32"/>
    <p:sldId id="272" r:id="rId33"/>
    <p:sldId id="273" r:id="rId34"/>
    <p:sldId id="288" r:id="rId35"/>
    <p:sldId id="277" r:id="rId36"/>
    <p:sldId id="278" r:id="rId37"/>
    <p:sldId id="279" r:id="rId38"/>
    <p:sldId id="310" r:id="rId39"/>
    <p:sldId id="312" r:id="rId40"/>
    <p:sldId id="287" r:id="rId41"/>
  </p:sldIdLst>
  <p:sldSz cx="9664700" cy="7315200"/>
  <p:notesSz cx="6858000" cy="9296400"/>
  <p:embeddedFontLst>
    <p:embeddedFont>
      <p:font typeface="Enviro" panose="020B0604020202020204" charset="0"/>
      <p:regular r:id="rId44"/>
    </p:embeddedFont>
    <p:embeddedFont>
      <p:font typeface="Eras Demi ITC" panose="020B0805030504020804" pitchFamily="34" charset="0"/>
      <p:regular r:id="rId45"/>
    </p:embeddedFont>
    <p:embeddedFont>
      <p:font typeface="Wingdings 2" panose="05020102010507070707" pitchFamily="18" charset="2"/>
      <p:regular r:id="rId46"/>
    </p:embeddedFont>
    <p:embeddedFont>
      <p:font typeface="PressWriter Symbols" panose="05000000000000000000" charset="2"/>
      <p:regular r:id="rId47"/>
    </p:embeddedFont>
    <p:embeddedFont>
      <p:font typeface="Comic Sans MS" panose="030F0702030302020204" pitchFamily="66" charset="0"/>
      <p:regular r:id="rId48"/>
      <p:bold r:id="rId49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04">
          <p15:clr>
            <a:srgbClr val="A4A3A4"/>
          </p15:clr>
        </p15:guide>
        <p15:guide id="2" pos="304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FABE3"/>
    <a:srgbClr val="EAF2AC"/>
    <a:srgbClr val="000000"/>
    <a:srgbClr val="FF559A"/>
    <a:srgbClr val="FF7BB0"/>
    <a:srgbClr val="FFFFE7"/>
    <a:srgbClr val="FFFFE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97" autoAdjust="0"/>
    <p:restoredTop sz="94660" autoAdjust="0"/>
  </p:normalViewPr>
  <p:slideViewPr>
    <p:cSldViewPr>
      <p:cViewPr varScale="1">
        <p:scale>
          <a:sx n="100" d="100"/>
          <a:sy n="100" d="100"/>
        </p:scale>
        <p:origin x="84" y="84"/>
      </p:cViewPr>
      <p:guideLst>
        <p:guide orient="horz" pos="2304"/>
        <p:guide pos="304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94"/>
    </p:cViewPr>
  </p:sorterViewPr>
  <p:notesViewPr>
    <p:cSldViewPr>
      <p:cViewPr varScale="1">
        <p:scale>
          <a:sx n="50" d="100"/>
          <a:sy n="50" d="100"/>
        </p:scale>
        <p:origin x="-1956" y="-90"/>
      </p:cViewPr>
      <p:guideLst>
        <p:guide orient="horz" pos="2928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4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48" Type="http://schemas.openxmlformats.org/officeDocument/2006/relationships/font" Target="fonts/font5.fntdata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321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6321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49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3184"/>
            <a:ext cx="2971800" cy="46321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49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833184"/>
            <a:ext cx="2971800" cy="46321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692EF5C4-AAB7-405B-94B6-7FB7A3671B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4422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6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27125" y="698500"/>
            <a:ext cx="460375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415791"/>
            <a:ext cx="5029200" cy="4181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0"/>
            <a:r>
              <a:rPr lang="en-US" noProof="0" smtClean="0"/>
              <a:t>Second level</a:t>
            </a:r>
          </a:p>
          <a:p>
            <a:pPr lvl="0"/>
            <a:r>
              <a:rPr lang="en-US" noProof="0" smtClean="0"/>
              <a:t>Third level</a:t>
            </a:r>
          </a:p>
          <a:p>
            <a:pPr lvl="0"/>
            <a:r>
              <a:rPr lang="en-US" noProof="0" smtClean="0"/>
              <a:t>Fourth level</a:t>
            </a:r>
          </a:p>
          <a:p>
            <a:pPr lvl="0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3184"/>
            <a:ext cx="2971800" cy="463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833184"/>
            <a:ext cx="2971800" cy="463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F6A2A29B-E5F5-43D6-9AB7-1EB53AFC21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3826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ECB365-3F27-4640-8455-E02123219D07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096502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8BE8C2-E4EF-4E47-9A38-EE0A5D9E4245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224128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9B40802-5B74-4D6D-9F0F-B0F7058856EA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0"/>
              </a:spcBef>
            </a:pPr>
            <a:endParaRPr lang="en-US" sz="2400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3071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205043-D3F1-46AF-AC2A-1EAC6E8D1E7A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0"/>
              </a:spcBef>
            </a:pPr>
            <a:endParaRPr lang="en-US" sz="2400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70230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4E9A46E-E880-45C3-8802-E7B8502EA565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0"/>
              </a:spcBef>
            </a:pPr>
            <a:endParaRPr lang="en-US" sz="2400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41158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5BEE23-FD03-4399-A0FC-6341DFDD4884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0"/>
              </a:spcBef>
            </a:pPr>
            <a:endParaRPr lang="en-US" sz="2400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164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4A28F4F-9453-41A1-BA77-E12683062831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7833007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1469FF-72FC-4C6D-BAF9-D532045518AE}" type="slidenum">
              <a:rPr lang="en-US" smtClean="0"/>
              <a:pPr/>
              <a:t>23</a:t>
            </a:fld>
            <a:endParaRPr lang="en-U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8344331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FC7227-395E-4885-86BD-B4AFED2005BA}" type="slidenum">
              <a:rPr lang="en-US" smtClean="0"/>
              <a:pPr/>
              <a:t>24</a:t>
            </a:fld>
            <a:endParaRPr lang="en-US" smtClean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740894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9300AD2-CEAC-4FFE-BA89-D80DD3F1C22B}" type="slidenum">
              <a:rPr lang="en-US" smtClean="0"/>
              <a:pPr/>
              <a:t>25</a:t>
            </a:fld>
            <a:endParaRPr lang="en-US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6910860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71FBDB5-23C3-49CC-9CC5-D5AD42813CE7}" type="slidenum">
              <a:rPr lang="en-US" smtClean="0"/>
              <a:pPr/>
              <a:t>26</a:t>
            </a:fld>
            <a:endParaRPr lang="en-US" smtClean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4708911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DB1DB89-7EC4-4836-83EB-F8B90681C8E8}" type="slidenum">
              <a:rPr lang="en-US" smtClean="0"/>
              <a:pPr/>
              <a:t>27</a:t>
            </a:fld>
            <a:endParaRPr lang="en-US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8946628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50B2BE-7400-4125-BB59-B95AC32BA984}" type="slidenum">
              <a:rPr lang="en-US" smtClean="0"/>
              <a:pPr/>
              <a:t>28</a:t>
            </a:fld>
            <a:endParaRPr lang="en-US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7537820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50B2BE-7400-4125-BB59-B95AC32BA984}" type="slidenum">
              <a:rPr lang="en-US" smtClean="0"/>
              <a:pPr/>
              <a:t>29</a:t>
            </a:fld>
            <a:endParaRPr lang="en-US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4215004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4D0CE3-06FB-4A0C-B72D-54ACF5478EC7}" type="slidenum">
              <a:rPr lang="en-US" smtClean="0"/>
              <a:pPr/>
              <a:t>30</a:t>
            </a:fld>
            <a:endParaRPr lang="en-US" smtClean="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7404336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41DC3A-41F0-4558-BB3D-31BA8D767934}" type="slidenum">
              <a:rPr lang="en-US" smtClean="0"/>
              <a:pPr/>
              <a:t>31</a:t>
            </a:fld>
            <a:endParaRPr lang="en-US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7739345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ACB75F-7F88-4755-BA6B-6529FCBEC7B7}" type="slidenum">
              <a:rPr lang="en-US" smtClean="0"/>
              <a:pPr/>
              <a:t>32</a:t>
            </a:fld>
            <a:endParaRPr lang="en-US" smtClean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7888985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43B59D-D1A5-43E4-AD10-CA7BB1152A8A}" type="slidenum">
              <a:rPr lang="en-US" smtClean="0"/>
              <a:pPr/>
              <a:t>33</a:t>
            </a:fld>
            <a:endParaRPr lang="en-US" smtClean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479215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47C86A7-ECD2-4CE5-BB51-4528E263BE8A}" type="slidenum">
              <a:rPr lang="en-US" smtClean="0"/>
              <a:pPr/>
              <a:t>34</a:t>
            </a:fld>
            <a:endParaRPr lang="en-US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824486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56B173-2B7A-4860-91E7-9E5441D0EDAB}" type="slidenum">
              <a:rPr lang="en-US" smtClean="0"/>
              <a:pPr/>
              <a:t>35</a:t>
            </a:fld>
            <a:endParaRPr lang="en-US" smtClean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9508997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2AE0BD4-0720-4A50-BA28-68648FE8D6D9}" type="slidenum">
              <a:rPr lang="en-US" smtClean="0"/>
              <a:pPr/>
              <a:t>36</a:t>
            </a:fld>
            <a:endParaRPr lang="en-US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1913248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6C26A6-BC63-49E6-95C0-DADA0F48F8D3}" type="slidenum">
              <a:rPr lang="en-US" smtClean="0"/>
              <a:pPr/>
              <a:t>37</a:t>
            </a:fld>
            <a:endParaRPr lang="en-US" smtClean="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40276162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202E85-E22D-46E0-9DB7-0AF9A9478B1F}" type="slidenum">
              <a:rPr lang="en-US" smtClean="0"/>
              <a:pPr/>
              <a:t>40</a:t>
            </a:fld>
            <a:endParaRPr lang="en-US" smtClean="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0"/>
              </a:spcBef>
            </a:pPr>
            <a:endParaRPr lang="en-US" sz="2400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77697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5488" y="2271713"/>
            <a:ext cx="8213725" cy="15684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9388" y="4144963"/>
            <a:ext cx="6765925" cy="18700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600" y="293688"/>
            <a:ext cx="8699500" cy="1219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2600" y="1706563"/>
            <a:ext cx="8699500" cy="48275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3588" y="4700588"/>
            <a:ext cx="8215312" cy="145256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3588" y="3100388"/>
            <a:ext cx="8215312" cy="16002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600" y="293688"/>
            <a:ext cx="8699500" cy="1219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2600" y="1706563"/>
            <a:ext cx="4273550" cy="4827587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08550" y="1706563"/>
            <a:ext cx="4273550" cy="4827587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600" y="293688"/>
            <a:ext cx="8699500" cy="1219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2600" y="1636713"/>
            <a:ext cx="4270375" cy="6826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2600" y="2319338"/>
            <a:ext cx="4270375" cy="421481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138" y="1636713"/>
            <a:ext cx="4271962" cy="6826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10138" y="2319338"/>
            <a:ext cx="4271962" cy="421481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600" y="293688"/>
            <a:ext cx="8699500" cy="1219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600" y="290513"/>
            <a:ext cx="3179763" cy="123983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78250" y="290513"/>
            <a:ext cx="5403850" cy="624363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2600" y="1530350"/>
            <a:ext cx="3179763" cy="5003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3888" y="5121275"/>
            <a:ext cx="5799137" cy="6032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93888" y="654050"/>
            <a:ext cx="5799137" cy="43894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93888" y="5724525"/>
            <a:ext cx="5799137" cy="8588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600" y="293688"/>
            <a:ext cx="8699500" cy="1219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2600" y="1706563"/>
            <a:ext cx="8699500" cy="482758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7225" y="293688"/>
            <a:ext cx="2174875" cy="62404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2600" y="293688"/>
            <a:ext cx="6372225" cy="624046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82600" y="293688"/>
            <a:ext cx="8699500" cy="62404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3235" y="243840"/>
            <a:ext cx="8698230" cy="1219200"/>
          </a:xfrm>
          <a:prstGeom prst="rect">
            <a:avLst/>
          </a:prstGeom>
        </p:spPr>
        <p:txBody>
          <a:bodyPr lIns="97027" tIns="48513" rIns="97027" bIns="48513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83235" y="1706880"/>
            <a:ext cx="4268576" cy="4795520"/>
          </a:xfrm>
          <a:prstGeom prst="rect">
            <a:avLst/>
          </a:prstGeom>
        </p:spPr>
        <p:txBody>
          <a:bodyPr lIns="97027" tIns="48513" rIns="97027" bIns="48513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912889" y="1706880"/>
            <a:ext cx="4268576" cy="4795520"/>
          </a:xfrm>
          <a:prstGeom prst="rect">
            <a:avLst/>
          </a:prstGeom>
        </p:spPr>
        <p:txBody>
          <a:bodyPr lIns="97027" tIns="48513" rIns="97027" bIns="48513"/>
          <a:lstStyle/>
          <a:p>
            <a:pPr lvl="0"/>
            <a:endParaRPr lang="en-US" noProof="0" smtClean="0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xfrm>
            <a:off x="482600" y="6664325"/>
            <a:ext cx="2255838" cy="488950"/>
          </a:xfrm>
          <a:prstGeom prst="rect">
            <a:avLst/>
          </a:prstGeom>
        </p:spPr>
        <p:txBody>
          <a:bodyPr lIns="97027" tIns="48513" rIns="97027" bIns="48513"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02000" y="6664325"/>
            <a:ext cx="3060700" cy="488950"/>
          </a:xfrm>
          <a:prstGeom prst="rect">
            <a:avLst/>
          </a:prstGeom>
        </p:spPr>
        <p:txBody>
          <a:bodyPr lIns="97027" tIns="48513" rIns="97027" bIns="48513"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26263" y="6664325"/>
            <a:ext cx="2255837" cy="488950"/>
          </a:xfrm>
          <a:prstGeom prst="rect">
            <a:avLst/>
          </a:prstGeom>
        </p:spPr>
        <p:txBody>
          <a:bodyPr lIns="97027" tIns="48513" rIns="97027" bIns="48513"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3173DEF2-60D0-4045-B975-959FF4F298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07" name="Rectangle 15"/>
          <p:cNvSpPr>
            <a:spLocks noChangeArrowheads="1"/>
          </p:cNvSpPr>
          <p:nvPr userDrawn="1"/>
        </p:nvSpPr>
        <p:spPr bwMode="auto">
          <a:xfrm>
            <a:off x="0" y="0"/>
            <a:ext cx="1708150" cy="7315200"/>
          </a:xfrm>
          <a:prstGeom prst="rect">
            <a:avLst/>
          </a:prstGeom>
          <a:solidFill>
            <a:srgbClr val="FFFFE7"/>
          </a:solidFill>
          <a:ln w="12700">
            <a:noFill/>
            <a:miter lim="800000"/>
            <a:headEnd type="none" w="sm" len="sm"/>
            <a:tailEnd type="none" w="sm" len="sm"/>
          </a:ln>
          <a:effectLst>
            <a:prstShdw prst="shdw17" dist="17961" dir="2700000">
              <a:srgbClr val="FFFFE7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1027" name="Picture 12" descr="record albums"/>
          <p:cNvPicPr>
            <a:picLocks noChangeAspect="1" noChangeArrowheads="1"/>
          </p:cNvPicPr>
          <p:nvPr userDrawn="1"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12000"/>
          </a:blip>
          <a:srcRect/>
          <a:stretch>
            <a:fillRect/>
          </a:stretch>
        </p:blipFill>
        <p:spPr bwMode="auto">
          <a:xfrm>
            <a:off x="0" y="92075"/>
            <a:ext cx="1658938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14" descr="53 Philco TV"/>
          <p:cNvPicPr>
            <a:picLocks noChangeAspect="1" noChangeArrowheads="1"/>
          </p:cNvPicPr>
          <p:nvPr userDrawn="1"/>
        </p:nvPicPr>
        <p:blipFill>
          <a:blip r:embed="rId16" cstate="print">
            <a:lum bright="18000"/>
          </a:blip>
          <a:srcRect l="3906" t="8333" r="5589"/>
          <a:stretch>
            <a:fillRect/>
          </a:stretch>
        </p:blipFill>
        <p:spPr bwMode="auto">
          <a:xfrm>
            <a:off x="0" y="1752600"/>
            <a:ext cx="170815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6208" name="Line 16"/>
          <p:cNvSpPr>
            <a:spLocks noChangeShapeType="1"/>
          </p:cNvSpPr>
          <p:nvPr userDrawn="1"/>
        </p:nvSpPr>
        <p:spPr bwMode="auto">
          <a:xfrm>
            <a:off x="1708150" y="0"/>
            <a:ext cx="0" cy="7315200"/>
          </a:xfrm>
          <a:prstGeom prst="line">
            <a:avLst/>
          </a:prstGeom>
          <a:noFill/>
          <a:ln w="12700">
            <a:solidFill>
              <a:srgbClr val="FF7BB0"/>
            </a:solidFill>
            <a:round/>
            <a:headEnd type="none" w="sm" len="sm"/>
            <a:tailEnd type="none" w="sm" len="sm"/>
          </a:ln>
          <a:effectLst>
            <a:prstShdw prst="shdw17" dist="17961" dir="2700000">
              <a:srgbClr val="FF7BB0">
                <a:gamma/>
                <a:shade val="60000"/>
                <a:invGamma/>
              </a:srgbClr>
            </a:prst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1030" name="Picture 17" descr="pink cadillac"/>
          <p:cNvPicPr>
            <a:picLocks noChangeAspect="1" noChangeArrowheads="1"/>
          </p:cNvPicPr>
          <p:nvPr userDrawn="1"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33" t="15222" r="8333" b="19208"/>
          <a:stretch>
            <a:fillRect/>
          </a:stretch>
        </p:blipFill>
        <p:spPr bwMode="auto">
          <a:xfrm>
            <a:off x="31750" y="6096000"/>
            <a:ext cx="1600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7" r:id="rId2"/>
    <p:sldLayoutId id="2147483806" r:id="rId3"/>
    <p:sldLayoutId id="2147483805" r:id="rId4"/>
    <p:sldLayoutId id="2147483804" r:id="rId5"/>
    <p:sldLayoutId id="2147483803" r:id="rId6"/>
    <p:sldLayoutId id="2147483802" r:id="rId7"/>
    <p:sldLayoutId id="2147483801" r:id="rId8"/>
    <p:sldLayoutId id="2147483800" r:id="rId9"/>
    <p:sldLayoutId id="2147483799" r:id="rId10"/>
    <p:sldLayoutId id="2147483798" r:id="rId11"/>
    <p:sldLayoutId id="2147483797" r:id="rId12"/>
    <p:sldLayoutId id="2147483809" r:id="rId13"/>
  </p:sldLayoutIdLst>
  <p:timing>
    <p:tnLst>
      <p:par>
        <p:cTn id="1" dur="indefinite" restart="never" nodeType="tmRoot"/>
      </p:par>
    </p:tnLst>
  </p:timing>
  <p:txStyles>
    <p:titleStyle>
      <a:lvl1pPr algn="ctr" defTabSz="969963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+mj-lt"/>
          <a:ea typeface="+mj-ea"/>
          <a:cs typeface="+mj-cs"/>
        </a:defRPr>
      </a:lvl1pPr>
      <a:lvl2pPr algn="ctr" defTabSz="969963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</a:defRPr>
      </a:lvl2pPr>
      <a:lvl3pPr algn="ctr" defTabSz="969963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</a:defRPr>
      </a:lvl3pPr>
      <a:lvl4pPr algn="ctr" defTabSz="969963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</a:defRPr>
      </a:lvl4pPr>
      <a:lvl5pPr algn="ctr" defTabSz="969963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</a:defRPr>
      </a:lvl5pPr>
      <a:lvl6pPr marL="457200" algn="ctr" defTabSz="969963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</a:defRPr>
      </a:lvl6pPr>
      <a:lvl7pPr marL="914400" algn="ctr" defTabSz="969963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</a:defRPr>
      </a:lvl7pPr>
      <a:lvl8pPr marL="1371600" algn="ctr" defTabSz="969963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</a:defRPr>
      </a:lvl8pPr>
      <a:lvl9pPr marL="1828800" algn="ctr" defTabSz="969963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</a:defRPr>
      </a:lvl9pPr>
    </p:titleStyle>
    <p:bodyStyle>
      <a:lvl1pPr marL="363538" indent="-363538" algn="l" defTabSz="969963" rtl="0" eaLnBrk="0" fontAlgn="base" hangingPunct="0">
        <a:spcBef>
          <a:spcPct val="20000"/>
        </a:spcBef>
        <a:spcAft>
          <a:spcPct val="0"/>
        </a:spcAft>
        <a:buChar char="•"/>
        <a:defRPr sz="3400">
          <a:solidFill>
            <a:schemeClr val="tx1"/>
          </a:solidFill>
          <a:latin typeface="+mn-lt"/>
          <a:ea typeface="+mn-ea"/>
          <a:cs typeface="+mn-cs"/>
        </a:defRPr>
      </a:lvl1pPr>
      <a:lvl2pPr marL="788988" indent="-303213" algn="l" defTabSz="969963" rtl="0" eaLnBrk="0" fontAlgn="base" hangingPunct="0">
        <a:spcBef>
          <a:spcPct val="20000"/>
        </a:spcBef>
        <a:spcAft>
          <a:spcPct val="0"/>
        </a:spcAft>
        <a:buChar char="–"/>
        <a:defRPr sz="3000">
          <a:solidFill>
            <a:schemeClr val="tx1"/>
          </a:solidFill>
          <a:latin typeface="+mn-lt"/>
        </a:defRPr>
      </a:lvl2pPr>
      <a:lvl3pPr marL="1212850" indent="-242888" algn="l" defTabSz="969963" rtl="0" eaLnBrk="0" fontAlgn="base" hangingPunct="0">
        <a:spcBef>
          <a:spcPct val="20000"/>
        </a:spcBef>
        <a:spcAft>
          <a:spcPct val="0"/>
        </a:spcAft>
        <a:buChar char="•"/>
        <a:defRPr sz="2500">
          <a:solidFill>
            <a:schemeClr val="tx1"/>
          </a:solidFill>
          <a:latin typeface="+mn-lt"/>
        </a:defRPr>
      </a:lvl3pPr>
      <a:lvl4pPr marL="1698625" indent="-242888" algn="l" defTabSz="969963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4pPr>
      <a:lvl5pPr marL="2182813" indent="-242888" algn="l" defTabSz="969963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5pPr>
      <a:lvl6pPr marL="2640013" indent="-242888" algn="l" defTabSz="9699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6pPr>
      <a:lvl7pPr marL="3097213" indent="-242888" algn="l" defTabSz="9699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7pPr>
      <a:lvl8pPr marL="3554413" indent="-242888" algn="l" defTabSz="9699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8pPr>
      <a:lvl9pPr marL="4011613" indent="-242888" algn="l" defTabSz="9699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jpeg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FQEqLUtp9Bg&amp;safety_mode=true&amp;persist_safety_mode=1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6.jpeg"/><Relationship Id="rId5" Type="http://schemas.openxmlformats.org/officeDocument/2006/relationships/hyperlink" Target="http://www.youtube.com/watch?v=QNK5KzI48mM&amp;safety_mode=true&amp;persist_safety_mode=1" TargetMode="External"/><Relationship Id="rId4" Type="http://schemas.openxmlformats.org/officeDocument/2006/relationships/image" Target="../media/image45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outube.com/watch?v=UbCv6b96OK0&amp;feature=related&amp;safety_mode=true&amp;persist_safety_mode=1" TargetMode="External"/><Relationship Id="rId3" Type="http://schemas.openxmlformats.org/officeDocument/2006/relationships/audio" Target="../media/audio2.wav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www.youtube.com/watch?v=UAO5C9W7GQ4&amp;safety_mode=true&amp;persist_safety_mode=1" TargetMode="External"/><Relationship Id="rId5" Type="http://schemas.openxmlformats.org/officeDocument/2006/relationships/hyperlink" Target="http://www.youtube.com/watch?v=2B2lPAz4hcw&amp;feature=related&amp;safety_mode=true&amp;persist_safety_mode=1" TargetMode="External"/><Relationship Id="rId4" Type="http://schemas.openxmlformats.org/officeDocument/2006/relationships/audio" Target="../media/audio3.wav"/><Relationship Id="rId9" Type="http://schemas.openxmlformats.org/officeDocument/2006/relationships/image" Target="../media/image48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zU4i5gyFK1s&amp;safety_mode=true&amp;persist_safety_mode=1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7" Type="http://schemas.openxmlformats.org/officeDocument/2006/relationships/image" Target="../media/image5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youtube.com/watch?v=cAlzg0S51GY&amp;safety_mode=true&amp;persist_safety_mode=1" TargetMode="External"/><Relationship Id="rId5" Type="http://schemas.openxmlformats.org/officeDocument/2006/relationships/image" Target="../media/image50.png"/><Relationship Id="rId4" Type="http://schemas.openxmlformats.org/officeDocument/2006/relationships/hyperlink" Target="http://www.youtube.com/watch?v=VUPh7XWoq7Q&amp;safety_mode=true&amp;persist_safety_mode=1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1958975" y="533400"/>
            <a:ext cx="7773988" cy="12059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wrap="square" lIns="97023" tIns="48511" rIns="97023" bIns="48511">
            <a:spAutoFit/>
          </a:bodyPr>
          <a:lstStyle/>
          <a:p>
            <a:pPr algn="ctr" defTabSz="969963" eaLnBrk="0" hangingPunct="0">
              <a:defRPr/>
            </a:pPr>
            <a:r>
              <a:rPr lang="en-US" sz="7200" b="1" dirty="0" smtClean="0">
                <a:solidFill>
                  <a:schemeClr val="accent2"/>
                </a:solidFill>
                <a:latin typeface="Enviro" pitchFamily="82" charset="0"/>
              </a:rPr>
              <a:t>Post War America</a:t>
            </a:r>
            <a:endParaRPr lang="en-US" sz="2800" b="1" dirty="0">
              <a:solidFill>
                <a:schemeClr val="accent2"/>
              </a:solidFill>
              <a:latin typeface="Enviro" pitchFamily="82" charset="0"/>
            </a:endParaRPr>
          </a:p>
        </p:txBody>
      </p:sp>
      <p:pic>
        <p:nvPicPr>
          <p:cNvPr id="57346" name="Picture 2" descr="http://ideophoe.files.wordpress.com/2010/06/ww2.jpg?w=5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2550" y="2057400"/>
            <a:ext cx="5741485" cy="4038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784350" y="293688"/>
            <a:ext cx="7397750" cy="1219200"/>
          </a:xfrm>
        </p:spPr>
        <p:txBody>
          <a:bodyPr/>
          <a:lstStyle/>
          <a:p>
            <a:r>
              <a:rPr lang="en-US" dirty="0" smtClean="0"/>
              <a:t>Post WWII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860550" y="1676400"/>
            <a:ext cx="780415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Several new social issues emerge…</a:t>
            </a:r>
          </a:p>
          <a:p>
            <a:endParaRPr lang="en-US" sz="3600" dirty="0" smtClean="0"/>
          </a:p>
          <a:p>
            <a:pPr marL="1200150" lvl="1" indent="-742950">
              <a:buFont typeface="+mj-lt"/>
              <a:buAutoNum type="arabicPeriod"/>
            </a:pPr>
            <a:r>
              <a:rPr lang="en-US" sz="3600" dirty="0" smtClean="0">
                <a:solidFill>
                  <a:schemeClr val="accent2"/>
                </a:solidFill>
              </a:rPr>
              <a:t>Baby Boom</a:t>
            </a:r>
          </a:p>
          <a:p>
            <a:pPr marL="1200150" lvl="1" indent="-742950">
              <a:buFont typeface="+mj-lt"/>
              <a:buAutoNum type="arabicPeriod"/>
            </a:pPr>
            <a:r>
              <a:rPr lang="en-US" sz="3600" dirty="0" smtClean="0">
                <a:solidFill>
                  <a:schemeClr val="accent2"/>
                </a:solidFill>
              </a:rPr>
              <a:t>Housing Crisis </a:t>
            </a:r>
          </a:p>
          <a:p>
            <a:pPr marL="1200150" lvl="1" indent="-742950">
              <a:buFont typeface="+mj-lt"/>
              <a:buAutoNum type="arabicPeriod"/>
            </a:pPr>
            <a:r>
              <a:rPr lang="en-US" sz="3600" dirty="0" smtClean="0">
                <a:solidFill>
                  <a:schemeClr val="accent2"/>
                </a:solidFill>
              </a:rPr>
              <a:t>Economic Readjustment</a:t>
            </a:r>
          </a:p>
          <a:p>
            <a:pPr marL="1200150" lvl="1" indent="-742950"/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 txBox="1">
            <a:spLocks/>
          </p:cNvSpPr>
          <p:nvPr/>
        </p:nvSpPr>
        <p:spPr>
          <a:xfrm>
            <a:off x="1936750" y="293688"/>
            <a:ext cx="7239000" cy="3059112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69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200" b="1" kern="0" noProof="0" dirty="0" smtClean="0">
                <a:solidFill>
                  <a:schemeClr val="accent2"/>
                </a:solidFill>
                <a:latin typeface="Comic Sans MS" pitchFamily="66" charset="0"/>
                <a:ea typeface="+mj-ea"/>
                <a:cs typeface="+mj-cs"/>
              </a:rPr>
              <a:t>1. Baby Boom</a:t>
            </a:r>
          </a:p>
          <a:p>
            <a:pPr marL="0" marR="0" lvl="0" indent="0" algn="l" defTabSz="969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/>
            </a:r>
            <a:b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</a:b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- People born</a:t>
            </a:r>
            <a:r>
              <a:rPr kumimoji="0" lang="en-US" sz="28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 between 1945 and 1960</a:t>
            </a:r>
            <a:endParaRPr kumimoji="0" lang="en-US" sz="28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  <a:p>
            <a:pPr lvl="2" defTabSz="969963">
              <a:buFontTx/>
              <a:buChar char="-"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Why did this happen?</a:t>
            </a:r>
            <a:b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</a:br>
            <a:r>
              <a:rPr kumimoji="0" lang="en-US" sz="2800" b="1" i="0" u="sng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/>
            </a:r>
            <a:br>
              <a:rPr kumimoji="0" lang="en-US" sz="2800" b="1" i="0" u="sng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</a:b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/>
            </a:r>
            <a:b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</a:br>
            <a:endParaRPr kumimoji="0" lang="en-US" sz="3200" b="1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  <p:pic>
        <p:nvPicPr>
          <p:cNvPr id="5" name="Picture 5" descr="SchoolEnrollmentChart"/>
          <p:cNvPicPr>
            <a:picLocks noChangeAspect="1" noChangeArrowheads="1"/>
          </p:cNvPicPr>
          <p:nvPr/>
        </p:nvPicPr>
        <p:blipFill>
          <a:blip r:embed="rId2" cstate="print">
            <a:lum bright="-12000" contrast="6000"/>
          </a:blip>
          <a:srcRect l="2942" t="2582" r="2942" b="16347"/>
          <a:stretch>
            <a:fillRect/>
          </a:stretch>
        </p:blipFill>
        <p:spPr bwMode="auto">
          <a:xfrm>
            <a:off x="5594350" y="3200400"/>
            <a:ext cx="3931733" cy="3505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860550" y="2514600"/>
            <a:ext cx="358140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n-US" sz="2800" dirty="0" smtClean="0"/>
              <a:t>Return of Soldiers from the War</a:t>
            </a:r>
          </a:p>
          <a:p>
            <a:pPr>
              <a:buFontTx/>
              <a:buChar char="-"/>
            </a:pPr>
            <a:endParaRPr lang="en-US" sz="2800" dirty="0" smtClean="0"/>
          </a:p>
          <a:p>
            <a:pPr>
              <a:buFontTx/>
              <a:buChar char="-"/>
            </a:pPr>
            <a:r>
              <a:rPr lang="en-US" sz="2800" dirty="0" smtClean="0"/>
              <a:t>End of the Great Depression</a:t>
            </a:r>
          </a:p>
          <a:p>
            <a:pPr>
              <a:buFontTx/>
              <a:buChar char="-"/>
            </a:pPr>
            <a:endParaRPr lang="en-US" sz="2800" dirty="0" smtClean="0"/>
          </a:p>
          <a:p>
            <a:pPr>
              <a:buFontTx/>
              <a:buChar char="-"/>
            </a:pPr>
            <a:r>
              <a:rPr lang="en-US" sz="2800" dirty="0" smtClean="0"/>
              <a:t> People have…</a:t>
            </a:r>
          </a:p>
          <a:p>
            <a:pPr lvl="1">
              <a:buFontTx/>
              <a:buChar char="-"/>
            </a:pPr>
            <a:r>
              <a:rPr lang="en-US" sz="2800" dirty="0" smtClean="0"/>
              <a:t> More money</a:t>
            </a:r>
          </a:p>
          <a:p>
            <a:pPr lvl="1">
              <a:buFontTx/>
              <a:buChar char="-"/>
            </a:pPr>
            <a:r>
              <a:rPr lang="en-US" sz="2800" dirty="0" smtClean="0"/>
              <a:t> More free time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4754" name="Picture 2" descr="http://ideophoe.files.wordpress.com/2010/07/graf.jpg?w=500&amp;h=33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38200"/>
            <a:ext cx="9664700" cy="63787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chemeClr val="accent2"/>
                </a:solidFill>
                <a:latin typeface="Comic Sans MS" pitchFamily="66" charset="0"/>
              </a:rPr>
              <a:t>2. </a:t>
            </a:r>
            <a:r>
              <a:rPr lang="en-US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nviro" pitchFamily="82" charset="0"/>
              </a:rPr>
              <a:t>Housing Crisis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1860550" y="1676400"/>
            <a:ext cx="4495800" cy="530383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Char char="-"/>
            </a:pPr>
            <a:r>
              <a:rPr lang="en-US" b="1" dirty="0" smtClean="0">
                <a:latin typeface="Comic Sans MS" pitchFamily="66" charset="0"/>
              </a:rPr>
              <a:t>Causes</a:t>
            </a:r>
          </a:p>
          <a:p>
            <a:pPr lvl="1" eaLnBrk="1" hangingPunct="1">
              <a:buFontTx/>
              <a:buChar char="-"/>
            </a:pPr>
            <a:r>
              <a:rPr lang="en-US" b="1" dirty="0" smtClean="0">
                <a:latin typeface="Comic Sans MS" pitchFamily="66" charset="0"/>
              </a:rPr>
              <a:t>Return of Soldiers</a:t>
            </a:r>
          </a:p>
          <a:p>
            <a:pPr lvl="1" eaLnBrk="1" hangingPunct="1">
              <a:buFontTx/>
              <a:buChar char="-"/>
            </a:pPr>
            <a:r>
              <a:rPr lang="en-US" b="1" dirty="0" smtClean="0">
                <a:latin typeface="Comic Sans MS" pitchFamily="66" charset="0"/>
              </a:rPr>
              <a:t>Overcrowding cities</a:t>
            </a:r>
          </a:p>
          <a:p>
            <a:pPr lvl="1" eaLnBrk="1" hangingPunct="1">
              <a:buFontTx/>
              <a:buChar char="-"/>
            </a:pPr>
            <a:r>
              <a:rPr lang="en-US" b="1" dirty="0" smtClean="0">
                <a:latin typeface="Comic Sans MS" pitchFamily="66" charset="0"/>
              </a:rPr>
              <a:t>Baby boomers</a:t>
            </a:r>
          </a:p>
          <a:p>
            <a:pPr lvl="1" eaLnBrk="1" hangingPunct="1">
              <a:buNone/>
            </a:pPr>
            <a:endParaRPr lang="en-US" b="1" dirty="0" smtClean="0">
              <a:latin typeface="Comic Sans MS" pitchFamily="66" charset="0"/>
            </a:endParaRPr>
          </a:p>
          <a:p>
            <a:pPr eaLnBrk="1" hangingPunct="1">
              <a:buFontTx/>
              <a:buChar char="-"/>
            </a:pPr>
            <a:r>
              <a:rPr lang="en-US" b="1" dirty="0" smtClean="0">
                <a:latin typeface="Comic Sans MS" pitchFamily="66" charset="0"/>
              </a:rPr>
              <a:t>Solution: </a:t>
            </a:r>
          </a:p>
          <a:p>
            <a:pPr lvl="1" eaLnBrk="1" hangingPunct="1">
              <a:buFontTx/>
              <a:buChar char="-"/>
            </a:pPr>
            <a:r>
              <a:rPr lang="en-US" b="1" dirty="0" smtClean="0">
                <a:latin typeface="Comic Sans MS" pitchFamily="66" charset="0"/>
              </a:rPr>
              <a:t>Rise of Suburbs</a:t>
            </a:r>
          </a:p>
          <a:p>
            <a:pPr lvl="1" eaLnBrk="1" hangingPunct="1">
              <a:buFontTx/>
              <a:buChar char="-"/>
            </a:pPr>
            <a:r>
              <a:rPr lang="en-US" b="1" dirty="0" smtClean="0">
                <a:latin typeface="Comic Sans MS" pitchFamily="66" charset="0"/>
              </a:rPr>
              <a:t>William Levitt produced 150 houses per week</a:t>
            </a:r>
          </a:p>
          <a:p>
            <a:pPr lvl="1" eaLnBrk="1" hangingPunct="1">
              <a:buFontTx/>
              <a:buChar char="-"/>
            </a:pPr>
            <a:r>
              <a:rPr lang="en-US" b="1" dirty="0" smtClean="0">
                <a:latin typeface="Comic Sans MS" pitchFamily="66" charset="0"/>
              </a:rPr>
              <a:t>$8000 or $60/month with no down payment</a:t>
            </a:r>
          </a:p>
          <a:p>
            <a:pPr lvl="1" eaLnBrk="1" hangingPunct="1">
              <a:buFontTx/>
              <a:buChar char="-"/>
            </a:pPr>
            <a:r>
              <a:rPr lang="en-US" b="1" dirty="0" smtClean="0">
                <a:latin typeface="Comic Sans MS" pitchFamily="66" charset="0"/>
              </a:rPr>
              <a:t>All look the same</a:t>
            </a:r>
          </a:p>
          <a:p>
            <a:pPr eaLnBrk="1" hangingPunct="1">
              <a:buFontTx/>
              <a:buChar char="-"/>
            </a:pPr>
            <a:endParaRPr lang="en-US" dirty="0" smtClean="0">
              <a:latin typeface="Comic Sans MS" pitchFamily="66" charset="0"/>
            </a:endParaRPr>
          </a:p>
          <a:p>
            <a:pPr eaLnBrk="1" hangingPunct="1">
              <a:buFontTx/>
              <a:buChar char="-"/>
            </a:pPr>
            <a:endParaRPr lang="en-US" dirty="0" smtClean="0">
              <a:latin typeface="Comic Sans MS" pitchFamily="66" charset="0"/>
            </a:endParaRPr>
          </a:p>
          <a:p>
            <a:pPr eaLnBrk="1" hangingPunct="1">
              <a:buFontTx/>
              <a:buChar char="-"/>
            </a:pPr>
            <a:endParaRPr lang="en-US" dirty="0" smtClean="0"/>
          </a:p>
        </p:txBody>
      </p:sp>
      <p:pic>
        <p:nvPicPr>
          <p:cNvPr id="6148" name="Content Placeholder 4" descr="Levitt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6350" y="2209800"/>
            <a:ext cx="3138498" cy="4121150"/>
          </a:xfrm>
          <a:noFill/>
          <a:ln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sz="half" idx="1"/>
          </p:nvPr>
        </p:nvSpPr>
        <p:spPr bwMode="auto">
          <a:xfrm>
            <a:off x="2393950" y="76200"/>
            <a:ext cx="6889750" cy="960438"/>
          </a:xfrm>
          <a:ln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buFontTx/>
              <a:buNone/>
              <a:defRPr/>
            </a:pPr>
            <a:r>
              <a:rPr lang="en-US" sz="4600" b="1" dirty="0" smtClean="0">
                <a:solidFill>
                  <a:schemeClr val="accent2"/>
                </a:solidFill>
                <a:latin typeface="Enviro" pitchFamily="82" charset="0"/>
              </a:rPr>
              <a:t>Housing Crisis</a:t>
            </a:r>
          </a:p>
        </p:txBody>
      </p:sp>
      <p:sp>
        <p:nvSpPr>
          <p:cNvPr id="21518" name="Text Box 14"/>
          <p:cNvSpPr txBox="1">
            <a:spLocks noChangeArrowheads="1"/>
          </p:cNvSpPr>
          <p:nvPr/>
        </p:nvSpPr>
        <p:spPr bwMode="auto">
          <a:xfrm>
            <a:off x="2012950" y="1066800"/>
            <a:ext cx="7467600" cy="6016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7023" tIns="48511" rIns="97023" bIns="48511">
            <a:spAutoFit/>
          </a:bodyPr>
          <a:lstStyle/>
          <a:p>
            <a:pPr defTabSz="969963" eaLnBrk="0" hangingPunct="0">
              <a:spcBef>
                <a:spcPct val="50000"/>
              </a:spcBef>
              <a:defRPr/>
            </a:pPr>
            <a:r>
              <a:rPr lang="en-US" sz="33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Levittown, L. I.: </a:t>
            </a:r>
            <a:r>
              <a:rPr lang="en-US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“The American Dream”</a:t>
            </a:r>
          </a:p>
        </p:txBody>
      </p:sp>
      <p:pic>
        <p:nvPicPr>
          <p:cNvPr id="7172" name="Picture 4" descr="Levittown-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lum contrast="6000"/>
          </a:blip>
          <a:srcRect/>
          <a:stretch>
            <a:fillRect/>
          </a:stretch>
        </p:blipFill>
        <p:spPr bwMode="auto">
          <a:xfrm>
            <a:off x="2000250" y="1905000"/>
            <a:ext cx="7516813" cy="5030788"/>
          </a:xfrm>
          <a:noFill/>
          <a:ln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1"/>
          <p:cNvSpPr>
            <a:spLocks noGrp="1"/>
          </p:cNvSpPr>
          <p:nvPr>
            <p:ph/>
          </p:nvPr>
        </p:nvSpPr>
        <p:spPr bwMode="auto">
          <a:xfrm>
            <a:off x="107950" y="782058"/>
            <a:ext cx="6019800" cy="6380742"/>
          </a:xfr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Char char="-"/>
            </a:pPr>
            <a:r>
              <a:rPr lang="en-US" sz="2800" b="1" dirty="0" smtClean="0">
                <a:latin typeface="Comic Sans MS" pitchFamily="66" charset="0"/>
              </a:rPr>
              <a:t>Causes:</a:t>
            </a:r>
          </a:p>
          <a:p>
            <a:pPr lvl="1" eaLnBrk="1" hangingPunct="1"/>
            <a:r>
              <a:rPr lang="en-US" sz="2400" b="1" dirty="0" smtClean="0">
                <a:latin typeface="Comic Sans MS" pitchFamily="66" charset="0"/>
              </a:rPr>
              <a:t> </a:t>
            </a:r>
            <a:r>
              <a:rPr lang="en-US" sz="2400" b="1" dirty="0" smtClean="0">
                <a:solidFill>
                  <a:srgbClr val="C00000"/>
                </a:solidFill>
                <a:latin typeface="Comic Sans MS" pitchFamily="66" charset="0"/>
              </a:rPr>
              <a:t>Wartime to</a:t>
            </a:r>
            <a:r>
              <a:rPr lang="en-US" sz="2400" b="1" dirty="0" smtClean="0">
                <a:solidFill>
                  <a:srgbClr val="C00000"/>
                </a:solidFill>
                <a:latin typeface="Comic Sans MS" pitchFamily="66" charset="0"/>
                <a:sym typeface="Wingdings" pitchFamily="2" charset="2"/>
              </a:rPr>
              <a:t> Peacetime Economy</a:t>
            </a:r>
          </a:p>
          <a:p>
            <a:pPr lvl="1" eaLnBrk="1" hangingPunct="1"/>
            <a:r>
              <a:rPr lang="en-US" sz="2400" b="1" dirty="0" smtClean="0">
                <a:solidFill>
                  <a:srgbClr val="C00000"/>
                </a:solidFill>
                <a:latin typeface="Comic Sans MS" pitchFamily="66" charset="0"/>
                <a:sym typeface="Wingdings" pitchFamily="2" charset="2"/>
              </a:rPr>
              <a:t>Accumulation of $ for the first time since 1920’s</a:t>
            </a:r>
          </a:p>
          <a:p>
            <a:pPr lvl="1" eaLnBrk="1" hangingPunct="1">
              <a:buNone/>
            </a:pPr>
            <a:r>
              <a:rPr lang="en-US" sz="2400" b="1" dirty="0" smtClean="0">
                <a:latin typeface="Comic Sans MS" pitchFamily="66" charset="0"/>
                <a:sym typeface="Wingdings" pitchFamily="2" charset="2"/>
              </a:rPr>
              <a:t> </a:t>
            </a:r>
          </a:p>
          <a:p>
            <a:pPr lvl="1" eaLnBrk="1" hangingPunct="1">
              <a:buFontTx/>
              <a:buChar char="-"/>
            </a:pPr>
            <a:r>
              <a:rPr lang="en-US" sz="2400" b="1" dirty="0" smtClean="0">
                <a:latin typeface="Comic Sans MS" pitchFamily="66" charset="0"/>
                <a:sym typeface="Wingdings" pitchFamily="2" charset="2"/>
              </a:rPr>
              <a:t>U.S. forced to  lay off defense workers</a:t>
            </a:r>
          </a:p>
          <a:p>
            <a:pPr lvl="1" eaLnBrk="1" hangingPunct="1">
              <a:buFontTx/>
              <a:buChar char="-"/>
            </a:pPr>
            <a:r>
              <a:rPr lang="en-US" sz="2400" b="1" dirty="0" smtClean="0">
                <a:latin typeface="Comic Sans MS" pitchFamily="66" charset="0"/>
                <a:sym typeface="Wingdings" pitchFamily="2" charset="2"/>
              </a:rPr>
              <a:t>Rising unemployment</a:t>
            </a:r>
          </a:p>
          <a:p>
            <a:pPr lvl="1" eaLnBrk="1" hangingPunct="1">
              <a:buFontTx/>
              <a:buChar char="-"/>
            </a:pPr>
            <a:r>
              <a:rPr lang="en-US" sz="2400" b="1" dirty="0" smtClean="0">
                <a:latin typeface="Comic Sans MS" pitchFamily="66" charset="0"/>
                <a:sym typeface="Wingdings" pitchFamily="2" charset="2"/>
              </a:rPr>
              <a:t>Inflation</a:t>
            </a:r>
          </a:p>
          <a:p>
            <a:pPr lvl="2" eaLnBrk="1" hangingPunct="1">
              <a:buFontTx/>
              <a:buChar char="-"/>
            </a:pPr>
            <a:r>
              <a:rPr lang="en-US" sz="1900" b="1" dirty="0" smtClean="0">
                <a:latin typeface="Comic Sans MS" pitchFamily="66" charset="0"/>
                <a:sym typeface="Wingdings" pitchFamily="2" charset="2"/>
              </a:rPr>
              <a:t>Wages cant keep up</a:t>
            </a:r>
          </a:p>
          <a:p>
            <a:pPr lvl="1" eaLnBrk="1" hangingPunct="1">
              <a:buFontTx/>
              <a:buChar char="-"/>
            </a:pPr>
            <a:r>
              <a:rPr lang="en-US" sz="2400" b="1" dirty="0" smtClean="0">
                <a:latin typeface="Comic Sans MS" pitchFamily="66" charset="0"/>
                <a:sym typeface="Wingdings" pitchFamily="2" charset="2"/>
              </a:rPr>
              <a:t>Strikes</a:t>
            </a:r>
          </a:p>
          <a:p>
            <a:pPr lvl="1" eaLnBrk="1" hangingPunct="1">
              <a:buFontTx/>
              <a:buChar char="-"/>
            </a:pPr>
            <a:endParaRPr lang="en-US" sz="2400" b="1" dirty="0" smtClean="0">
              <a:latin typeface="Comic Sans MS" pitchFamily="66" charset="0"/>
              <a:sym typeface="Wingdings" pitchFamily="2" charset="2"/>
            </a:endParaRPr>
          </a:p>
          <a:p>
            <a:pPr eaLnBrk="1" hangingPunct="1">
              <a:buFontTx/>
              <a:buChar char="-"/>
            </a:pPr>
            <a:r>
              <a:rPr lang="en-US" sz="2800" b="1" dirty="0" smtClean="0">
                <a:solidFill>
                  <a:srgbClr val="C00000"/>
                </a:solidFill>
                <a:latin typeface="Comic Sans MS" pitchFamily="66" charset="0"/>
                <a:sym typeface="Wingdings" pitchFamily="2" charset="2"/>
              </a:rPr>
              <a:t>GI Bill 1944</a:t>
            </a:r>
          </a:p>
          <a:p>
            <a:pPr lvl="2" eaLnBrk="1" hangingPunct="1">
              <a:buNone/>
            </a:pPr>
            <a:endParaRPr lang="en-US" sz="1900" b="1" dirty="0" smtClean="0">
              <a:latin typeface="Comic Sans MS" pitchFamily="66" charset="0"/>
              <a:sym typeface="Wingdings" pitchFamily="2" charset="2"/>
            </a:endParaRPr>
          </a:p>
          <a:p>
            <a:pPr eaLnBrk="1" hangingPunct="1">
              <a:buFontTx/>
              <a:buNone/>
            </a:pPr>
            <a:endParaRPr lang="en-US" sz="2400" b="1" dirty="0" smtClean="0">
              <a:latin typeface="Comic Sans MS" pitchFamily="66" charset="0"/>
              <a:sym typeface="Wingdings" pitchFamily="2" charset="2"/>
            </a:endParaRPr>
          </a:p>
          <a:p>
            <a:pPr eaLnBrk="1" hangingPunct="1">
              <a:buNone/>
            </a:pPr>
            <a:endParaRPr lang="en-US" sz="2400" b="1" dirty="0" smtClean="0">
              <a:latin typeface="Comic Sans MS" pitchFamily="66" charset="0"/>
              <a:sym typeface="Wingdings" pitchFamily="2" charset="2"/>
            </a:endParaRPr>
          </a:p>
          <a:p>
            <a:pPr eaLnBrk="1" hangingPunct="1">
              <a:buFontTx/>
              <a:buChar char="-"/>
            </a:pPr>
            <a:endParaRPr lang="en-US" sz="2400" b="1" dirty="0" smtClean="0">
              <a:latin typeface="Comic Sans MS" pitchFamily="66" charset="0"/>
              <a:sym typeface="Wingdings" pitchFamily="2" charset="2"/>
            </a:endParaRPr>
          </a:p>
          <a:p>
            <a:pPr eaLnBrk="1" hangingPunct="1">
              <a:buFontTx/>
              <a:buChar char="-"/>
            </a:pPr>
            <a:endParaRPr lang="en-US" sz="2800" b="1" dirty="0" smtClean="0">
              <a:latin typeface="Comic Sans MS" pitchFamily="66" charset="0"/>
              <a:sym typeface="Wingdings" pitchFamily="2" charset="2"/>
            </a:endParaRPr>
          </a:p>
        </p:txBody>
      </p:sp>
      <p:pic>
        <p:nvPicPr>
          <p:cNvPr id="5120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99150" y="1905000"/>
            <a:ext cx="3646575" cy="377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2012949" y="103257"/>
            <a:ext cx="631775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buNone/>
            </a:pPr>
            <a:r>
              <a:rPr lang="en-US" sz="4000" b="1" dirty="0" smtClean="0">
                <a:solidFill>
                  <a:schemeClr val="accent2"/>
                </a:solidFill>
                <a:latin typeface="Enviro" pitchFamily="82" charset="0"/>
              </a:rPr>
              <a:t>3. Economic Readjustment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797050" y="203995"/>
            <a:ext cx="7880350" cy="6240462"/>
          </a:xfrm>
        </p:spPr>
        <p:txBody>
          <a:bodyPr/>
          <a:lstStyle/>
          <a:p>
            <a:r>
              <a:rPr lang="en-US" dirty="0" smtClean="0"/>
              <a:t>Labor Unrest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United Mine Workers (John Lewis)</a:t>
            </a:r>
          </a:p>
          <a:p>
            <a:pPr lvl="2"/>
            <a:r>
              <a:rPr lang="en-US" dirty="0" smtClean="0"/>
              <a:t>40 day strike</a:t>
            </a:r>
          </a:p>
          <a:p>
            <a:pPr lvl="2"/>
            <a:r>
              <a:rPr lang="en-US" dirty="0" smtClean="0"/>
              <a:t>Truman orders </a:t>
            </a:r>
            <a:r>
              <a:rPr lang="en-US" dirty="0" err="1" smtClean="0"/>
              <a:t>govt</a:t>
            </a:r>
            <a:r>
              <a:rPr lang="en-US" dirty="0" smtClean="0"/>
              <a:t> seizure of mines </a:t>
            </a:r>
          </a:p>
          <a:p>
            <a:pPr lvl="3"/>
            <a:r>
              <a:rPr lang="en-US" dirty="0" smtClean="0"/>
              <a:t>Employers meet many of the demands </a:t>
            </a:r>
          </a:p>
          <a:p>
            <a:pPr lvl="2"/>
            <a:endParaRPr lang="en-US" sz="1400" dirty="0" smtClean="0"/>
          </a:p>
          <a:p>
            <a:pPr lvl="1"/>
            <a:r>
              <a:rPr lang="en-US" dirty="0" smtClean="0"/>
              <a:t>The Rail Strike of 1946</a:t>
            </a:r>
          </a:p>
          <a:p>
            <a:pPr lvl="2"/>
            <a:r>
              <a:rPr lang="en-US" dirty="0" smtClean="0"/>
              <a:t>First ever complete shut down </a:t>
            </a:r>
          </a:p>
          <a:p>
            <a:pPr lvl="2"/>
            <a:r>
              <a:rPr lang="en-US" dirty="0" smtClean="0"/>
              <a:t>Strike ended 3 minutes before Truman orders army to seize railroads and to draft strikers </a:t>
            </a:r>
          </a:p>
          <a:p>
            <a:pPr marL="363538" lvl="1" indent="-363538">
              <a:buFontTx/>
              <a:buChar char="•"/>
            </a:pPr>
            <a:endParaRPr lang="en-US" sz="1800" dirty="0">
              <a:solidFill>
                <a:srgbClr val="FF0000"/>
              </a:solidFill>
            </a:endParaRPr>
          </a:p>
          <a:p>
            <a:pPr marL="363538" lvl="1" indent="-363538">
              <a:buFontTx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Taft Hartley Act </a:t>
            </a:r>
            <a:r>
              <a:rPr lang="en-US" dirty="0" smtClean="0"/>
              <a:t>(a.k.a</a:t>
            </a:r>
            <a:r>
              <a:rPr lang="en-US" dirty="0"/>
              <a:t>. “Slave Labor Bill</a:t>
            </a:r>
            <a:r>
              <a:rPr lang="en-US" dirty="0" smtClean="0"/>
              <a:t>”) </a:t>
            </a:r>
            <a:endParaRPr lang="en-US" dirty="0"/>
          </a:p>
          <a:p>
            <a:pPr lvl="1"/>
            <a:r>
              <a:rPr lang="en-US" dirty="0" smtClean="0"/>
              <a:t>Allows states to become “right to work states”</a:t>
            </a:r>
            <a:endParaRPr lang="en-US" dirty="0"/>
          </a:p>
          <a:p>
            <a:pPr lvl="1"/>
            <a:r>
              <a:rPr lang="en-US" dirty="0" smtClean="0"/>
              <a:t>Truman’s Veto overridden </a:t>
            </a:r>
          </a:p>
        </p:txBody>
      </p:sp>
      <p:pic>
        <p:nvPicPr>
          <p:cNvPr id="1026" name="Picture 2" descr="https://encrypted-tbn0.gstatic.com/images?q=tbn:ANd9GcSp_5HhZRdyOtEEwMJ9HlyfqVkzCZOIJPil2MC5DN9HgOxm2Ma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" y="685800"/>
            <a:ext cx="2147455" cy="2362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holtlaborlibrary.org/images/fight%20law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14800"/>
            <a:ext cx="1843380" cy="280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http://i89.photobucket.com/albums/k237/Pubdev/perfectcrim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8550" y="90487"/>
            <a:ext cx="4267200" cy="6963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2.bp.blogspot.com/-IWUdWIa9TcY/T1fdE51BA1I/AAAAAAAACRY/HastTh2dbQk/s1600/taf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3050" y="1676400"/>
            <a:ext cx="5076825" cy="4078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7557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5778" name="Picture 2" descr="http://static.seekingalpha.com/uploads/2008/10/30/saupload_unemployme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861550" cy="73961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Content Placeholder 1"/>
          <p:cNvSpPr>
            <a:spLocks noGrp="1"/>
          </p:cNvSpPr>
          <p:nvPr>
            <p:ph/>
          </p:nvPr>
        </p:nvSpPr>
        <p:spPr bwMode="auto">
          <a:xfrm>
            <a:off x="1708150" y="695325"/>
            <a:ext cx="7315200" cy="66294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None/>
            </a:pPr>
            <a:r>
              <a:rPr lang="en-US" sz="2800" b="1" dirty="0" smtClean="0">
                <a:solidFill>
                  <a:srgbClr val="C00000"/>
                </a:solidFill>
                <a:latin typeface="Enviro" pitchFamily="82" charset="0"/>
                <a:sym typeface="Wingdings" pitchFamily="2" charset="2"/>
              </a:rPr>
              <a:t>Fair Deal</a:t>
            </a:r>
            <a:r>
              <a:rPr lang="en-US" sz="2000" b="1" dirty="0" smtClean="0">
                <a:solidFill>
                  <a:srgbClr val="C00000"/>
                </a:solidFill>
                <a:latin typeface="Enviro" pitchFamily="82" charset="0"/>
                <a:sym typeface="Wingdings" pitchFamily="2" charset="2"/>
              </a:rPr>
              <a:t>:</a:t>
            </a:r>
          </a:p>
          <a:p>
            <a:pPr eaLnBrk="1" hangingPunct="1">
              <a:buNone/>
            </a:pPr>
            <a:r>
              <a:rPr lang="en-US" sz="3200" b="1" dirty="0" smtClean="0">
                <a:solidFill>
                  <a:schemeClr val="accent2"/>
                </a:solidFill>
                <a:latin typeface="Enviro" pitchFamily="82" charset="0"/>
                <a:sym typeface="Wingdings" pitchFamily="2" charset="2"/>
              </a:rPr>
              <a:t> </a:t>
            </a:r>
            <a:r>
              <a:rPr lang="en-US" sz="2400" b="1" dirty="0" smtClean="0">
                <a:latin typeface="Comic Sans MS" pitchFamily="66" charset="0"/>
                <a:sym typeface="Wingdings" pitchFamily="2" charset="2"/>
              </a:rPr>
              <a:t>- Extension of New Deal</a:t>
            </a:r>
          </a:p>
          <a:p>
            <a:pPr eaLnBrk="1" hangingPunct="1">
              <a:buNone/>
            </a:pPr>
            <a:r>
              <a:rPr lang="en-US" sz="2400" b="1" dirty="0" smtClean="0">
                <a:latin typeface="Comic Sans MS" pitchFamily="66" charset="0"/>
                <a:sym typeface="Wingdings" pitchFamily="2" charset="2"/>
              </a:rPr>
              <a:t>Wanted to…</a:t>
            </a:r>
          </a:p>
          <a:p>
            <a:pPr eaLnBrk="1" hangingPunct="1"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      </a:t>
            </a:r>
            <a:r>
              <a:rPr lang="en-US" sz="2400" b="1" dirty="0" smtClean="0">
                <a:latin typeface="Comic Sans MS" pitchFamily="66" charset="0"/>
                <a:sym typeface="Wingdings" pitchFamily="2" charset="2"/>
              </a:rPr>
              <a:t>-   Full </a:t>
            </a:r>
            <a:r>
              <a:rPr lang="en-US" sz="3200" b="1" dirty="0" smtClean="0">
                <a:solidFill>
                  <a:srgbClr val="C00000"/>
                </a:solidFill>
                <a:latin typeface="Comic Sans MS" pitchFamily="66" charset="0"/>
                <a:sym typeface="Wingdings" pitchFamily="2" charset="2"/>
              </a:rPr>
              <a:t>E</a:t>
            </a:r>
            <a:r>
              <a:rPr lang="en-US" sz="2400" b="1" dirty="0" smtClean="0">
                <a:solidFill>
                  <a:srgbClr val="C00000"/>
                </a:solidFill>
                <a:latin typeface="Comic Sans MS" pitchFamily="66" charset="0"/>
                <a:sym typeface="Wingdings" pitchFamily="2" charset="2"/>
              </a:rPr>
              <a:t>mployment</a:t>
            </a:r>
          </a:p>
          <a:p>
            <a:pPr eaLnBrk="1" hangingPunct="1">
              <a:buFontTx/>
              <a:buNone/>
            </a:pPr>
            <a:r>
              <a:rPr lang="en-US" sz="2400" b="1" dirty="0" smtClean="0">
                <a:latin typeface="Comic Sans MS" pitchFamily="66" charset="0"/>
                <a:sym typeface="Wingdings" pitchFamily="2" charset="2"/>
              </a:rPr>
              <a:t>      - Raise </a:t>
            </a:r>
            <a:r>
              <a:rPr lang="en-US" sz="3200" b="1" dirty="0" smtClean="0">
                <a:solidFill>
                  <a:srgbClr val="C00000"/>
                </a:solidFill>
                <a:latin typeface="Comic Sans MS" pitchFamily="66" charset="0"/>
                <a:sym typeface="Wingdings" pitchFamily="2" charset="2"/>
              </a:rPr>
              <a:t>M</a:t>
            </a:r>
            <a:r>
              <a:rPr lang="en-US" sz="2400" b="1" dirty="0" smtClean="0">
                <a:solidFill>
                  <a:srgbClr val="C00000"/>
                </a:solidFill>
                <a:latin typeface="Comic Sans MS" pitchFamily="66" charset="0"/>
                <a:sym typeface="Wingdings" pitchFamily="2" charset="2"/>
              </a:rPr>
              <a:t>inimum </a:t>
            </a:r>
            <a:r>
              <a:rPr lang="en-US" sz="2400" b="1" dirty="0">
                <a:solidFill>
                  <a:srgbClr val="C00000"/>
                </a:solidFill>
                <a:latin typeface="Comic Sans MS" pitchFamily="66" charset="0"/>
                <a:sym typeface="Wingdings" pitchFamily="2" charset="2"/>
              </a:rPr>
              <a:t>W</a:t>
            </a:r>
            <a:r>
              <a:rPr lang="en-US" sz="2400" b="1" dirty="0" smtClean="0">
                <a:solidFill>
                  <a:srgbClr val="C00000"/>
                </a:solidFill>
                <a:latin typeface="Comic Sans MS" pitchFamily="66" charset="0"/>
                <a:sym typeface="Wingdings" pitchFamily="2" charset="2"/>
              </a:rPr>
              <a:t>age</a:t>
            </a:r>
          </a:p>
          <a:p>
            <a:pPr lvl="1" eaLnBrk="1" hangingPunct="1"/>
            <a:r>
              <a:rPr lang="en-US" sz="2000" b="1" dirty="0" smtClean="0">
                <a:latin typeface="Comic Sans MS" pitchFamily="66" charset="0"/>
                <a:sym typeface="Wingdings" pitchFamily="2" charset="2"/>
              </a:rPr>
              <a:t>40 cents to 65 cents</a:t>
            </a:r>
          </a:p>
          <a:p>
            <a:pPr eaLnBrk="1" hangingPunct="1">
              <a:buNone/>
            </a:pPr>
            <a:r>
              <a:rPr lang="en-US" sz="2400" b="1" dirty="0" smtClean="0">
                <a:latin typeface="Comic Sans MS" pitchFamily="66" charset="0"/>
                <a:sym typeface="Wingdings" pitchFamily="2" charset="2"/>
              </a:rPr>
              <a:t>     - Create </a:t>
            </a:r>
            <a:r>
              <a:rPr lang="en-US" sz="3200" b="1" dirty="0">
                <a:solidFill>
                  <a:srgbClr val="C00000"/>
                </a:solidFill>
                <a:latin typeface="Comic Sans MS" pitchFamily="66" charset="0"/>
                <a:sym typeface="Wingdings" pitchFamily="2" charset="2"/>
              </a:rPr>
              <a:t>P</a:t>
            </a:r>
            <a:r>
              <a:rPr lang="en-US" sz="2400" b="1" dirty="0">
                <a:solidFill>
                  <a:srgbClr val="C00000"/>
                </a:solidFill>
                <a:latin typeface="Comic Sans MS" pitchFamily="66" charset="0"/>
                <a:sym typeface="Wingdings" pitchFamily="2" charset="2"/>
              </a:rPr>
              <a:t>ublic </a:t>
            </a:r>
            <a:r>
              <a:rPr lang="en-US" sz="2400" b="1" dirty="0" smtClean="0">
                <a:solidFill>
                  <a:srgbClr val="C00000"/>
                </a:solidFill>
                <a:latin typeface="Comic Sans MS" pitchFamily="66" charset="0"/>
                <a:sym typeface="Wingdings" pitchFamily="2" charset="2"/>
              </a:rPr>
              <a:t>Housing</a:t>
            </a:r>
          </a:p>
          <a:p>
            <a:pPr eaLnBrk="1" hangingPunct="1">
              <a:buNone/>
            </a:pPr>
            <a:r>
              <a:rPr lang="en-US" sz="2400" b="1" dirty="0">
                <a:solidFill>
                  <a:srgbClr val="C00000"/>
                </a:solidFill>
                <a:latin typeface="Comic Sans MS" pitchFamily="66" charset="0"/>
                <a:sym typeface="Wingdings" pitchFamily="2" charset="2"/>
              </a:rPr>
              <a:t> </a:t>
            </a:r>
            <a:r>
              <a:rPr lang="en-US" sz="2400" b="1" dirty="0" smtClean="0">
                <a:solidFill>
                  <a:srgbClr val="C00000"/>
                </a:solidFill>
                <a:latin typeface="Comic Sans MS" pitchFamily="66" charset="0"/>
                <a:sym typeface="Wingdings" pitchFamily="2" charset="2"/>
              </a:rPr>
              <a:t>  - </a:t>
            </a:r>
            <a:r>
              <a:rPr lang="en-US" sz="2400" b="1" dirty="0" smtClean="0">
                <a:latin typeface="Comic Sans MS" pitchFamily="66" charset="0"/>
                <a:sym typeface="Wingdings" pitchFamily="2" charset="2"/>
              </a:rPr>
              <a:t>Universal </a:t>
            </a:r>
            <a:r>
              <a:rPr lang="en-US" sz="3200" b="1" dirty="0">
                <a:solidFill>
                  <a:srgbClr val="C00000"/>
                </a:solidFill>
                <a:latin typeface="Comic Sans MS" pitchFamily="66" charset="0"/>
                <a:sym typeface="Wingdings" pitchFamily="2" charset="2"/>
              </a:rPr>
              <a:t>H</a:t>
            </a:r>
            <a:r>
              <a:rPr lang="en-US" sz="2400" b="1" dirty="0">
                <a:solidFill>
                  <a:srgbClr val="C00000"/>
                </a:solidFill>
                <a:latin typeface="Comic Sans MS" pitchFamily="66" charset="0"/>
                <a:sym typeface="Wingdings" pitchFamily="2" charset="2"/>
              </a:rPr>
              <a:t>ealthcare</a:t>
            </a:r>
          </a:p>
          <a:p>
            <a:pPr eaLnBrk="1" hangingPunct="1">
              <a:buNone/>
            </a:pPr>
            <a:r>
              <a:rPr lang="en-US" sz="2400" b="1" dirty="0" smtClean="0">
                <a:latin typeface="Comic Sans MS" pitchFamily="66" charset="0"/>
                <a:sym typeface="Wingdings" pitchFamily="2" charset="2"/>
              </a:rPr>
              <a:t> - Nationalize </a:t>
            </a:r>
            <a:r>
              <a:rPr lang="en-US" sz="3200" b="1" dirty="0">
                <a:solidFill>
                  <a:srgbClr val="C00000"/>
                </a:solidFill>
                <a:latin typeface="Comic Sans MS" pitchFamily="66" charset="0"/>
                <a:sym typeface="Wingdings" pitchFamily="2" charset="2"/>
              </a:rPr>
              <a:t>A</a:t>
            </a:r>
            <a:r>
              <a:rPr lang="en-US" sz="2400" b="1" dirty="0">
                <a:solidFill>
                  <a:srgbClr val="C00000"/>
                </a:solidFill>
                <a:latin typeface="Comic Sans MS" pitchFamily="66" charset="0"/>
                <a:sym typeface="Wingdings" pitchFamily="2" charset="2"/>
              </a:rPr>
              <a:t>tomic Energy </a:t>
            </a:r>
            <a:endParaRPr lang="en-US" sz="2800" b="1" dirty="0">
              <a:solidFill>
                <a:srgbClr val="C00000"/>
              </a:solidFill>
              <a:latin typeface="Comic Sans MS" pitchFamily="66" charset="0"/>
              <a:sym typeface="Wingdings" pitchFamily="2" charset="2"/>
            </a:endParaRPr>
          </a:p>
          <a:p>
            <a:pPr eaLnBrk="1" hangingPunct="1">
              <a:buNone/>
            </a:pPr>
            <a:r>
              <a:rPr lang="en-US" sz="2400" b="1" dirty="0" smtClean="0">
                <a:solidFill>
                  <a:srgbClr val="C00000"/>
                </a:solidFill>
                <a:latin typeface="Comic Sans MS" pitchFamily="66" charset="0"/>
                <a:sym typeface="Wingdings" pitchFamily="2" charset="2"/>
              </a:rPr>
              <a:t>      - </a:t>
            </a:r>
            <a:r>
              <a:rPr lang="en-US" sz="2400" b="1" dirty="0" smtClean="0">
                <a:latin typeface="Comic Sans MS" pitchFamily="66" charset="0"/>
                <a:sym typeface="Wingdings" pitchFamily="2" charset="2"/>
              </a:rPr>
              <a:t>Extend </a:t>
            </a:r>
            <a:r>
              <a:rPr lang="en-US" sz="3200" b="1" dirty="0" smtClean="0">
                <a:solidFill>
                  <a:srgbClr val="C00000"/>
                </a:solidFill>
                <a:latin typeface="Comic Sans MS" pitchFamily="66" charset="0"/>
                <a:sym typeface="Wingdings" pitchFamily="2" charset="2"/>
              </a:rPr>
              <a:t>S</a:t>
            </a:r>
            <a:r>
              <a:rPr lang="en-US" sz="2400" b="1" dirty="0" smtClean="0">
                <a:solidFill>
                  <a:srgbClr val="C00000"/>
                </a:solidFill>
                <a:latin typeface="Comic Sans MS" pitchFamily="66" charset="0"/>
                <a:sym typeface="Wingdings" pitchFamily="2" charset="2"/>
              </a:rPr>
              <a:t>ocial Security</a:t>
            </a:r>
          </a:p>
          <a:p>
            <a:pPr eaLnBrk="1" hangingPunct="1">
              <a:buFontTx/>
              <a:buNone/>
            </a:pPr>
            <a:r>
              <a:rPr lang="en-US" sz="2400" b="1" dirty="0">
                <a:solidFill>
                  <a:srgbClr val="C00000"/>
                </a:solidFill>
                <a:latin typeface="Comic Sans MS" pitchFamily="66" charset="0"/>
                <a:sym typeface="Wingdings" pitchFamily="2" charset="2"/>
              </a:rPr>
              <a:t> </a:t>
            </a:r>
            <a:r>
              <a:rPr lang="en-US" sz="2400" b="1" dirty="0" smtClean="0">
                <a:solidFill>
                  <a:srgbClr val="C00000"/>
                </a:solidFill>
                <a:latin typeface="Comic Sans MS" pitchFamily="66" charset="0"/>
                <a:sym typeface="Wingdings" pitchFamily="2" charset="2"/>
              </a:rPr>
              <a:t>     </a:t>
            </a:r>
            <a:r>
              <a:rPr lang="en-US" sz="2400" b="1" dirty="0" smtClean="0">
                <a:latin typeface="Comic Sans MS" pitchFamily="66" charset="0"/>
                <a:sym typeface="Wingdings" pitchFamily="2" charset="2"/>
              </a:rPr>
              <a:t>- Aid </a:t>
            </a:r>
            <a:r>
              <a:rPr lang="en-US" sz="2400" b="1" dirty="0">
                <a:latin typeface="Comic Sans MS" pitchFamily="66" charset="0"/>
                <a:sym typeface="Wingdings" pitchFamily="2" charset="2"/>
              </a:rPr>
              <a:t>to </a:t>
            </a:r>
            <a:r>
              <a:rPr lang="en-US" sz="3200" b="1" dirty="0" smtClean="0">
                <a:solidFill>
                  <a:srgbClr val="C00000"/>
                </a:solidFill>
                <a:latin typeface="Comic Sans MS" pitchFamily="66" charset="0"/>
                <a:sym typeface="Wingdings" pitchFamily="2" charset="2"/>
              </a:rPr>
              <a:t>E</a:t>
            </a:r>
            <a:r>
              <a:rPr lang="en-US" sz="2400" b="1" dirty="0" smtClean="0">
                <a:solidFill>
                  <a:srgbClr val="C00000"/>
                </a:solidFill>
                <a:latin typeface="Comic Sans MS" pitchFamily="66" charset="0"/>
                <a:sym typeface="Wingdings" pitchFamily="2" charset="2"/>
              </a:rPr>
              <a:t>ducation</a:t>
            </a:r>
            <a:r>
              <a:rPr lang="en-US" sz="2400" b="1" dirty="0" smtClean="0">
                <a:latin typeface="Comic Sans MS" pitchFamily="66" charset="0"/>
                <a:sym typeface="Wingdings" pitchFamily="2" charset="2"/>
              </a:rPr>
              <a:t> </a:t>
            </a:r>
          </a:p>
          <a:p>
            <a:pPr eaLnBrk="1" hangingPunct="1">
              <a:buFontTx/>
              <a:buNone/>
            </a:pPr>
            <a:r>
              <a:rPr lang="en-US" sz="2400" b="1" dirty="0">
                <a:latin typeface="Comic Sans MS" pitchFamily="66" charset="0"/>
                <a:sym typeface="Wingdings" pitchFamily="2" charset="2"/>
              </a:rPr>
              <a:t> </a:t>
            </a:r>
            <a:r>
              <a:rPr lang="en-US" sz="2400" b="1" dirty="0" smtClean="0">
                <a:latin typeface="Comic Sans MS" pitchFamily="66" charset="0"/>
                <a:sym typeface="Wingdings" pitchFamily="2" charset="2"/>
              </a:rPr>
              <a:t>      -Aid to </a:t>
            </a:r>
            <a:r>
              <a:rPr lang="en-US" sz="3200" b="1" dirty="0" smtClean="0">
                <a:solidFill>
                  <a:srgbClr val="C00000"/>
                </a:solidFill>
                <a:latin typeface="Comic Sans MS" pitchFamily="66" charset="0"/>
                <a:sym typeface="Wingdings" pitchFamily="2" charset="2"/>
              </a:rPr>
              <a:t>S</a:t>
            </a:r>
            <a:r>
              <a:rPr lang="en-US" sz="2400" b="1" dirty="0" smtClean="0">
                <a:solidFill>
                  <a:srgbClr val="C00000"/>
                </a:solidFill>
                <a:latin typeface="Comic Sans MS" pitchFamily="66" charset="0"/>
                <a:sym typeface="Wingdings" pitchFamily="2" charset="2"/>
              </a:rPr>
              <a:t>cientific Research </a:t>
            </a:r>
          </a:p>
          <a:p>
            <a:pPr eaLnBrk="1" hangingPunct="1">
              <a:buFontTx/>
              <a:buNone/>
            </a:pPr>
            <a:r>
              <a:rPr lang="en-US" sz="2400" b="1" dirty="0" smtClean="0">
                <a:latin typeface="Comic Sans MS" pitchFamily="66" charset="0"/>
                <a:sym typeface="Wingdings" pitchFamily="2" charset="2"/>
              </a:rPr>
              <a:t> </a:t>
            </a:r>
            <a:endParaRPr lang="en-US" sz="2800" b="1" dirty="0" smtClean="0">
              <a:latin typeface="Comic Sans MS" pitchFamily="66" charset="0"/>
              <a:sym typeface="Wingdings" pitchFamily="2" charset="2"/>
            </a:endParaRPr>
          </a:p>
        </p:txBody>
      </p:sp>
      <p:pic>
        <p:nvPicPr>
          <p:cNvPr id="4915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27750" y="1143000"/>
            <a:ext cx="3459130" cy="383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2393950" y="76200"/>
            <a:ext cx="623170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buNone/>
            </a:pPr>
            <a:r>
              <a:rPr lang="en-US" sz="4000" b="1" dirty="0">
                <a:solidFill>
                  <a:schemeClr val="accent2"/>
                </a:solidFill>
                <a:latin typeface="Enviro" pitchFamily="82" charset="0"/>
                <a:sym typeface="Wingdings" pitchFamily="2" charset="2"/>
              </a:rPr>
              <a:t>Truman’s Domestic Policy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Fair Deal Rejected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740274" y="1173163"/>
            <a:ext cx="4924425" cy="4827587"/>
          </a:xfrm>
        </p:spPr>
        <p:txBody>
          <a:bodyPr/>
          <a:lstStyle/>
          <a:p>
            <a:r>
              <a:rPr lang="en-US" dirty="0" smtClean="0"/>
              <a:t>Growing Conservative movement kills most of the plan</a:t>
            </a:r>
          </a:p>
          <a:p>
            <a:endParaRPr lang="en-US" dirty="0" smtClean="0"/>
          </a:p>
          <a:p>
            <a:r>
              <a:rPr lang="en-US" dirty="0" smtClean="0"/>
              <a:t>“Had Enough” midterm election</a:t>
            </a:r>
          </a:p>
          <a:p>
            <a:endParaRPr lang="en-US" dirty="0" smtClean="0"/>
          </a:p>
          <a:p>
            <a:r>
              <a:rPr lang="en-US" dirty="0" smtClean="0"/>
              <a:t>Alienates Southern  Dems with proposal of Civil Rights Laws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Truman's popularity dropping quickly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3074" name="Picture 2" descr="http://cdn.dipity.com/uploads/events/8a762513cba4bf5398eb362daa03191a_1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" y="1352549"/>
            <a:ext cx="4810125" cy="4850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058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Content Placeholder 1"/>
          <p:cNvSpPr>
            <a:spLocks noGrp="1"/>
          </p:cNvSpPr>
          <p:nvPr>
            <p:ph/>
          </p:nvPr>
        </p:nvSpPr>
        <p:spPr bwMode="auto">
          <a:xfrm>
            <a:off x="2012950" y="152400"/>
            <a:ext cx="7467600" cy="3733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3600" b="1" dirty="0" smtClean="0">
                <a:solidFill>
                  <a:schemeClr val="accent2"/>
                </a:solidFill>
                <a:latin typeface="Enviro" pitchFamily="82" charset="0"/>
                <a:sym typeface="Wingdings" pitchFamily="2" charset="2"/>
              </a:rPr>
              <a:t>1948 Election</a:t>
            </a:r>
          </a:p>
          <a:p>
            <a:pPr eaLnBrk="1" hangingPunct="1">
              <a:buFontTx/>
              <a:buNone/>
            </a:pPr>
            <a:r>
              <a:rPr lang="en-US" sz="2800" b="1" dirty="0" smtClean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 </a:t>
            </a:r>
            <a:r>
              <a:rPr lang="en-US" sz="2800" b="1" dirty="0" smtClean="0">
                <a:latin typeface="Comic Sans MS" pitchFamily="66" charset="0"/>
                <a:sym typeface="Wingdings" pitchFamily="2" charset="2"/>
              </a:rPr>
              <a:t>- Democrats (Truman) re-elected</a:t>
            </a:r>
          </a:p>
          <a:p>
            <a:pPr eaLnBrk="1" hangingPunct="1">
              <a:buFontTx/>
              <a:buNone/>
            </a:pPr>
            <a:r>
              <a:rPr lang="en-US" sz="2800" b="1" dirty="0" smtClean="0">
                <a:latin typeface="Comic Sans MS" pitchFamily="66" charset="0"/>
                <a:sym typeface="Wingdings" pitchFamily="2" charset="2"/>
              </a:rPr>
              <a:t> - </a:t>
            </a:r>
            <a:r>
              <a:rPr lang="en-US" sz="2800" b="1" dirty="0" err="1" smtClean="0">
                <a:latin typeface="Comic Sans MS" pitchFamily="66" charset="0"/>
                <a:sym typeface="Wingdings" pitchFamily="2" charset="2"/>
              </a:rPr>
              <a:t>Dixiecrats</a:t>
            </a:r>
            <a:r>
              <a:rPr lang="en-US" sz="2800" b="1" dirty="0" smtClean="0">
                <a:latin typeface="Comic Sans MS" pitchFamily="66" charset="0"/>
                <a:sym typeface="Wingdings" pitchFamily="2" charset="2"/>
              </a:rPr>
              <a:t> (Strom Thurmond)</a:t>
            </a:r>
          </a:p>
          <a:p>
            <a:pPr eaLnBrk="1" hangingPunct="1">
              <a:buFontTx/>
              <a:buNone/>
            </a:pPr>
            <a:r>
              <a:rPr lang="en-US" sz="2800" b="1" dirty="0" smtClean="0">
                <a:latin typeface="Comic Sans MS" pitchFamily="66" charset="0"/>
                <a:sym typeface="Wingdings" pitchFamily="2" charset="2"/>
              </a:rPr>
              <a:t> - Republican (Thomas Dewey)</a:t>
            </a:r>
          </a:p>
        </p:txBody>
      </p:sp>
      <p:pic>
        <p:nvPicPr>
          <p:cNvPr id="4098" name="Picture 2" descr="http://3.bp.blogspot.com/_U3aQFXsSTN4/TPinFOJC1iI/AAAAAAAAAA0/hJemH0u0oGw/s1600/ElectoralCollege1948-Larg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2287808"/>
            <a:ext cx="9372600" cy="502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4" name="Picture 4" descr="http://pics.livejournal.com/kensmind/pic/000apq9f/s640x4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750" y="381000"/>
            <a:ext cx="7467600" cy="6158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6537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Fair Deal Revised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3963478" y="1114425"/>
            <a:ext cx="5851525" cy="5238750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Minimum Raise</a:t>
            </a:r>
          </a:p>
          <a:p>
            <a:pPr lvl="1"/>
            <a:r>
              <a:rPr lang="en-US" dirty="0" smtClean="0"/>
              <a:t>Increased to 75 cents</a:t>
            </a:r>
          </a:p>
          <a:p>
            <a:pPr marL="485775" lvl="1" indent="0">
              <a:buNone/>
            </a:pPr>
            <a:endParaRPr lang="en-US" sz="1200" dirty="0" smtClean="0"/>
          </a:p>
          <a:p>
            <a:r>
              <a:rPr lang="en-US" dirty="0" smtClean="0">
                <a:solidFill>
                  <a:srgbClr val="C00000"/>
                </a:solidFill>
              </a:rPr>
              <a:t>Social Security</a:t>
            </a:r>
          </a:p>
          <a:p>
            <a:pPr lvl="1"/>
            <a:r>
              <a:rPr lang="en-US" dirty="0" smtClean="0"/>
              <a:t>Extended and Expanded</a:t>
            </a:r>
          </a:p>
          <a:p>
            <a:endParaRPr lang="en-US" sz="1400" dirty="0" smtClean="0"/>
          </a:p>
          <a:p>
            <a:r>
              <a:rPr lang="en-US" dirty="0" smtClean="0">
                <a:solidFill>
                  <a:srgbClr val="C00000"/>
                </a:solidFill>
              </a:rPr>
              <a:t>National Housing Act of 1949</a:t>
            </a:r>
          </a:p>
          <a:p>
            <a:pPr lvl="1"/>
            <a:r>
              <a:rPr lang="en-US" dirty="0" smtClean="0"/>
              <a:t>Provided 800,000 units of low income housing</a:t>
            </a:r>
          </a:p>
          <a:p>
            <a:pPr lvl="1"/>
            <a:endParaRPr lang="en-US" sz="1200" dirty="0"/>
          </a:p>
          <a:p>
            <a:r>
              <a:rPr lang="en-US" dirty="0" smtClean="0">
                <a:solidFill>
                  <a:srgbClr val="C00000"/>
                </a:solidFill>
              </a:rPr>
              <a:t>Civil Rights</a:t>
            </a:r>
          </a:p>
          <a:p>
            <a:pPr lvl="1"/>
            <a:r>
              <a:rPr lang="en-US" dirty="0" smtClean="0"/>
              <a:t>Integrated Military</a:t>
            </a:r>
          </a:p>
          <a:p>
            <a:pPr lvl="1"/>
            <a:r>
              <a:rPr lang="en-US" dirty="0" smtClean="0"/>
              <a:t>Few significant Civil Rights laws passed, however change was clearly on the horizon</a:t>
            </a:r>
          </a:p>
          <a:p>
            <a:pPr lvl="1"/>
            <a:endParaRPr lang="en-US" dirty="0"/>
          </a:p>
        </p:txBody>
      </p:sp>
      <p:pic>
        <p:nvPicPr>
          <p:cNvPr id="6146" name="Picture 2" descr="http://static.enotes.com/images/major-acts/mac_03_img017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9250" y="2209800"/>
            <a:ext cx="4312728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3129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Content Placeholder 1"/>
          <p:cNvSpPr>
            <a:spLocks noGrp="1"/>
          </p:cNvSpPr>
          <p:nvPr>
            <p:ph/>
          </p:nvPr>
        </p:nvSpPr>
        <p:spPr bwMode="auto">
          <a:xfrm>
            <a:off x="1860550" y="304800"/>
            <a:ext cx="7543800" cy="3429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3600" b="1" dirty="0" smtClean="0">
                <a:solidFill>
                  <a:schemeClr val="accent2"/>
                </a:solidFill>
                <a:latin typeface="Enviro" pitchFamily="82" charset="0"/>
                <a:sym typeface="Wingdings" pitchFamily="2" charset="2"/>
              </a:rPr>
              <a:t>1951: Truman’s approval rate goes down</a:t>
            </a:r>
          </a:p>
          <a:p>
            <a:pPr eaLnBrk="1" hangingPunct="1">
              <a:buFontTx/>
              <a:buNone/>
            </a:pPr>
            <a:r>
              <a:rPr lang="en-US" sz="2800" b="1" dirty="0" smtClean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 </a:t>
            </a:r>
            <a:r>
              <a:rPr lang="en-US" sz="2800" b="1" dirty="0" smtClean="0">
                <a:latin typeface="Comic Sans MS" pitchFamily="66" charset="0"/>
                <a:sym typeface="Wingdings" pitchFamily="2" charset="2"/>
              </a:rPr>
              <a:t>- Firing of 5 Star (Douglas MacArthur)</a:t>
            </a:r>
          </a:p>
          <a:p>
            <a:pPr eaLnBrk="1" hangingPunct="1">
              <a:buFontTx/>
              <a:buNone/>
            </a:pPr>
            <a:r>
              <a:rPr lang="en-US" sz="2800" b="1" dirty="0" smtClean="0">
                <a:latin typeface="Comic Sans MS" pitchFamily="66" charset="0"/>
                <a:sym typeface="Wingdings" pitchFamily="2" charset="2"/>
              </a:rPr>
              <a:t> - Dwight D. Eisenhower elected President in 1953</a:t>
            </a:r>
          </a:p>
          <a:p>
            <a:pPr eaLnBrk="1" hangingPunct="1">
              <a:buFontTx/>
              <a:buNone/>
            </a:pPr>
            <a:r>
              <a:rPr lang="en-US" sz="2800" b="1" dirty="0" smtClean="0">
                <a:latin typeface="Comic Sans MS" pitchFamily="66" charset="0"/>
                <a:sym typeface="Wingdings" pitchFamily="2" charset="2"/>
              </a:rPr>
              <a:t> </a:t>
            </a:r>
          </a:p>
        </p:txBody>
      </p:sp>
      <p:pic>
        <p:nvPicPr>
          <p:cNvPr id="13315" name="Picture 4" descr="Firing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12950" y="3352800"/>
            <a:ext cx="3402013" cy="331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5" descr="225px-Eisenhower_official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8550" y="3352800"/>
            <a:ext cx="28448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sz="half" idx="1"/>
          </p:nvPr>
        </p:nvSpPr>
        <p:spPr bwMode="auto">
          <a:xfrm>
            <a:off x="1479550" y="228600"/>
            <a:ext cx="8032750" cy="808038"/>
          </a:xfrm>
          <a:ln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buFontTx/>
              <a:buNone/>
              <a:defRPr/>
            </a:pPr>
            <a:r>
              <a:rPr lang="en-US" sz="3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Eras Demi ITC" pitchFamily="34" charset="0"/>
              </a:rPr>
              <a:t>	</a:t>
            </a:r>
            <a:r>
              <a:rPr lang="en-US" sz="4600" b="1" dirty="0" smtClean="0">
                <a:solidFill>
                  <a:schemeClr val="accent2"/>
                </a:solidFill>
                <a:latin typeface="Enviro" pitchFamily="82" charset="0"/>
              </a:rPr>
              <a:t>Progress Through Science</a:t>
            </a:r>
            <a:endParaRPr lang="en-US" sz="3800" b="1" dirty="0" smtClean="0">
              <a:solidFill>
                <a:schemeClr val="accent2"/>
              </a:solidFill>
              <a:latin typeface="Enviro" pitchFamily="82" charset="0"/>
            </a:endParaRPr>
          </a:p>
        </p:txBody>
      </p:sp>
      <p:sp>
        <p:nvSpPr>
          <p:cNvPr id="50179" name="Text Box 3"/>
          <p:cNvSpPr txBox="1">
            <a:spLocks noChangeArrowheads="1"/>
          </p:cNvSpPr>
          <p:nvPr/>
        </p:nvSpPr>
        <p:spPr bwMode="auto">
          <a:xfrm>
            <a:off x="2089150" y="1524000"/>
            <a:ext cx="7239000" cy="539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7023" tIns="48511" rIns="97023" bIns="48511">
            <a:spAutoFit/>
          </a:bodyPr>
          <a:lstStyle/>
          <a:p>
            <a:pPr algn="ctr" defTabSz="969963" eaLnBrk="0" hangingPunct="0">
              <a:spcBef>
                <a:spcPct val="50000"/>
              </a:spcBef>
              <a:defRPr/>
            </a:pPr>
            <a:r>
              <a:rPr lang="en-US" sz="29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1957 </a:t>
            </a:r>
            <a:r>
              <a:rPr lang="en-US" sz="29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</a:t>
            </a:r>
            <a:r>
              <a:rPr lang="en-US" sz="29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Russians launch </a:t>
            </a:r>
            <a:r>
              <a:rPr lang="en-US" sz="29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SPUTNIK I</a:t>
            </a:r>
          </a:p>
        </p:txBody>
      </p:sp>
      <p:sp>
        <p:nvSpPr>
          <p:cNvPr id="50180" name="Text Box 4"/>
          <p:cNvSpPr txBox="1">
            <a:spLocks noChangeArrowheads="1"/>
          </p:cNvSpPr>
          <p:nvPr/>
        </p:nvSpPr>
        <p:spPr bwMode="auto">
          <a:xfrm>
            <a:off x="3155950" y="6089650"/>
            <a:ext cx="5105400" cy="9810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7023" tIns="48511" rIns="97023" bIns="48511">
            <a:spAutoFit/>
          </a:bodyPr>
          <a:lstStyle/>
          <a:p>
            <a:pPr defTabSz="969963" eaLnBrk="0" hangingPunct="0">
              <a:spcBef>
                <a:spcPct val="50000"/>
              </a:spcBef>
              <a:defRPr/>
            </a:pPr>
            <a:r>
              <a:rPr lang="en-US" sz="29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1958 </a:t>
            </a:r>
            <a:r>
              <a:rPr lang="en-US" sz="29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</a:t>
            </a:r>
            <a:r>
              <a:rPr lang="en-US" sz="29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National Defense </a:t>
            </a:r>
            <a:br>
              <a:rPr lang="en-US" sz="29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29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         Education Act</a:t>
            </a:r>
          </a:p>
        </p:txBody>
      </p:sp>
      <p:pic>
        <p:nvPicPr>
          <p:cNvPr id="50181" name="Picture 5" descr="SputnikHeadline"/>
          <p:cNvPicPr>
            <a:picLocks noChangeAspect="1" noChangeArrowheads="1"/>
          </p:cNvPicPr>
          <p:nvPr/>
        </p:nvPicPr>
        <p:blipFill>
          <a:blip r:embed="rId3" cstate="print">
            <a:lum bright="-18000" contrast="54000"/>
          </a:blip>
          <a:srcRect/>
          <a:stretch>
            <a:fillRect/>
          </a:stretch>
        </p:blipFill>
        <p:spPr bwMode="auto">
          <a:xfrm>
            <a:off x="3286125" y="2438400"/>
            <a:ext cx="4670425" cy="12192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50184" name="Picture 8" descr="Sputnik I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lum bright="6000" contrast="6000"/>
          </a:blip>
          <a:srcRect/>
          <a:stretch>
            <a:fillRect/>
          </a:stretch>
        </p:blipFill>
        <p:spPr bwMode="auto">
          <a:xfrm>
            <a:off x="4375150" y="3962400"/>
            <a:ext cx="2514600" cy="1749425"/>
          </a:xfrm>
          <a:noFill/>
          <a:ln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500"/>
                                        <p:tgtEl>
                                          <p:spTgt spid="50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7098 -0.60026 C -0.54995 -0.59896 -0.52892 -0.59787 -0.50789 -0.59614 C -0.46746 -0.59288 -0.38646 -0.58572 -0.38646 -0.58572 C -0.34883 -0.57574 -0.31252 -0.56272 -0.27604 -0.54818 C -0.17072 -0.55425 -0.06605 -0.56424 0.03944 -0.56901 C 0.06836 -0.56771 0.09727 -0.56771 0.12619 -0.56489 C 0.15675 -0.56207 0.18321 -0.53516 0.21295 -0.52734 C 0.23891 -0.5204 0.26553 -0.52018 0.29182 -0.51693 C 0.29609 -0.51562 0.30036 -0.51476 0.30447 -0.5128 C 0.31449 -0.5076 0.31696 -0.49783 0.32813 -0.49197 C 0.33388 -0.48047 0.34423 -0.4707 0.35179 -0.46072 C 0.35393 -0.45356 0.35984 -0.4477 0.35968 -0.4401 C 0.35886 -0.41189 0.3674 -0.35612 0.34391 -0.33594 C 0.33963 -0.32726 0.3347 -0.32075 0.32813 -0.3151 C 0.32254 -0.3036 0.32813 -0.31228 0.31712 -0.30447 C 0.31269 -0.30165 0.30447 -0.29405 0.30447 -0.29405 C 0.29872 -0.28255 0.29001 -0.27799 0.28081 -0.27322 C 0.27982 -0.27127 0.2795 -0.26779 0.27769 -0.26693 C 0.26766 -0.26172 0.25649 -0.26063 0.24614 -0.25673 C 0.17664 -0.2589 0.10993 -0.26845 0.04108 -0.27127 C -0.34111 -0.28559 -0.05948 -0.27105 -0.2555 -0.28168 C -0.30282 -0.28841 -0.35015 -0.29253 -0.39747 -0.29818 C -0.4116 -0.29687 -0.42606 -0.29731 -0.44002 -0.29405 C -0.45366 -0.29123 -0.46401 -0.27973 -0.47634 -0.27322 C -0.48225 -0.26172 -0.47782 -0.26845 -0.49211 -0.25673 C -0.49836 -0.2513 -0.50789 -0.23589 -0.50789 -0.23589 C -0.51183 -0.22244 -0.51594 -0.21463 -0.52366 -0.20443 C -0.52727 -0.19206 -0.53138 -0.18164 -0.53467 -0.16905 C -0.53713 -0.15994 -0.54256 -0.14214 -0.54256 -0.14214 C -0.54584 -0.10959 -0.55307 -0.07422 -0.53943 -0.04405 C -0.53845 -0.03711 -0.53828 -0.02973 -0.53631 -0.02322 C -0.5345 -0.01736 -0.53122 -0.01194 -0.52842 -0.00673 C -0.51265 0.02474 -0.4931 0.04254 -0.46533 0.04948 C -0.45383 0.06467 -0.46681 0.04991 -0.4369 0.06011 C -0.43395 0.0612 -0.43197 0.0651 -0.42902 0.06641 C -0.42392 0.06858 -0.4185 0.06901 -0.41324 0.07031 C -0.38399 0.09375 -0.28491 0.07747 -0.26815 0.07682 C -0.2072 0.06966 -0.14673 0.05708 -0.08676 0.04145 C -0.07377 0.03082 -0.05734 0.02517 -0.04256 0.02062 C -0.03631 0.00781 -0.04305 0.01845 -0.02678 0.0102 C -0.02399 0.00846 -0.02185 0.00499 -0.01889 0.00391 C -0.01281 0.00152 -4.13079E-6 -0.00022 -4.13079E-6 -0.00022 " pathEditMode="relative" ptsTypes="fffffffffffffffffffffffffffffffffffffffffA">
                                      <p:cBhvr>
                                        <p:cTn id="13" dur="5000" fill="hold"/>
                                        <p:tgtEl>
                                          <p:spTgt spid="501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0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/>
          </p:nvPr>
        </p:nvSpPr>
        <p:spPr bwMode="auto">
          <a:xfrm>
            <a:off x="1860550" y="304800"/>
            <a:ext cx="7804150" cy="914400"/>
          </a:xfrm>
          <a:ln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buFontTx/>
              <a:buNone/>
              <a:defRPr/>
            </a:pPr>
            <a:r>
              <a:rPr lang="en-US" sz="4400" b="1" dirty="0" smtClean="0">
                <a:solidFill>
                  <a:schemeClr val="accent2"/>
                </a:solidFill>
                <a:latin typeface="Enviro" pitchFamily="82" charset="0"/>
              </a:rPr>
              <a:t>Progress Through Science</a:t>
            </a:r>
          </a:p>
        </p:txBody>
      </p:sp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2012950" y="1524000"/>
            <a:ext cx="7391400" cy="5227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7023" tIns="48511" rIns="97023" bIns="48511">
            <a:spAutoFit/>
          </a:bodyPr>
          <a:lstStyle/>
          <a:p>
            <a:pPr defTabSz="969963" eaLnBrk="0" hangingPunct="0">
              <a:spcBef>
                <a:spcPct val="50000"/>
              </a:spcBef>
              <a:defRPr/>
            </a:pPr>
            <a:r>
              <a:rPr 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1951 -- First IBM Mainframe Computer</a:t>
            </a:r>
          </a:p>
          <a:p>
            <a:pPr defTabSz="969963" eaLnBrk="0" hangingPunct="0">
              <a:spcBef>
                <a:spcPct val="50000"/>
              </a:spcBef>
              <a:defRPr/>
            </a:pPr>
            <a:r>
              <a:rPr 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1952 -- Hydrogen Bomb Test</a:t>
            </a:r>
          </a:p>
          <a:p>
            <a:pPr defTabSz="969963" eaLnBrk="0" hangingPunct="0">
              <a:spcBef>
                <a:spcPct val="50000"/>
              </a:spcBef>
              <a:defRPr/>
            </a:pPr>
            <a:r>
              <a:rPr 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1953 -- DNA Structure Discovered</a:t>
            </a:r>
          </a:p>
          <a:p>
            <a:pPr defTabSz="969963" eaLnBrk="0" hangingPunct="0">
              <a:spcBef>
                <a:spcPct val="50000"/>
              </a:spcBef>
              <a:defRPr/>
            </a:pPr>
            <a:r>
              <a:rPr 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1954 -- Salk Vaccine Tested for Polio</a:t>
            </a:r>
          </a:p>
          <a:p>
            <a:pPr defTabSz="969963" eaLnBrk="0" hangingPunct="0">
              <a:spcBef>
                <a:spcPct val="50000"/>
              </a:spcBef>
              <a:defRPr/>
            </a:pPr>
            <a:r>
              <a:rPr 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1957 -- First Commercial U. S. Nuclear</a:t>
            </a:r>
            <a:br>
              <a:rPr 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         Power Plant</a:t>
            </a:r>
          </a:p>
          <a:p>
            <a:pPr defTabSz="969963" eaLnBrk="0" hangingPunct="0">
              <a:spcBef>
                <a:spcPct val="50000"/>
              </a:spcBef>
              <a:defRPr/>
            </a:pPr>
            <a:r>
              <a:rPr 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1958 -- NASA Created</a:t>
            </a:r>
          </a:p>
          <a:p>
            <a:pPr defTabSz="969963" eaLnBrk="0" hangingPunct="0">
              <a:spcBef>
                <a:spcPct val="50000"/>
              </a:spcBef>
              <a:defRPr/>
            </a:pPr>
            <a:r>
              <a:rPr 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1959 -- Press Conference of the First 7</a:t>
            </a:r>
            <a:br>
              <a:rPr 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         American Astronauts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/>
          </p:nvPr>
        </p:nvSpPr>
        <p:spPr bwMode="auto">
          <a:xfrm>
            <a:off x="1479550" y="228600"/>
            <a:ext cx="8001000" cy="914400"/>
          </a:xfrm>
          <a:ln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buFontTx/>
              <a:buNone/>
              <a:defRPr/>
            </a:pP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Eras Demi ITC" pitchFamily="34" charset="0"/>
              </a:rPr>
              <a:t>	</a:t>
            </a:r>
            <a:r>
              <a:rPr lang="en-US" sz="4400" b="1" dirty="0" smtClean="0">
                <a:solidFill>
                  <a:schemeClr val="accent2"/>
                </a:solidFill>
                <a:latin typeface="Enviro" pitchFamily="82" charset="0"/>
              </a:rPr>
              <a:t>Progress Through Science</a:t>
            </a:r>
          </a:p>
        </p:txBody>
      </p:sp>
      <p:sp>
        <p:nvSpPr>
          <p:cNvPr id="56323" name="Text Box 3"/>
          <p:cNvSpPr txBox="1">
            <a:spLocks noChangeArrowheads="1"/>
          </p:cNvSpPr>
          <p:nvPr/>
        </p:nvSpPr>
        <p:spPr bwMode="auto">
          <a:xfrm>
            <a:off x="1651000" y="1295400"/>
            <a:ext cx="8134350" cy="539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7023" tIns="48511" rIns="97023" bIns="48511">
            <a:spAutoFit/>
          </a:bodyPr>
          <a:lstStyle/>
          <a:p>
            <a:pPr algn="ctr" defTabSz="969963" eaLnBrk="0" hangingPunct="0">
              <a:spcBef>
                <a:spcPct val="50000"/>
              </a:spcBef>
              <a:defRPr/>
            </a:pPr>
            <a:r>
              <a:rPr lang="en-US" sz="29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UFO Sightings </a:t>
            </a:r>
            <a:r>
              <a:rPr lang="en-US" sz="29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skyrocketed in the 1950s.</a:t>
            </a:r>
          </a:p>
        </p:txBody>
      </p:sp>
      <p:pic>
        <p:nvPicPr>
          <p:cNvPr id="56328" name="Picture 8" descr="ForbiddenPlanet"/>
          <p:cNvPicPr>
            <a:picLocks noChangeAspect="1" noChangeArrowheads="1"/>
          </p:cNvPicPr>
          <p:nvPr/>
        </p:nvPicPr>
        <p:blipFill>
          <a:blip r:embed="rId3" cstate="print">
            <a:lum contrast="24000"/>
          </a:blip>
          <a:srcRect/>
          <a:stretch>
            <a:fillRect/>
          </a:stretch>
        </p:blipFill>
        <p:spPr bwMode="auto">
          <a:xfrm>
            <a:off x="1881188" y="2438400"/>
            <a:ext cx="2265362" cy="314325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56329" name="Picture 9" descr="InvadersFromMars_MoviePoster"/>
          <p:cNvPicPr>
            <a:picLocks noChangeAspect="1" noChangeArrowheads="1"/>
          </p:cNvPicPr>
          <p:nvPr/>
        </p:nvPicPr>
        <p:blipFill>
          <a:blip r:embed="rId4" cstate="print">
            <a:lum bright="12000" contrast="12000"/>
          </a:blip>
          <a:srcRect/>
          <a:stretch>
            <a:fillRect/>
          </a:stretch>
        </p:blipFill>
        <p:spPr bwMode="auto">
          <a:xfrm>
            <a:off x="4338638" y="2438400"/>
            <a:ext cx="2093912" cy="308768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56330" name="Picture 10" descr="WarOfTheWorlds_195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81775" y="2438400"/>
            <a:ext cx="2898775" cy="2200275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56331" name="Text Box 11"/>
          <p:cNvSpPr txBox="1">
            <a:spLocks noChangeArrowheads="1"/>
          </p:cNvSpPr>
          <p:nvPr/>
        </p:nvSpPr>
        <p:spPr bwMode="auto">
          <a:xfrm>
            <a:off x="6581775" y="4800600"/>
            <a:ext cx="2817813" cy="8604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7023" tIns="48511" rIns="97023" bIns="48511">
            <a:spAutoFit/>
          </a:bodyPr>
          <a:lstStyle/>
          <a:p>
            <a:pPr algn="ctr" defTabSz="969963" eaLnBrk="0" hangingPunct="0">
              <a:spcBef>
                <a:spcPct val="50000"/>
              </a:spcBef>
              <a:defRPr/>
            </a:pPr>
            <a:r>
              <a:rPr lang="en-US" sz="2500" b="1" i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War of the Worlds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/>
          </p:nvPr>
        </p:nvSpPr>
        <p:spPr bwMode="auto">
          <a:xfrm>
            <a:off x="1327150" y="0"/>
            <a:ext cx="8108950" cy="914400"/>
          </a:xfrm>
          <a:ln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buFontTx/>
              <a:buNone/>
              <a:defRPr/>
            </a:pP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	</a:t>
            </a:r>
            <a:r>
              <a:rPr lang="en-US" sz="4000" b="1" dirty="0" smtClean="0">
                <a:solidFill>
                  <a:schemeClr val="accent2"/>
                </a:solidFill>
                <a:latin typeface="Enviro" pitchFamily="82" charset="0"/>
              </a:rPr>
              <a:t>Progress Through Science</a:t>
            </a:r>
          </a:p>
        </p:txBody>
      </p:sp>
      <p:sp>
        <p:nvSpPr>
          <p:cNvPr id="52227" name="Text Box 3"/>
          <p:cNvSpPr txBox="1">
            <a:spLocks noChangeArrowheads="1"/>
          </p:cNvSpPr>
          <p:nvPr/>
        </p:nvSpPr>
        <p:spPr bwMode="auto">
          <a:xfrm>
            <a:off x="2012950" y="1143000"/>
            <a:ext cx="4510088" cy="15525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7023" tIns="48511" rIns="97023" bIns="48511">
            <a:spAutoFit/>
          </a:bodyPr>
          <a:lstStyle/>
          <a:p>
            <a:pPr defTabSz="969963" eaLnBrk="0" hangingPunct="0">
              <a:spcBef>
                <a:spcPct val="5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en-US" sz="29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Atomic Anxieties:</a:t>
            </a:r>
          </a:p>
          <a:p>
            <a:pPr marL="914400" lvl="1" indent="-428625" defTabSz="969963" eaLnBrk="0" hangingPunct="0">
              <a:spcBef>
                <a:spcPct val="50000"/>
              </a:spcBef>
              <a:buClr>
                <a:schemeClr val="hlink"/>
              </a:buClr>
              <a:buSzPct val="110000"/>
              <a:defRPr/>
            </a:pPr>
            <a:r>
              <a:rPr lang="en-US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 </a:t>
            </a:r>
            <a:r>
              <a:rPr lang="en-US" sz="25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“Duck-and-Cover </a:t>
            </a:r>
            <a:br>
              <a:rPr lang="en-US" sz="25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25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Generation”</a:t>
            </a:r>
            <a:r>
              <a:rPr lang="en-US" sz="29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</a:t>
            </a:r>
          </a:p>
        </p:txBody>
      </p:sp>
      <p:pic>
        <p:nvPicPr>
          <p:cNvPr id="52232" name="Picture 8" descr="AirRaidShelter"/>
          <p:cNvPicPr>
            <a:picLocks noChangeAspect="1" noChangeArrowheads="1"/>
          </p:cNvPicPr>
          <p:nvPr/>
        </p:nvPicPr>
        <p:blipFill>
          <a:blip r:embed="rId3" cstate="print">
            <a:lum bright="-12000" contrast="12000"/>
          </a:blip>
          <a:srcRect/>
          <a:stretch>
            <a:fillRect/>
          </a:stretch>
        </p:blipFill>
        <p:spPr bwMode="auto">
          <a:xfrm>
            <a:off x="4240213" y="4876800"/>
            <a:ext cx="2497137" cy="212248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</p:pic>
      <p:sp>
        <p:nvSpPr>
          <p:cNvPr id="52233" name="Text Box 9"/>
          <p:cNvSpPr txBox="1">
            <a:spLocks noChangeArrowheads="1"/>
          </p:cNvSpPr>
          <p:nvPr/>
        </p:nvSpPr>
        <p:spPr bwMode="auto">
          <a:xfrm>
            <a:off x="2012950" y="2835275"/>
            <a:ext cx="7391400" cy="189076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7023" tIns="48511" rIns="97023" bIns="48511">
            <a:spAutoFit/>
          </a:bodyPr>
          <a:lstStyle/>
          <a:p>
            <a:pPr defTabSz="969963" eaLnBrk="0" hangingPunct="0">
              <a:spcBef>
                <a:spcPct val="50000"/>
              </a:spcBef>
              <a:buClr>
                <a:schemeClr val="hlink"/>
              </a:buClr>
              <a:buSzPct val="80000"/>
              <a:buFont typeface="PressWriter Symbols" pitchFamily="2" charset="2"/>
              <a:buNone/>
              <a:defRPr/>
            </a:pPr>
            <a:r>
              <a:rPr lang="en-US" sz="29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Atomic Testing:</a:t>
            </a:r>
          </a:p>
          <a:p>
            <a:pPr marL="914400" lvl="1" indent="-428625" defTabSz="969963" eaLnBrk="0" hangingPunct="0">
              <a:spcBef>
                <a:spcPct val="50000"/>
              </a:spcBef>
              <a:buClr>
                <a:schemeClr val="hlink"/>
              </a:buClr>
              <a:buSzPct val="110000"/>
              <a:defRPr/>
            </a:pPr>
            <a:r>
              <a:rPr lang="en-US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 </a:t>
            </a:r>
            <a:r>
              <a:rPr lang="en-US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1946-1962 </a:t>
            </a:r>
            <a:r>
              <a:rPr lang="en-US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</a:t>
            </a:r>
            <a:r>
              <a:rPr lang="en-US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U. S. exploded </a:t>
            </a:r>
            <a:r>
              <a:rPr lang="en-US" sz="2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hundreds 			of </a:t>
            </a:r>
            <a:r>
              <a:rPr lang="en-US" sz="25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nuclear </a:t>
            </a:r>
            <a:r>
              <a:rPr lang="en-US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weapons over </a:t>
            </a:r>
            <a:r>
              <a:rPr lang="en-US" sz="25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				the  </a:t>
            </a:r>
            <a:r>
              <a:rPr lang="en-US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Pacific and in Nevada.</a:t>
            </a:r>
            <a:endParaRPr lang="en-US" sz="2500" b="1" u="sng" dirty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52234" name="Picture 10" descr="fallout_shelter_sig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41550" y="4648200"/>
            <a:ext cx="1422400" cy="195103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</p:pic>
      <p:pic>
        <p:nvPicPr>
          <p:cNvPr id="36871" name="Picture 12" descr="Duck_and_Cover"/>
          <p:cNvPicPr>
            <a:picLocks noChangeAspect="1" noChangeArrowheads="1"/>
          </p:cNvPicPr>
          <p:nvPr/>
        </p:nvPicPr>
        <p:blipFill>
          <a:blip r:embed="rId5" cstate="print">
            <a:lum bright="-6000" contrast="6000"/>
          </a:blip>
          <a:srcRect/>
          <a:stretch>
            <a:fillRect/>
          </a:stretch>
        </p:blipFill>
        <p:spPr bwMode="auto">
          <a:xfrm>
            <a:off x="6508750" y="1066800"/>
            <a:ext cx="2438400" cy="198120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52237" name="Picture 13" descr="Godzilla_195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91413" y="4922838"/>
            <a:ext cx="1608137" cy="2163762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Content Placeholder 1"/>
          <p:cNvSpPr>
            <a:spLocks noGrp="1"/>
          </p:cNvSpPr>
          <p:nvPr>
            <p:ph/>
          </p:nvPr>
        </p:nvSpPr>
        <p:spPr bwMode="auto">
          <a:xfrm>
            <a:off x="2012950" y="304800"/>
            <a:ext cx="7391400" cy="5257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3000" b="1" dirty="0" smtClean="0">
                <a:solidFill>
                  <a:schemeClr val="accent2"/>
                </a:solidFill>
                <a:latin typeface="Enviro" pitchFamily="82" charset="0"/>
                <a:sym typeface="Wingdings" pitchFamily="2" charset="2"/>
              </a:rPr>
              <a:t>Consumerism: the buying of material goods = success</a:t>
            </a:r>
          </a:p>
          <a:p>
            <a:pPr eaLnBrk="1" hangingPunct="1">
              <a:buFontTx/>
              <a:buNone/>
            </a:pPr>
            <a:r>
              <a:rPr lang="en-US" sz="3000" b="1" dirty="0" smtClean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 </a:t>
            </a:r>
            <a:r>
              <a:rPr lang="en-US" sz="3000" b="1" dirty="0" smtClean="0">
                <a:latin typeface="Comic Sans MS" pitchFamily="66" charset="0"/>
                <a:sym typeface="Wingdings" pitchFamily="2" charset="2"/>
              </a:rPr>
              <a:t>- $145 million on lawn/patio furniture</a:t>
            </a:r>
          </a:p>
          <a:p>
            <a:pPr eaLnBrk="1" hangingPunct="1">
              <a:buFontTx/>
              <a:buNone/>
            </a:pPr>
            <a:r>
              <a:rPr lang="en-US" sz="3000" b="1" dirty="0" smtClean="0">
                <a:latin typeface="Comic Sans MS" pitchFamily="66" charset="0"/>
                <a:sym typeface="Wingdings" pitchFamily="2" charset="2"/>
              </a:rPr>
              <a:t> - </a:t>
            </a:r>
            <a:r>
              <a:rPr lang="en-US" sz="3000" b="1" dirty="0" smtClean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planned obsolescence- </a:t>
            </a:r>
            <a:r>
              <a:rPr lang="en-US" sz="3000" b="1" dirty="0" smtClean="0">
                <a:latin typeface="Comic Sans MS" pitchFamily="66" charset="0"/>
                <a:sym typeface="Wingdings" pitchFamily="2" charset="2"/>
              </a:rPr>
              <a:t>products made with intention of becoming no good within a small amount of time.</a:t>
            </a:r>
          </a:p>
          <a:p>
            <a:pPr eaLnBrk="1" hangingPunct="1">
              <a:buFontTx/>
              <a:buNone/>
            </a:pPr>
            <a:r>
              <a:rPr lang="en-US" sz="3000" b="1" dirty="0" smtClean="0">
                <a:latin typeface="Comic Sans MS" pitchFamily="66" charset="0"/>
                <a:sym typeface="Wingdings" pitchFamily="2" charset="2"/>
              </a:rPr>
              <a:t> - </a:t>
            </a:r>
            <a:r>
              <a:rPr lang="en-US" sz="3000" b="1" dirty="0" smtClean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Diner’s Club </a:t>
            </a:r>
            <a:r>
              <a:rPr lang="en-US" sz="3000" b="1" dirty="0" smtClean="0">
                <a:latin typeface="Comic Sans MS" pitchFamily="66" charset="0"/>
                <a:sym typeface="Wingdings" pitchFamily="2" charset="2"/>
              </a:rPr>
              <a:t>–first credit card (1950)</a:t>
            </a:r>
          </a:p>
          <a:p>
            <a:pPr eaLnBrk="1" hangingPunct="1">
              <a:buFontTx/>
              <a:buNone/>
            </a:pPr>
            <a:r>
              <a:rPr lang="en-US" sz="3000" b="1" dirty="0" smtClean="0">
                <a:latin typeface="Comic Sans MS" pitchFamily="66" charset="0"/>
                <a:sym typeface="Wingdings" pitchFamily="2" charset="2"/>
              </a:rPr>
              <a:t> - </a:t>
            </a:r>
            <a:r>
              <a:rPr lang="en-US" sz="3000" b="1" dirty="0" smtClean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American Express</a:t>
            </a:r>
            <a:r>
              <a:rPr lang="en-US" sz="3000" b="1" dirty="0" smtClean="0">
                <a:latin typeface="Comic Sans MS" pitchFamily="66" charset="0"/>
                <a:sym typeface="Wingdings" pitchFamily="2" charset="2"/>
              </a:rPr>
              <a:t> (1958)</a:t>
            </a:r>
          </a:p>
          <a:p>
            <a:pPr eaLnBrk="1" hangingPunct="1">
              <a:buFontTx/>
              <a:buNone/>
            </a:pPr>
            <a:r>
              <a:rPr lang="en-US" sz="3000" b="1" dirty="0" smtClean="0">
                <a:latin typeface="Comic Sans MS" pitchFamily="66" charset="0"/>
                <a:sym typeface="Wingdings" pitchFamily="2" charset="2"/>
              </a:rPr>
              <a:t> - Advertising: television becomes a powerful tool; symbol of popular culture</a:t>
            </a:r>
          </a:p>
          <a:p>
            <a:pPr eaLnBrk="1" hangingPunct="1">
              <a:buFontTx/>
              <a:buNone/>
            </a:pPr>
            <a:r>
              <a:rPr lang="en-US" sz="2800" b="1" dirty="0" smtClean="0">
                <a:latin typeface="Comic Sans MS" pitchFamily="66" charset="0"/>
                <a:sym typeface="Wingdings" pitchFamily="2" charset="2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/>
          </p:nvPr>
        </p:nvSpPr>
        <p:spPr bwMode="auto">
          <a:xfrm>
            <a:off x="2012950" y="76200"/>
            <a:ext cx="7169150" cy="846138"/>
          </a:xfrm>
          <a:ln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buFontTx/>
              <a:buNone/>
              <a:defRPr/>
            </a:pPr>
            <a:r>
              <a:rPr lang="en-US" sz="6000" b="1" dirty="0" smtClean="0">
                <a:solidFill>
                  <a:schemeClr val="accent2"/>
                </a:solidFill>
                <a:latin typeface="Enviro" pitchFamily="82" charset="0"/>
              </a:rPr>
              <a:t>Consumerism</a:t>
            </a:r>
          </a:p>
        </p:txBody>
      </p:sp>
      <p:pic>
        <p:nvPicPr>
          <p:cNvPr id="15363" name="Picture 3" descr="ConcumerCreditChart"/>
          <p:cNvPicPr>
            <a:picLocks noChangeAspect="1" noChangeArrowheads="1"/>
          </p:cNvPicPr>
          <p:nvPr/>
        </p:nvPicPr>
        <p:blipFill>
          <a:blip r:embed="rId3" cstate="print">
            <a:lum bright="-18000" contrast="66000"/>
          </a:blip>
          <a:srcRect t="2692" b="3075"/>
          <a:stretch>
            <a:fillRect/>
          </a:stretch>
        </p:blipFill>
        <p:spPr bwMode="auto">
          <a:xfrm>
            <a:off x="2333625" y="2133600"/>
            <a:ext cx="6765925" cy="28956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2089150" y="1295400"/>
            <a:ext cx="7169150" cy="4794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7023" tIns="48511" rIns="97023" bIns="48511">
            <a:spAutoFit/>
          </a:bodyPr>
          <a:lstStyle/>
          <a:p>
            <a:pPr algn="ctr" defTabSz="969963" eaLnBrk="0" hangingPunct="0">
              <a:spcBef>
                <a:spcPct val="50000"/>
              </a:spcBef>
              <a:defRPr/>
            </a:pPr>
            <a:r>
              <a:rPr lang="en-US" sz="25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1950 </a:t>
            </a:r>
            <a:r>
              <a:rPr lang="en-US" sz="25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</a:t>
            </a:r>
            <a:r>
              <a:rPr lang="en-US" sz="25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Introduction of the Diner’s Card</a:t>
            </a: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2241550" y="5381625"/>
            <a:ext cx="6934200" cy="15700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1436" rIns="91436"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2400" b="1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All babies were potential consumers who spearheaded a brand-new market for food, clothing, and shelter.</a:t>
            </a:r>
            <a:r>
              <a:rPr lang="en-US" sz="24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   </a:t>
            </a:r>
            <a:br>
              <a:rPr lang="en-US" sz="24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24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               -- Life</a:t>
            </a:r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Magazine (May, 1958)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828800" y="152400"/>
            <a:ext cx="7423150" cy="1150938"/>
          </a:xfrm>
          <a:ln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5600" b="1" dirty="0" smtClean="0">
                <a:solidFill>
                  <a:schemeClr val="accent2"/>
                </a:solidFill>
                <a:latin typeface="Enviro" pitchFamily="82" charset="0"/>
              </a:rPr>
              <a:t>Suburban Lifestyle</a:t>
            </a:r>
            <a:endParaRPr lang="en-US" sz="5600" dirty="0" smtClean="0">
              <a:solidFill>
                <a:schemeClr val="accent2"/>
              </a:solidFill>
              <a:latin typeface="Enviro" pitchFamily="82" charset="0"/>
            </a:endParaRPr>
          </a:p>
        </p:txBody>
      </p:sp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1700213" y="4876800"/>
            <a:ext cx="2979737" cy="768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7023" tIns="48511" rIns="97023" bIns="48511">
            <a:spAutoFit/>
          </a:bodyPr>
          <a:lstStyle/>
          <a:p>
            <a:pPr algn="ctr" defTabSz="969963" eaLnBrk="0" hangingPunct="0">
              <a:spcBef>
                <a:spcPct val="50000"/>
              </a:spcBef>
              <a:defRPr/>
            </a:pPr>
            <a:r>
              <a:rPr lang="en-US" sz="2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First McDonald’s (</a:t>
            </a:r>
            <a:r>
              <a:rPr lang="en-US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1955</a:t>
            </a:r>
            <a:r>
              <a:rPr lang="en-US" sz="2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- Ill.)</a:t>
            </a:r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2165350" y="1544638"/>
            <a:ext cx="7162800" cy="13906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7023" tIns="48511" rIns="97023" bIns="48511">
            <a:spAutoFit/>
          </a:bodyPr>
          <a:lstStyle/>
          <a:p>
            <a:pPr defTabSz="969963" eaLnBrk="0" hangingPunct="0">
              <a:spcBef>
                <a:spcPct val="50000"/>
              </a:spcBef>
              <a:defRPr/>
            </a:pP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1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. Conglomerates</a:t>
            </a: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: major corporation that has smaller unrelated industries.</a:t>
            </a:r>
          </a:p>
          <a:p>
            <a:pPr defTabSz="969963" eaLnBrk="0" hangingPunct="0">
              <a:spcBef>
                <a:spcPct val="50000"/>
              </a:spcBef>
              <a:defRPr/>
            </a:pP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2. Franchises: Company in different locations </a:t>
            </a:r>
            <a:endParaRPr lang="en-US" sz="2400" b="1" dirty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18437" name="Picture 7" descr="McDonal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22475" y="3251200"/>
            <a:ext cx="2254250" cy="1565275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8438" name="Picture 8" descr="DriveI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18350" y="3251200"/>
            <a:ext cx="2335213" cy="1616075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1753" name="Text Box 9"/>
          <p:cNvSpPr txBox="1">
            <a:spLocks noChangeArrowheads="1"/>
          </p:cNvSpPr>
          <p:nvPr/>
        </p:nvSpPr>
        <p:spPr bwMode="auto">
          <a:xfrm>
            <a:off x="7154863" y="4953000"/>
            <a:ext cx="2257425" cy="768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7023" tIns="48511" rIns="97023" bIns="48511">
            <a:spAutoFit/>
          </a:bodyPr>
          <a:lstStyle/>
          <a:p>
            <a:pPr algn="ctr" defTabSz="969963" eaLnBrk="0" hangingPunct="0">
              <a:spcBef>
                <a:spcPct val="50000"/>
              </a:spcBef>
              <a:defRPr/>
            </a:pPr>
            <a:r>
              <a:rPr lang="en-US" sz="22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Drive-In Movies</a:t>
            </a:r>
          </a:p>
        </p:txBody>
      </p:sp>
      <p:pic>
        <p:nvPicPr>
          <p:cNvPr id="18440" name="Picture 10" descr="HowardJohns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27550" y="4194175"/>
            <a:ext cx="2335213" cy="1673225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1755" name="Text Box 11"/>
          <p:cNvSpPr txBox="1">
            <a:spLocks noChangeArrowheads="1"/>
          </p:cNvSpPr>
          <p:nvPr/>
        </p:nvSpPr>
        <p:spPr bwMode="auto">
          <a:xfrm>
            <a:off x="4451350" y="6013450"/>
            <a:ext cx="2497138" cy="768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7023" tIns="48511" rIns="97023" bIns="48511">
            <a:spAutoFit/>
          </a:bodyPr>
          <a:lstStyle/>
          <a:p>
            <a:pPr algn="ctr" defTabSz="969963" eaLnBrk="0" hangingPunct="0">
              <a:spcBef>
                <a:spcPct val="50000"/>
              </a:spcBef>
              <a:defRPr/>
            </a:pPr>
            <a:r>
              <a:rPr lang="en-US" sz="22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Howard Johnson’s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860550" y="76200"/>
            <a:ext cx="7543800" cy="922338"/>
          </a:xfrm>
          <a:ln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5600" b="1" dirty="0" smtClean="0">
                <a:solidFill>
                  <a:schemeClr val="accent2"/>
                </a:solidFill>
                <a:latin typeface="Enviro" pitchFamily="82" charset="0"/>
              </a:rPr>
              <a:t>Suburban Lifestyle</a:t>
            </a:r>
            <a:endParaRPr lang="en-US" sz="5600" dirty="0" smtClean="0">
              <a:solidFill>
                <a:schemeClr val="accent2"/>
              </a:solidFill>
              <a:latin typeface="Enviro" pitchFamily="82" charset="0"/>
            </a:endParaRPr>
          </a:p>
        </p:txBody>
      </p:sp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482600" y="1381125"/>
            <a:ext cx="8778875" cy="41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7023" tIns="48511" rIns="97023" bIns="48511">
            <a:spAutoFit/>
          </a:bodyPr>
          <a:lstStyle/>
          <a:p>
            <a:pPr defTabSz="969963" eaLnBrk="0" hangingPunct="0">
              <a:spcBef>
                <a:spcPct val="50000"/>
              </a:spcBef>
              <a:defRPr/>
            </a:pPr>
            <a:r>
              <a:rPr lang="en-US" sz="2100" b="1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2241550" y="1182688"/>
            <a:ext cx="7239000" cy="12715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7023" tIns="48511" rIns="97023" bIns="48511">
            <a:spAutoFit/>
          </a:bodyPr>
          <a:lstStyle/>
          <a:p>
            <a:pPr defTabSz="969963" eaLnBrk="0" hangingPunct="0">
              <a:spcBef>
                <a:spcPct val="50000"/>
              </a:spcBef>
              <a:defRPr/>
            </a:pPr>
            <a:r>
              <a:rPr lang="en-US" sz="2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The U. S. population was on the move in the 1950s.</a:t>
            </a:r>
          </a:p>
          <a:p>
            <a:pPr defTabSz="969963" eaLnBrk="0" hangingPunct="0">
              <a:spcBef>
                <a:spcPct val="50000"/>
              </a:spcBef>
              <a:defRPr/>
            </a:pPr>
            <a:r>
              <a:rPr lang="en-US" sz="2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NE &amp; Mid-W </a:t>
            </a:r>
            <a:r>
              <a:rPr lang="en-US" sz="2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</a:t>
            </a:r>
            <a:r>
              <a:rPr lang="en-US" sz="2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S &amp; SW (“Sunbelt” states)</a:t>
            </a:r>
          </a:p>
        </p:txBody>
      </p:sp>
      <p:sp>
        <p:nvSpPr>
          <p:cNvPr id="32779" name="Text Box 11"/>
          <p:cNvSpPr txBox="1">
            <a:spLocks noChangeArrowheads="1"/>
          </p:cNvSpPr>
          <p:nvPr/>
        </p:nvSpPr>
        <p:spPr bwMode="auto">
          <a:xfrm>
            <a:off x="2241550" y="2859088"/>
            <a:ext cx="7162800" cy="11033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7023" tIns="48511" rIns="97023" bIns="48511">
            <a:spAutoFit/>
          </a:bodyPr>
          <a:lstStyle/>
          <a:p>
            <a:pPr defTabSz="969963" eaLnBrk="0" hangingPunct="0">
              <a:spcBef>
                <a:spcPct val="50000"/>
              </a:spcBef>
              <a:defRPr/>
            </a:pPr>
            <a:r>
              <a:rPr lang="en-US" sz="2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1955 </a:t>
            </a:r>
            <a:r>
              <a:rPr lang="en-US" sz="2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</a:t>
            </a:r>
            <a:r>
              <a:rPr lang="en-US" sz="2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Disneyland opened in Southern California.</a:t>
            </a:r>
            <a:br>
              <a:rPr lang="en-US" sz="2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2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         (40% of the guests came from outside</a:t>
            </a:r>
            <a:br>
              <a:rPr lang="en-US" sz="2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2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         California, most by car.)</a:t>
            </a:r>
          </a:p>
        </p:txBody>
      </p:sp>
      <p:pic>
        <p:nvPicPr>
          <p:cNvPr id="32780" name="Picture 12" descr="Disney_FrontierLand"/>
          <p:cNvPicPr>
            <a:picLocks noChangeAspect="1" noChangeArrowheads="1"/>
          </p:cNvPicPr>
          <p:nvPr/>
        </p:nvPicPr>
        <p:blipFill>
          <a:blip r:embed="rId3" cstate="print">
            <a:lum contrast="18000"/>
          </a:blip>
          <a:srcRect t="7408"/>
          <a:stretch>
            <a:fillRect/>
          </a:stretch>
        </p:blipFill>
        <p:spPr bwMode="auto">
          <a:xfrm>
            <a:off x="1989138" y="4389438"/>
            <a:ext cx="1631950" cy="203200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32781" name="Picture 13" descr="Disney_MainStreet"/>
          <p:cNvPicPr>
            <a:picLocks noChangeAspect="1" noChangeArrowheads="1"/>
          </p:cNvPicPr>
          <p:nvPr/>
        </p:nvPicPr>
        <p:blipFill>
          <a:blip r:embed="rId4" cstate="print">
            <a:lum contrast="12000"/>
          </a:blip>
          <a:srcRect/>
          <a:stretch>
            <a:fillRect/>
          </a:stretch>
        </p:blipFill>
        <p:spPr bwMode="auto">
          <a:xfrm>
            <a:off x="3927475" y="4389438"/>
            <a:ext cx="2657475" cy="2011362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32782" name="Picture 14" descr="Disney_Tomorrowlan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43713" y="4389438"/>
            <a:ext cx="2554287" cy="1951037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2783" name="Text Box 15"/>
          <p:cNvSpPr txBox="1">
            <a:spLocks noChangeArrowheads="1"/>
          </p:cNvSpPr>
          <p:nvPr/>
        </p:nvSpPr>
        <p:spPr bwMode="auto">
          <a:xfrm>
            <a:off x="1828800" y="6502400"/>
            <a:ext cx="2012950" cy="4206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7023" tIns="48511" rIns="97023" bIns="48511">
            <a:spAutoFit/>
          </a:bodyPr>
          <a:lstStyle/>
          <a:p>
            <a:pPr algn="ctr" defTabSz="969963" eaLnBrk="0" hangingPunct="0">
              <a:spcBef>
                <a:spcPct val="50000"/>
              </a:spcBef>
              <a:defRPr/>
            </a:pPr>
            <a:r>
              <a:rPr lang="en-US" sz="2100" b="1" dirty="0">
                <a:solidFill>
                  <a:srgbClr val="FF559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Frontier Land</a:t>
            </a:r>
          </a:p>
        </p:txBody>
      </p:sp>
      <p:sp>
        <p:nvSpPr>
          <p:cNvPr id="32784" name="Text Box 16"/>
          <p:cNvSpPr txBox="1">
            <a:spLocks noChangeArrowheads="1"/>
          </p:cNvSpPr>
          <p:nvPr/>
        </p:nvSpPr>
        <p:spPr bwMode="auto">
          <a:xfrm>
            <a:off x="4343400" y="6502400"/>
            <a:ext cx="2012950" cy="4206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7023" tIns="48511" rIns="97023" bIns="48511">
            <a:spAutoFit/>
          </a:bodyPr>
          <a:lstStyle/>
          <a:p>
            <a:pPr algn="ctr" defTabSz="969963" eaLnBrk="0" hangingPunct="0">
              <a:spcBef>
                <a:spcPct val="50000"/>
              </a:spcBef>
              <a:defRPr/>
            </a:pPr>
            <a:r>
              <a:rPr lang="en-US" sz="2100" b="1">
                <a:solidFill>
                  <a:srgbClr val="8FABE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Main Street</a:t>
            </a:r>
          </a:p>
        </p:txBody>
      </p:sp>
      <p:sp>
        <p:nvSpPr>
          <p:cNvPr id="32785" name="Text Box 17"/>
          <p:cNvSpPr txBox="1">
            <a:spLocks noChangeArrowheads="1"/>
          </p:cNvSpPr>
          <p:nvPr/>
        </p:nvSpPr>
        <p:spPr bwMode="auto">
          <a:xfrm>
            <a:off x="6832600" y="6502400"/>
            <a:ext cx="2647950" cy="4206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7023" tIns="48511" rIns="97023" bIns="48511">
            <a:spAutoFit/>
          </a:bodyPr>
          <a:lstStyle/>
          <a:p>
            <a:pPr algn="ctr" defTabSz="969963" eaLnBrk="0" hangingPunct="0">
              <a:spcBef>
                <a:spcPct val="50000"/>
              </a:spcBef>
              <a:defRPr/>
            </a:pPr>
            <a:r>
              <a:rPr lang="en-US" sz="2100" b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Tomorrow Land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2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7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7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83" grpId="0" autoUpdateAnimBg="0"/>
      <p:bldP spid="32784" grpId="0" autoUpdateAnimBg="0"/>
      <p:bldP spid="32785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36750" y="152400"/>
            <a:ext cx="7423150" cy="922338"/>
          </a:xfrm>
          <a:ln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5600" b="1" dirty="0" smtClean="0">
                <a:solidFill>
                  <a:schemeClr val="accent2"/>
                </a:solidFill>
                <a:latin typeface="Enviro" pitchFamily="82" charset="0"/>
              </a:rPr>
              <a:t>Suburban Lifestyle</a:t>
            </a:r>
            <a:endParaRPr lang="en-US" sz="5600" dirty="0" smtClean="0">
              <a:solidFill>
                <a:schemeClr val="accent2"/>
              </a:solidFill>
              <a:latin typeface="Enviro" pitchFamily="82" charset="0"/>
            </a:endParaRP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482600" y="1381125"/>
            <a:ext cx="8778875" cy="41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7023" tIns="48511" rIns="97023" bIns="48511">
            <a:spAutoFit/>
          </a:bodyPr>
          <a:lstStyle/>
          <a:p>
            <a:pPr defTabSz="969963" eaLnBrk="0" hangingPunct="0">
              <a:spcBef>
                <a:spcPct val="50000"/>
              </a:spcBef>
              <a:defRPr/>
            </a:pPr>
            <a:r>
              <a:rPr lang="en-US" sz="2100" b="1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482600" y="4551363"/>
            <a:ext cx="8377238" cy="4794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7023" tIns="48511" rIns="97023" bIns="48511">
            <a:spAutoFit/>
          </a:bodyPr>
          <a:lstStyle/>
          <a:p>
            <a:pPr defTabSz="969963" eaLnBrk="0" hangingPunct="0">
              <a:spcBef>
                <a:spcPct val="50000"/>
              </a:spcBef>
              <a:defRPr/>
            </a:pPr>
            <a:endParaRPr lang="en-US" sz="2500" b="1" u="sng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2165350" y="1295400"/>
            <a:ext cx="7010400" cy="14319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7023" tIns="48511" rIns="97023" bIns="48511">
            <a:spAutoFit/>
          </a:bodyPr>
          <a:lstStyle/>
          <a:p>
            <a:pPr defTabSz="969963" eaLnBrk="0" hangingPunct="0">
              <a:spcBef>
                <a:spcPct val="50000"/>
              </a:spcBef>
              <a:defRPr/>
            </a:pPr>
            <a:r>
              <a:rPr lang="en-US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Car registrations:   1945 </a:t>
            </a:r>
            <a:r>
              <a:rPr lang="en-US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</a:t>
            </a:r>
            <a:r>
              <a:rPr lang="en-US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25,000,000</a:t>
            </a:r>
            <a:br>
              <a:rPr lang="en-US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                      1960 </a:t>
            </a:r>
            <a:r>
              <a:rPr lang="en-US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</a:t>
            </a:r>
            <a:r>
              <a:rPr lang="en-US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sz="25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60,000,000</a:t>
            </a:r>
          </a:p>
          <a:p>
            <a:pPr defTabSz="969963" eaLnBrk="0" hangingPunct="0">
              <a:spcBef>
                <a:spcPct val="50000"/>
              </a:spcBef>
              <a:defRPr/>
            </a:pPr>
            <a:r>
              <a:rPr lang="en-US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2-family cars doubles from 1951-1958</a:t>
            </a:r>
          </a:p>
        </p:txBody>
      </p:sp>
      <p:sp>
        <p:nvSpPr>
          <p:cNvPr id="30728" name="Text Box 8"/>
          <p:cNvSpPr txBox="1">
            <a:spLocks noChangeArrowheads="1"/>
          </p:cNvSpPr>
          <p:nvPr/>
        </p:nvSpPr>
        <p:spPr bwMode="auto">
          <a:xfrm>
            <a:off x="2089150" y="4648200"/>
            <a:ext cx="7575550" cy="23844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7023" tIns="48511" rIns="97023" bIns="48511">
            <a:spAutoFit/>
          </a:bodyPr>
          <a:lstStyle/>
          <a:p>
            <a:pPr defTabSz="969963" eaLnBrk="0" hangingPunct="0">
              <a:spcBef>
                <a:spcPct val="50000"/>
              </a:spcBef>
              <a:defRPr/>
            </a:pPr>
            <a:r>
              <a:rPr lang="en-US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1956 </a:t>
            </a:r>
            <a:r>
              <a:rPr lang="en-US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</a:t>
            </a:r>
            <a:r>
              <a:rPr lang="en-US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sz="25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Interstate Highway Act </a:t>
            </a:r>
            <a:r>
              <a:rPr lang="en-US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</a:t>
            </a:r>
            <a:r>
              <a:rPr lang="en-US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largest</a:t>
            </a:r>
            <a:br>
              <a:rPr lang="en-US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         public works project in American</a:t>
            </a:r>
            <a:br>
              <a:rPr lang="en-US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         history!  </a:t>
            </a:r>
            <a:r>
              <a:rPr lang="en-US" sz="25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Dwight D. Eisenhower</a:t>
            </a:r>
          </a:p>
          <a:p>
            <a:pPr marL="969963" lvl="2" defTabSz="969963" eaLnBrk="0" hangingPunct="0">
              <a:spcBef>
                <a:spcPct val="50000"/>
              </a:spcBef>
              <a:buClr>
                <a:srgbClr val="FF7BB0"/>
              </a:buClr>
              <a:buSzPct val="120000"/>
              <a:defRPr/>
            </a:pPr>
            <a:r>
              <a:rPr lang="en-US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 </a:t>
            </a:r>
            <a:r>
              <a:rPr lang="en-US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Cost </a:t>
            </a:r>
            <a:r>
              <a:rPr lang="en-US" sz="25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$32 billion</a:t>
            </a:r>
            <a:r>
              <a:rPr lang="en-US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.</a:t>
            </a:r>
          </a:p>
          <a:p>
            <a:pPr marL="969963" lvl="2" defTabSz="969963" eaLnBrk="0" hangingPunct="0">
              <a:spcBef>
                <a:spcPct val="50000"/>
              </a:spcBef>
              <a:buClr>
                <a:srgbClr val="FF7BB0"/>
              </a:buClr>
              <a:buSzPct val="120000"/>
              <a:defRPr/>
            </a:pPr>
            <a:r>
              <a:rPr lang="en-US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 </a:t>
            </a:r>
            <a:r>
              <a:rPr lang="en-US" sz="25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41,000</a:t>
            </a:r>
            <a:r>
              <a:rPr lang="en-US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miles of new highways built.</a:t>
            </a:r>
          </a:p>
        </p:txBody>
      </p:sp>
      <p:pic>
        <p:nvPicPr>
          <p:cNvPr id="30729" name="Picture 9" descr="ChevyCorvette_1959"/>
          <p:cNvPicPr>
            <a:picLocks noChangeAspect="1" noChangeArrowheads="1"/>
          </p:cNvPicPr>
          <p:nvPr/>
        </p:nvPicPr>
        <p:blipFill>
          <a:blip r:embed="rId3" cstate="print">
            <a:lum contrast="12000"/>
          </a:blip>
          <a:srcRect/>
          <a:stretch>
            <a:fillRect/>
          </a:stretch>
        </p:blipFill>
        <p:spPr bwMode="auto">
          <a:xfrm>
            <a:off x="6248400" y="2895600"/>
            <a:ext cx="2133600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0" name="Picture 10" descr="PinkCadillac"/>
          <p:cNvPicPr>
            <a:picLocks noChangeAspect="1" noChangeArrowheads="1"/>
          </p:cNvPicPr>
          <p:nvPr/>
        </p:nvPicPr>
        <p:blipFill>
          <a:blip r:embed="rId4" cstate="print">
            <a:lum contrast="6000"/>
          </a:blip>
          <a:srcRect/>
          <a:stretch>
            <a:fillRect/>
          </a:stretch>
        </p:blipFill>
        <p:spPr bwMode="auto">
          <a:xfrm>
            <a:off x="3079750" y="2889250"/>
            <a:ext cx="2057400" cy="121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31" name="Text Box 11"/>
          <p:cNvSpPr txBox="1">
            <a:spLocks noChangeArrowheads="1"/>
          </p:cNvSpPr>
          <p:nvPr/>
        </p:nvSpPr>
        <p:spPr bwMode="auto">
          <a:xfrm>
            <a:off x="5975350" y="4114800"/>
            <a:ext cx="2698750" cy="387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7023" tIns="48511" rIns="97023" bIns="48511">
            <a:spAutoFit/>
          </a:bodyPr>
          <a:lstStyle/>
          <a:p>
            <a:pPr defTabSz="969963" eaLnBrk="0" hangingPunct="0">
              <a:spcBef>
                <a:spcPct val="50000"/>
              </a:spcBef>
              <a:defRPr/>
            </a:pPr>
            <a:r>
              <a:rPr lang="en-US" sz="19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1959 Chevy Corvette</a:t>
            </a:r>
          </a:p>
        </p:txBody>
      </p:sp>
      <p:sp>
        <p:nvSpPr>
          <p:cNvPr id="30732" name="Text Box 12"/>
          <p:cNvSpPr txBox="1">
            <a:spLocks noChangeArrowheads="1"/>
          </p:cNvSpPr>
          <p:nvPr/>
        </p:nvSpPr>
        <p:spPr bwMode="auto">
          <a:xfrm>
            <a:off x="2927350" y="4108450"/>
            <a:ext cx="2578100" cy="387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7023" tIns="48511" rIns="97023" bIns="48511">
            <a:spAutoFit/>
          </a:bodyPr>
          <a:lstStyle/>
          <a:p>
            <a:pPr algn="ctr" defTabSz="969963" eaLnBrk="0" hangingPunct="0">
              <a:spcBef>
                <a:spcPct val="50000"/>
              </a:spcBef>
              <a:defRPr/>
            </a:pPr>
            <a:r>
              <a:rPr lang="en-US" sz="19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1958 Pink Cadillac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30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0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0"/>
                                        <p:tgtEl>
                                          <p:spTgt spid="30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5" grpId="0" autoUpdateAnimBg="0"/>
      <p:bldP spid="30728" grpId="0" autoUpdateAnimBg="0"/>
      <p:bldP spid="30731" grpId="0" autoUpdateAnimBg="0"/>
      <p:bldP spid="30732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860550" y="228600"/>
            <a:ext cx="7651750" cy="1150938"/>
          </a:xfrm>
          <a:ln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Char char="•"/>
              <a:defRPr/>
            </a:pPr>
            <a:r>
              <a:rPr lang="en-US" sz="4400" b="1" dirty="0" smtClean="0">
                <a:solidFill>
                  <a:schemeClr val="accent2"/>
                </a:solidFill>
                <a:latin typeface="Enviro" pitchFamily="82" charset="0"/>
              </a:rPr>
              <a:t>A Changing Workplace</a:t>
            </a:r>
            <a:endParaRPr lang="en-US" sz="4400" dirty="0" smtClean="0">
              <a:solidFill>
                <a:schemeClr val="accent2"/>
              </a:solidFill>
              <a:latin typeface="Enviro" pitchFamily="82" charset="0"/>
            </a:endParaRP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2393950" y="990600"/>
            <a:ext cx="7651750" cy="322959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7023" tIns="48511" rIns="97023" bIns="48511">
            <a:spAutoFit/>
          </a:bodyPr>
          <a:lstStyle/>
          <a:p>
            <a:pPr defTabSz="969963" eaLnBrk="0" hangingPunct="0">
              <a:spcBef>
                <a:spcPct val="50000"/>
              </a:spcBef>
            </a:pPr>
            <a:r>
              <a:rPr lang="en-US" sz="2100" b="1" dirty="0"/>
              <a:t> </a:t>
            </a:r>
            <a:r>
              <a:rPr lang="en-US" sz="2500" b="1" u="sng" dirty="0">
                <a:latin typeface="Comic Sans MS" pitchFamily="66" charset="0"/>
              </a:rPr>
              <a:t>Automation</a:t>
            </a:r>
            <a:r>
              <a:rPr lang="en-US" sz="2500" b="1" dirty="0">
                <a:latin typeface="Comic Sans MS" pitchFamily="66" charset="0"/>
              </a:rPr>
              <a:t>:</a:t>
            </a:r>
          </a:p>
          <a:p>
            <a:pPr defTabSz="969963" eaLnBrk="0" hangingPunct="0">
              <a:spcBef>
                <a:spcPct val="50000"/>
              </a:spcBef>
            </a:pPr>
            <a:r>
              <a:rPr lang="en-US" sz="2100" b="1" dirty="0">
                <a:latin typeface="Comic Sans MS" pitchFamily="66" charset="0"/>
              </a:rPr>
              <a:t>       1947-1957 </a:t>
            </a:r>
            <a:r>
              <a:rPr lang="en-US" sz="2100" b="1" dirty="0">
                <a:latin typeface="Comic Sans MS" pitchFamily="66" charset="0"/>
                <a:sym typeface="Wingdings" pitchFamily="2" charset="2"/>
              </a:rPr>
              <a:t></a:t>
            </a:r>
            <a:r>
              <a:rPr lang="en-US" sz="2100" b="1" dirty="0">
                <a:latin typeface="Comic Sans MS" pitchFamily="66" charset="0"/>
              </a:rPr>
              <a:t> factory workers decreased by</a:t>
            </a:r>
            <a:br>
              <a:rPr lang="en-US" sz="2100" b="1" dirty="0">
                <a:latin typeface="Comic Sans MS" pitchFamily="66" charset="0"/>
              </a:rPr>
            </a:br>
            <a:r>
              <a:rPr lang="en-US" sz="2100" b="1" dirty="0">
                <a:latin typeface="Comic Sans MS" pitchFamily="66" charset="0"/>
              </a:rPr>
              <a:t>                        4.3%, eliminating 1.5 million</a:t>
            </a:r>
            <a:br>
              <a:rPr lang="en-US" sz="2100" b="1" dirty="0">
                <a:latin typeface="Comic Sans MS" pitchFamily="66" charset="0"/>
              </a:rPr>
            </a:br>
            <a:r>
              <a:rPr lang="en-US" sz="2100" b="1" dirty="0" smtClean="0">
                <a:latin typeface="Comic Sans MS" pitchFamily="66" charset="0"/>
              </a:rPr>
              <a:t>                        </a:t>
            </a:r>
            <a:r>
              <a:rPr lang="en-US" sz="2100" b="1" dirty="0">
                <a:latin typeface="Comic Sans MS" pitchFamily="66" charset="0"/>
              </a:rPr>
              <a:t>blue-collar jobs.</a:t>
            </a:r>
          </a:p>
          <a:p>
            <a:pPr defTabSz="969963" eaLnBrk="0" hangingPunct="0">
              <a:spcBef>
                <a:spcPct val="50000"/>
              </a:spcBef>
            </a:pPr>
            <a:r>
              <a:rPr lang="en-US" sz="2100" b="1" dirty="0" smtClean="0">
                <a:latin typeface="Comic Sans MS" pitchFamily="66" charset="0"/>
              </a:rPr>
              <a:t>       </a:t>
            </a:r>
            <a:r>
              <a:rPr lang="en-US" sz="2100" b="1" dirty="0">
                <a:latin typeface="Comic Sans MS" pitchFamily="66" charset="0"/>
              </a:rPr>
              <a:t>By 1956 </a:t>
            </a:r>
            <a:r>
              <a:rPr lang="en-US" sz="2100" b="1" dirty="0">
                <a:latin typeface="Comic Sans MS" pitchFamily="66" charset="0"/>
                <a:sym typeface="Wingdings" pitchFamily="2" charset="2"/>
              </a:rPr>
              <a:t></a:t>
            </a:r>
            <a:r>
              <a:rPr lang="en-US" sz="2100" b="1" dirty="0">
                <a:latin typeface="Comic Sans MS" pitchFamily="66" charset="0"/>
              </a:rPr>
              <a:t> more white-collar than blue-collar </a:t>
            </a:r>
            <a:br>
              <a:rPr lang="en-US" sz="2100" b="1" dirty="0">
                <a:latin typeface="Comic Sans MS" pitchFamily="66" charset="0"/>
              </a:rPr>
            </a:br>
            <a:r>
              <a:rPr lang="en-US" sz="2100" b="1" dirty="0">
                <a:latin typeface="Comic Sans MS" pitchFamily="66" charset="0"/>
              </a:rPr>
              <a:t>                     jobs in the U. S</a:t>
            </a:r>
            <a:r>
              <a:rPr lang="en-US" sz="2100" b="1" dirty="0" smtClean="0">
                <a:latin typeface="Comic Sans MS" pitchFamily="66" charset="0"/>
              </a:rPr>
              <a:t>.</a:t>
            </a:r>
            <a:endParaRPr lang="en-US" sz="2100" b="1" dirty="0">
              <a:latin typeface="Comic Sans MS" pitchFamily="66" charset="0"/>
            </a:endParaRPr>
          </a:p>
          <a:p>
            <a:pPr defTabSz="969963" eaLnBrk="0" hangingPunct="0">
              <a:spcBef>
                <a:spcPct val="50000"/>
              </a:spcBef>
            </a:pPr>
            <a:r>
              <a:rPr lang="en-US" sz="2100" b="1" dirty="0">
                <a:latin typeface="Comic Sans MS" pitchFamily="66" charset="0"/>
              </a:rPr>
              <a:t>       Computers </a:t>
            </a:r>
            <a:r>
              <a:rPr lang="en-US" sz="2100" b="1" dirty="0">
                <a:latin typeface="Comic Sans MS" pitchFamily="66" charset="0"/>
                <a:sym typeface="Wingdings" pitchFamily="2" charset="2"/>
              </a:rPr>
              <a:t></a:t>
            </a:r>
            <a:r>
              <a:rPr lang="en-US" sz="2100" b="1" dirty="0">
                <a:latin typeface="Comic Sans MS" pitchFamily="66" charset="0"/>
              </a:rPr>
              <a:t> Mark I (1944). First IBM</a:t>
            </a:r>
            <a:br>
              <a:rPr lang="en-US" sz="2100" b="1" dirty="0">
                <a:latin typeface="Comic Sans MS" pitchFamily="66" charset="0"/>
              </a:rPr>
            </a:br>
            <a:r>
              <a:rPr lang="en-US" sz="2100" b="1" dirty="0">
                <a:latin typeface="Comic Sans MS" pitchFamily="66" charset="0"/>
              </a:rPr>
              <a:t>                       mainframe computer (1951).</a:t>
            </a:r>
          </a:p>
        </p:txBody>
      </p:sp>
      <p:pic>
        <p:nvPicPr>
          <p:cNvPr id="40962" name="Picture 2" descr="http://www.computer50.org/kgill/mark1/mark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1350" y="3810000"/>
            <a:ext cx="4146550" cy="32985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089150" y="228600"/>
            <a:ext cx="7092950" cy="922338"/>
          </a:xfrm>
          <a:ln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5600" b="1" dirty="0" smtClean="0">
                <a:solidFill>
                  <a:schemeClr val="accent2"/>
                </a:solidFill>
                <a:latin typeface="Enviro" pitchFamily="82" charset="0"/>
              </a:rPr>
              <a:t>Mass Media</a:t>
            </a:r>
            <a:endParaRPr lang="en-US" sz="5600" dirty="0" smtClean="0">
              <a:solidFill>
                <a:schemeClr val="accent2"/>
              </a:solidFill>
              <a:latin typeface="Enviro" pitchFamily="82" charset="0"/>
            </a:endParaRPr>
          </a:p>
        </p:txBody>
      </p:sp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482600" y="1381125"/>
            <a:ext cx="8778875" cy="41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7023" tIns="48511" rIns="97023" bIns="48511">
            <a:spAutoFit/>
          </a:bodyPr>
          <a:lstStyle/>
          <a:p>
            <a:pPr defTabSz="969963" eaLnBrk="0" hangingPunct="0">
              <a:spcBef>
                <a:spcPct val="50000"/>
              </a:spcBef>
            </a:pPr>
            <a:r>
              <a:rPr lang="en-US" sz="2100" b="1"/>
              <a:t> </a:t>
            </a: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725488" y="6421438"/>
            <a:ext cx="8375650" cy="4794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7023" tIns="48511" rIns="97023" bIns="48511">
            <a:spAutoFit/>
          </a:bodyPr>
          <a:lstStyle/>
          <a:p>
            <a:pPr defTabSz="969963" eaLnBrk="0" hangingPunct="0">
              <a:spcBef>
                <a:spcPct val="50000"/>
              </a:spcBef>
            </a:pPr>
            <a:endParaRPr lang="en-US" sz="2500" b="1" u="sng"/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2165350" y="990600"/>
            <a:ext cx="7119937" cy="144449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7023" tIns="48511" rIns="97023" bIns="48511">
            <a:spAutoFit/>
          </a:bodyPr>
          <a:lstStyle/>
          <a:p>
            <a:pPr defTabSz="969963" eaLnBrk="0" hangingPunct="0">
              <a:spcBef>
                <a:spcPct val="50000"/>
              </a:spcBef>
              <a:defRPr/>
            </a:pPr>
            <a:r>
              <a:rPr lang="en-US" sz="25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1939- Television available to general public</a:t>
            </a:r>
          </a:p>
          <a:p>
            <a:pPr defTabSz="969963" eaLnBrk="0" hangingPunct="0">
              <a:spcBef>
                <a:spcPct val="50000"/>
              </a:spcBef>
              <a:defRPr/>
            </a:pPr>
            <a:r>
              <a:rPr lang="en-US" sz="25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1946 </a:t>
            </a:r>
            <a:r>
              <a:rPr lang="en-US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</a:t>
            </a:r>
            <a:r>
              <a:rPr lang="en-US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  7,000 TV sets in the U. S.</a:t>
            </a:r>
            <a:br>
              <a:rPr lang="en-US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1950 </a:t>
            </a:r>
            <a:r>
              <a:rPr lang="en-US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</a:t>
            </a:r>
            <a:r>
              <a:rPr lang="en-US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  50,000,000 TV sets in the U. S.</a:t>
            </a:r>
          </a:p>
        </p:txBody>
      </p:sp>
      <p:sp>
        <p:nvSpPr>
          <p:cNvPr id="27655" name="Text Box 7"/>
          <p:cNvSpPr txBox="1">
            <a:spLocks noChangeArrowheads="1"/>
          </p:cNvSpPr>
          <p:nvPr/>
        </p:nvSpPr>
        <p:spPr bwMode="auto">
          <a:xfrm>
            <a:off x="1708150" y="3505200"/>
            <a:ext cx="7239000" cy="800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7023" tIns="48511" rIns="97023" bIns="48511">
            <a:spAutoFit/>
          </a:bodyPr>
          <a:lstStyle/>
          <a:p>
            <a:pPr algn="r" defTabSz="969963" eaLnBrk="0" hangingPunct="0">
              <a:spcBef>
                <a:spcPct val="50000"/>
              </a:spcBef>
              <a:defRPr/>
            </a:pPr>
            <a:r>
              <a:rPr lang="en-US" sz="23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Mass Audience </a:t>
            </a:r>
            <a:r>
              <a:rPr lang="en-US" sz="23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</a:t>
            </a:r>
            <a:r>
              <a:rPr lang="en-US" sz="23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TV celebrated traditional</a:t>
            </a:r>
            <a:br>
              <a:rPr lang="en-US" sz="23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23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American values.        </a:t>
            </a:r>
            <a:endParaRPr lang="en-US" sz="2300" b="1" dirty="0">
              <a:solidFill>
                <a:srgbClr val="FF559A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27659" name="Text Box 11"/>
          <p:cNvSpPr txBox="1">
            <a:spLocks noChangeArrowheads="1"/>
          </p:cNvSpPr>
          <p:nvPr/>
        </p:nvSpPr>
        <p:spPr bwMode="auto">
          <a:xfrm>
            <a:off x="2393950" y="2362200"/>
            <a:ext cx="6858000" cy="12001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1436" rIns="91436">
            <a:spAutoFit/>
          </a:bodyPr>
          <a:lstStyle/>
          <a:p>
            <a:pPr eaLnBrk="0" hangingPunct="0">
              <a:spcBef>
                <a:spcPts val="500"/>
              </a:spcBef>
              <a:spcAft>
                <a:spcPts val="500"/>
              </a:spcAft>
              <a:defRPr/>
            </a:pPr>
            <a:r>
              <a:rPr lang="en-US" sz="2400" b="1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Television is a vast wasteland.</a:t>
            </a:r>
            <a:r>
              <a:rPr lang="en-US" sz="2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</a:t>
            </a:r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Newton Minnow, Chairman of the Federal Communications Commission, 1961</a:t>
            </a:r>
            <a:endParaRPr lang="en-US" sz="2800" b="1" dirty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27658" name="Picture 10" descr="Superman-1951-5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9950" y="4038600"/>
            <a:ext cx="1581150" cy="259080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7662" name="Rectangle 14"/>
          <p:cNvSpPr>
            <a:spLocks noChangeArrowheads="1"/>
          </p:cNvSpPr>
          <p:nvPr/>
        </p:nvSpPr>
        <p:spPr bwMode="auto">
          <a:xfrm>
            <a:off x="2393950" y="6629400"/>
            <a:ext cx="6454775" cy="4889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Truth, Justice, and the American way!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27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27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76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276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276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Up in the Sky--It's Superma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3" grpId="0" autoUpdateAnimBg="0"/>
      <p:bldP spid="27655" grpId="0" build="allAtOnce" autoUpdateAnimBg="0"/>
      <p:bldP spid="27659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089150" y="228600"/>
            <a:ext cx="7162800" cy="922338"/>
          </a:xfrm>
          <a:ln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4800" b="1" dirty="0" smtClean="0">
                <a:solidFill>
                  <a:schemeClr val="accent2"/>
                </a:solidFill>
                <a:latin typeface="Enviro" pitchFamily="82" charset="0"/>
              </a:rPr>
              <a:t>Mass Media</a:t>
            </a:r>
            <a:endParaRPr lang="en-US" sz="4800" dirty="0" smtClean="0">
              <a:solidFill>
                <a:schemeClr val="accent2"/>
              </a:solidFill>
              <a:latin typeface="Enviro" pitchFamily="82" charset="0"/>
            </a:endParaRPr>
          </a:p>
        </p:txBody>
      </p:sp>
      <p:pic>
        <p:nvPicPr>
          <p:cNvPr id="28679" name="Picture 7" descr="DaveyCrockett-1954-56"/>
          <p:cNvPicPr>
            <a:picLocks noChangeAspect="1" noChangeArrowheads="1"/>
          </p:cNvPicPr>
          <p:nvPr/>
        </p:nvPicPr>
        <p:blipFill>
          <a:blip r:embed="rId3" cstate="print">
            <a:lum bright="-6000" contrast="6000"/>
          </a:blip>
          <a:srcRect/>
          <a:stretch>
            <a:fillRect/>
          </a:stretch>
        </p:blipFill>
        <p:spPr bwMode="auto">
          <a:xfrm>
            <a:off x="1978025" y="1295400"/>
            <a:ext cx="2319338" cy="2257425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28680" name="Picture 8" descr="LoneRanger-1949-57"/>
          <p:cNvPicPr>
            <a:picLocks noChangeAspect="1" noChangeArrowheads="1"/>
          </p:cNvPicPr>
          <p:nvPr/>
        </p:nvPicPr>
        <p:blipFill>
          <a:blip r:embed="rId4" cstate="print">
            <a:lum contrast="6000"/>
          </a:blip>
          <a:srcRect/>
          <a:stretch>
            <a:fillRect/>
          </a:stretch>
        </p:blipFill>
        <p:spPr bwMode="auto">
          <a:xfrm>
            <a:off x="4527550" y="2819400"/>
            <a:ext cx="2336800" cy="26416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pic>
        <p:nvPicPr>
          <p:cNvPr id="28683" name="Picture 11" descr="Gunsmoke-1955-75"/>
          <p:cNvPicPr>
            <a:picLocks noChangeAspect="1" noChangeArrowheads="1"/>
          </p:cNvPicPr>
          <p:nvPr/>
        </p:nvPicPr>
        <p:blipFill>
          <a:blip r:embed="rId5" cstate="print">
            <a:lum contrast="12000"/>
          </a:blip>
          <a:srcRect/>
          <a:stretch>
            <a:fillRect/>
          </a:stretch>
        </p:blipFill>
        <p:spPr bwMode="auto">
          <a:xfrm>
            <a:off x="7078663" y="3657600"/>
            <a:ext cx="2405062" cy="31242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sp>
        <p:nvSpPr>
          <p:cNvPr id="28685" name="Text Box 13"/>
          <p:cNvSpPr txBox="1">
            <a:spLocks noChangeArrowheads="1"/>
          </p:cNvSpPr>
          <p:nvPr/>
        </p:nvSpPr>
        <p:spPr bwMode="auto">
          <a:xfrm>
            <a:off x="4260850" y="1295400"/>
            <a:ext cx="3848100" cy="7397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7023" tIns="48511" rIns="97023" bIns="48511">
            <a:spAutoFit/>
          </a:bodyPr>
          <a:lstStyle/>
          <a:p>
            <a:pPr algn="ctr" defTabSz="969963" eaLnBrk="0" hangingPunct="0">
              <a:spcBef>
                <a:spcPct val="50000"/>
              </a:spcBef>
              <a:defRPr/>
            </a:pPr>
            <a:r>
              <a:rPr lang="en-US" sz="21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Davy Crockett</a:t>
            </a:r>
            <a:br>
              <a:rPr lang="en-US" sz="21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2100" b="1" i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King of the Wild Frontier</a:t>
            </a:r>
            <a:endParaRPr lang="en-US" sz="2100" b="1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28686" name="Text Box 14"/>
          <p:cNvSpPr txBox="1">
            <a:spLocks noChangeArrowheads="1"/>
          </p:cNvSpPr>
          <p:nvPr/>
        </p:nvSpPr>
        <p:spPr bwMode="auto">
          <a:xfrm>
            <a:off x="2012950" y="4572000"/>
            <a:ext cx="4038600" cy="1381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7023" tIns="48511" rIns="97023" bIns="48511">
            <a:spAutoFit/>
          </a:bodyPr>
          <a:lstStyle/>
          <a:p>
            <a:pPr defTabSz="969963" eaLnBrk="0" hangingPunct="0">
              <a:spcBef>
                <a:spcPct val="50000"/>
              </a:spcBef>
              <a:defRPr/>
            </a:pPr>
            <a:r>
              <a:rPr lang="en-US" sz="21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The Lone Ranger</a:t>
            </a:r>
            <a:br>
              <a:rPr lang="en-US" sz="21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21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(and his faithful</a:t>
            </a:r>
            <a:br>
              <a:rPr lang="en-US" sz="21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21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sidekick, Tonto):  </a:t>
            </a:r>
            <a:br>
              <a:rPr lang="en-US" sz="21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21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Who is that masked man??</a:t>
            </a:r>
          </a:p>
        </p:txBody>
      </p:sp>
      <p:sp>
        <p:nvSpPr>
          <p:cNvPr id="28687" name="Text Box 15"/>
          <p:cNvSpPr txBox="1">
            <a:spLocks noChangeArrowheads="1"/>
          </p:cNvSpPr>
          <p:nvPr/>
        </p:nvSpPr>
        <p:spPr bwMode="auto">
          <a:xfrm>
            <a:off x="6964363" y="2925763"/>
            <a:ext cx="2668587" cy="7397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7023" tIns="48511" rIns="97023" bIns="48511">
            <a:spAutoFit/>
          </a:bodyPr>
          <a:lstStyle/>
          <a:p>
            <a:pPr algn="ctr" defTabSz="969963" eaLnBrk="0" hangingPunct="0">
              <a:spcBef>
                <a:spcPct val="50000"/>
              </a:spcBef>
              <a:defRPr/>
            </a:pPr>
            <a:r>
              <a:rPr lang="en-US" sz="21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Sheriff Matt Dillon, </a:t>
            </a:r>
            <a:r>
              <a:rPr lang="en-US" sz="2100" b="1" i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Gunsmoke</a:t>
            </a:r>
            <a:endParaRPr lang="en-US" sz="2100" b="1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86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86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500"/>
                            </p:stCondLst>
                            <p:childTnLst>
                              <p:par>
                                <p:cTn id="12" presetID="17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0" fill="hold"/>
                                        <p:tgtEl>
                                          <p:spTgt spid="286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286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5" grpId="0" autoUpdateAnimBg="0"/>
      <p:bldP spid="28686" grpId="0" autoUpdateAnimBg="0"/>
      <p:bldP spid="28687" grpId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089150" y="228600"/>
            <a:ext cx="7162800" cy="922338"/>
          </a:xfrm>
          <a:ln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4800" b="1" dirty="0" smtClean="0">
                <a:solidFill>
                  <a:schemeClr val="accent2"/>
                </a:solidFill>
                <a:latin typeface="Enviro" pitchFamily="82" charset="0"/>
              </a:rPr>
              <a:t>Mass Media</a:t>
            </a:r>
            <a:endParaRPr lang="en-US" sz="4800" dirty="0" smtClean="0">
              <a:solidFill>
                <a:schemeClr val="accent2"/>
              </a:solidFill>
              <a:latin typeface="Enviro" pitchFamily="82" charset="0"/>
            </a:endParaRPr>
          </a:p>
        </p:txBody>
      </p:sp>
      <p:pic>
        <p:nvPicPr>
          <p:cNvPr id="11" name="Picture 2" descr="http://www.zianet.com/chief/Howdy%20Doody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17750" y="1447800"/>
            <a:ext cx="2590800" cy="3179618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4298950" y="914400"/>
            <a:ext cx="3352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Children’s  Programming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698750" y="4724400"/>
            <a:ext cx="1981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Howdy </a:t>
            </a:r>
            <a:r>
              <a:rPr lang="en-US" dirty="0" err="1" smtClean="0"/>
              <a:t>Doody</a:t>
            </a:r>
            <a:endParaRPr lang="en-US" dirty="0"/>
          </a:p>
        </p:txBody>
      </p:sp>
      <p:pic>
        <p:nvPicPr>
          <p:cNvPr id="2052" name="Picture 4" descr="Mickey-Mouse-Club-03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03950" y="2362200"/>
            <a:ext cx="2367232" cy="2819400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6127750" y="1905000"/>
            <a:ext cx="2514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Mickey Mouse Club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860550" y="228600"/>
            <a:ext cx="7696200" cy="922338"/>
          </a:xfrm>
          <a:ln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5000" b="1" dirty="0" smtClean="0">
                <a:solidFill>
                  <a:schemeClr val="accent2"/>
                </a:solidFill>
                <a:latin typeface="Enviro" pitchFamily="82" charset="0"/>
              </a:rPr>
              <a:t>Mass Media</a:t>
            </a:r>
            <a:endParaRPr lang="en-US" sz="5000" dirty="0" smtClean="0">
              <a:solidFill>
                <a:schemeClr val="accent2"/>
              </a:solidFill>
              <a:latin typeface="Enviro" pitchFamily="82" charset="0"/>
            </a:endParaRPr>
          </a:p>
        </p:txBody>
      </p:sp>
      <p:sp>
        <p:nvSpPr>
          <p:cNvPr id="29703" name="Text Box 7"/>
          <p:cNvSpPr txBox="1">
            <a:spLocks noChangeArrowheads="1"/>
          </p:cNvSpPr>
          <p:nvPr/>
        </p:nvSpPr>
        <p:spPr bwMode="auto">
          <a:xfrm>
            <a:off x="2314575" y="5751513"/>
            <a:ext cx="1784350" cy="4206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7023" tIns="48511" rIns="97023" bIns="48511">
            <a:spAutoFit/>
          </a:bodyPr>
          <a:lstStyle/>
          <a:p>
            <a:pPr algn="ctr" defTabSz="969963" eaLnBrk="0" hangingPunct="0">
              <a:spcBef>
                <a:spcPct val="50000"/>
              </a:spcBef>
              <a:defRPr/>
            </a:pPr>
            <a:r>
              <a:rPr lang="en-US" sz="2100" b="1" i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I Love Lucy</a:t>
            </a:r>
          </a:p>
        </p:txBody>
      </p:sp>
      <p:sp>
        <p:nvSpPr>
          <p:cNvPr id="29704" name="Text Box 8"/>
          <p:cNvSpPr txBox="1">
            <a:spLocks noChangeArrowheads="1"/>
          </p:cNvSpPr>
          <p:nvPr/>
        </p:nvSpPr>
        <p:spPr bwMode="auto">
          <a:xfrm>
            <a:off x="6388100" y="5751513"/>
            <a:ext cx="2659063" cy="4206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7023" tIns="48511" rIns="97023" bIns="48511">
            <a:spAutoFit/>
          </a:bodyPr>
          <a:lstStyle/>
          <a:p>
            <a:pPr algn="ctr" defTabSz="969963" eaLnBrk="0" hangingPunct="0">
              <a:spcBef>
                <a:spcPct val="50000"/>
              </a:spcBef>
              <a:defRPr/>
            </a:pPr>
            <a:r>
              <a:rPr lang="en-US" sz="21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hlinkClick r:id="rId5"/>
              </a:rPr>
              <a:t>The Honeymooners</a:t>
            </a:r>
            <a:endParaRPr lang="en-US" sz="2100" b="1" i="1" dirty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29706" name="Picture 10" descr="LucyInKitchen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lum bright="12000"/>
          </a:blip>
          <a:srcRect l="15024" t="7018" r="13615" b="6433"/>
          <a:stretch>
            <a:fillRect/>
          </a:stretch>
        </p:blipFill>
        <p:spPr bwMode="auto">
          <a:xfrm>
            <a:off x="2314575" y="2362200"/>
            <a:ext cx="1685925" cy="3311525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29707" name="Picture 11" descr="Honeymooners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lum contrast="18000"/>
          </a:blip>
          <a:srcRect l="5777" t="14294" r="12027" b="19952"/>
          <a:stretch>
            <a:fillRect/>
          </a:stretch>
        </p:blipFill>
        <p:spPr bwMode="auto">
          <a:xfrm>
            <a:off x="6159500" y="2703513"/>
            <a:ext cx="3079750" cy="2917825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9709" name="Text Box 13"/>
          <p:cNvSpPr txBox="1">
            <a:spLocks noChangeArrowheads="1"/>
          </p:cNvSpPr>
          <p:nvPr/>
        </p:nvSpPr>
        <p:spPr bwMode="auto">
          <a:xfrm>
            <a:off x="1431925" y="1196975"/>
            <a:ext cx="8201025" cy="8604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7023" tIns="48511" rIns="97023" bIns="48511">
            <a:spAutoFit/>
          </a:bodyPr>
          <a:lstStyle/>
          <a:p>
            <a:pPr algn="ctr" defTabSz="969963" eaLnBrk="0" hangingPunct="0">
              <a:spcBef>
                <a:spcPct val="50000"/>
              </a:spcBef>
              <a:defRPr/>
            </a:pPr>
            <a:r>
              <a:rPr lang="en-US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Glossy view of mostly </a:t>
            </a:r>
            <a:br>
              <a:rPr lang="en-US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25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middle-class suburban life</a:t>
            </a:r>
            <a:r>
              <a:rPr lang="en-US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.</a:t>
            </a:r>
            <a:r>
              <a:rPr lang="en-US" sz="21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            </a:t>
            </a:r>
          </a:p>
        </p:txBody>
      </p:sp>
      <p:sp>
        <p:nvSpPr>
          <p:cNvPr id="29710" name="Text Box 14"/>
          <p:cNvSpPr txBox="1">
            <a:spLocks noChangeArrowheads="1"/>
          </p:cNvSpPr>
          <p:nvPr/>
        </p:nvSpPr>
        <p:spPr bwMode="auto">
          <a:xfrm>
            <a:off x="4298950" y="3694113"/>
            <a:ext cx="1555750" cy="5794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1436" rIns="91436"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But...</a:t>
            </a:r>
          </a:p>
        </p:txBody>
      </p:sp>
      <p:sp>
        <p:nvSpPr>
          <p:cNvPr id="29711" name="Rectangle 15"/>
          <p:cNvSpPr>
            <a:spLocks noChangeArrowheads="1"/>
          </p:cNvSpPr>
          <p:nvPr/>
        </p:nvSpPr>
        <p:spPr bwMode="auto">
          <a:xfrm>
            <a:off x="2012950" y="6324600"/>
            <a:ext cx="7239000" cy="5191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2800" b="1" i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Social Winners?...   AND…    Loosers?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9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Ricky-Lucy I'm Hom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Har Har Hardy Har Ha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3" grpId="0" autoUpdateAnimBg="0"/>
      <p:bldP spid="29704" grpId="0" autoUpdateAnimBg="0"/>
      <p:bldP spid="29709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393950" y="304800"/>
            <a:ext cx="6553200" cy="1219200"/>
          </a:xfrm>
          <a:ln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6800" b="1" dirty="0" smtClean="0">
                <a:solidFill>
                  <a:schemeClr val="accent2"/>
                </a:solidFill>
                <a:latin typeface="Enviro" pitchFamily="82" charset="0"/>
              </a:rPr>
              <a:t>Teen Culture</a:t>
            </a:r>
            <a:endParaRPr lang="en-US" sz="6800" dirty="0" smtClean="0">
              <a:solidFill>
                <a:schemeClr val="accent2"/>
              </a:solidFill>
              <a:latin typeface="Enviro" pitchFamily="82" charset="0"/>
            </a:endParaRPr>
          </a:p>
        </p:txBody>
      </p:sp>
      <p:sp>
        <p:nvSpPr>
          <p:cNvPr id="95237" name="Text Box 5"/>
          <p:cNvSpPr txBox="1">
            <a:spLocks noChangeArrowheads="1"/>
          </p:cNvSpPr>
          <p:nvPr/>
        </p:nvSpPr>
        <p:spPr bwMode="auto">
          <a:xfrm>
            <a:off x="1828800" y="2101850"/>
            <a:ext cx="7575550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1436" rIns="91436"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Behavioral Rules of the 1950s:</a:t>
            </a:r>
          </a:p>
        </p:txBody>
      </p:sp>
      <p:sp>
        <p:nvSpPr>
          <p:cNvPr id="95239" name="Text Box 7"/>
          <p:cNvSpPr txBox="1">
            <a:spLocks noChangeArrowheads="1"/>
          </p:cNvSpPr>
          <p:nvPr/>
        </p:nvSpPr>
        <p:spPr bwMode="auto">
          <a:xfrm>
            <a:off x="2165350" y="2819400"/>
            <a:ext cx="7239000" cy="2554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1436" rIns="91436">
            <a:spAutoFit/>
          </a:bodyPr>
          <a:lstStyle/>
          <a:p>
            <a:pPr marL="1036638" lvl="1" indent="-579438" eaLnBrk="0" hangingPunct="0">
              <a:spcBef>
                <a:spcPct val="50000"/>
              </a:spcBef>
              <a:buClr>
                <a:schemeClr val="hlink"/>
              </a:buClr>
              <a:buSzPct val="90000"/>
              <a:defRPr/>
            </a:pPr>
            <a:r>
              <a:rPr 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 </a:t>
            </a:r>
            <a:r>
              <a:rPr 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Obeyed 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Authority</a:t>
            </a:r>
            <a:r>
              <a:rPr 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.</a:t>
            </a:r>
          </a:p>
          <a:p>
            <a:pPr marL="1036638" lvl="1" indent="-579438" eaLnBrk="0" hangingPunct="0">
              <a:spcBef>
                <a:spcPct val="50000"/>
              </a:spcBef>
              <a:buClr>
                <a:schemeClr val="hlink"/>
              </a:buClr>
              <a:buSzPct val="90000"/>
              <a:defRPr/>
            </a:pPr>
            <a:r>
              <a:rPr 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 </a:t>
            </a:r>
            <a:r>
              <a:rPr 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Control Your Emotions.</a:t>
            </a:r>
          </a:p>
          <a:p>
            <a:pPr marL="1036638" lvl="1" indent="-579438" eaLnBrk="0" hangingPunct="0">
              <a:spcBef>
                <a:spcPct val="50000"/>
              </a:spcBef>
              <a:buClr>
                <a:schemeClr val="hlink"/>
              </a:buClr>
              <a:buSzPct val="90000"/>
              <a:defRPr/>
            </a:pPr>
            <a:r>
              <a:rPr 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 </a:t>
            </a:r>
            <a:r>
              <a:rPr 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Don’t Make Waves </a:t>
            </a:r>
            <a:r>
              <a:rPr 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 Fit in </a:t>
            </a:r>
            <a:br>
              <a:rPr 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</a:br>
            <a:r>
              <a:rPr 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with the Group</a:t>
            </a:r>
            <a:r>
              <a:rPr lang="en-US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.</a:t>
            </a:r>
            <a:endParaRPr lang="en-US" sz="3200" b="1" dirty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  <a:sym typeface="Wingdings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5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0"/>
                                        <p:tgtEl>
                                          <p:spTgt spid="95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7" grpId="0" autoUpdateAnimBg="0"/>
      <p:bldP spid="95239" grpId="0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089150" y="152400"/>
            <a:ext cx="7092950" cy="914400"/>
          </a:xfrm>
          <a:ln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6200" b="1" dirty="0" smtClean="0">
                <a:solidFill>
                  <a:schemeClr val="accent2"/>
                </a:solidFill>
                <a:latin typeface="Enviro" pitchFamily="82" charset="0"/>
              </a:rPr>
              <a:t>Teen Culture</a:t>
            </a:r>
            <a:endParaRPr lang="en-US" sz="6200" dirty="0" smtClean="0">
              <a:solidFill>
                <a:schemeClr val="accent2"/>
              </a:solidFill>
              <a:latin typeface="Enviro" pitchFamily="82" charset="0"/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2089150" y="1371600"/>
            <a:ext cx="7467600" cy="17526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None/>
              <a:defRPr/>
            </a:pP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In the 1950s </a:t>
            </a: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</a:t>
            </a: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the word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“teenager”</a:t>
            </a:r>
            <a:r>
              <a:rPr lang="en-US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entered </a:t>
            </a:r>
            <a:b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               the American language.</a:t>
            </a:r>
          </a:p>
          <a:p>
            <a:pPr eaLnBrk="1" hangingPunct="1">
              <a:buFontTx/>
              <a:buNone/>
              <a:defRPr/>
            </a:pP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By 1956 </a:t>
            </a: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</a:t>
            </a: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13 mil. teens with $7 </a:t>
            </a:r>
            <a:r>
              <a:rPr lang="en-US" sz="2400" b="1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bil</a:t>
            </a: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. to spend</a:t>
            </a:r>
            <a:b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          a year.</a:t>
            </a: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1631950" y="3148013"/>
            <a:ext cx="7924800" cy="8366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7023" tIns="48511" rIns="97023" bIns="48511">
            <a:spAutoFit/>
          </a:bodyPr>
          <a:lstStyle/>
          <a:p>
            <a:pPr algn="ctr" defTabSz="969963" eaLnBrk="0" hangingPunct="0">
              <a:spcBef>
                <a:spcPct val="50000"/>
              </a:spcBef>
              <a:defRPr/>
            </a:pPr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1951</a:t>
            </a:r>
            <a:r>
              <a:rPr lang="en-US" sz="2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Alan Freed (Cleveland, Ohio)</a:t>
            </a:r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</a:t>
            </a:r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“ROCK ‘N ROLL”</a:t>
            </a:r>
          </a:p>
        </p:txBody>
      </p:sp>
      <p:pic>
        <p:nvPicPr>
          <p:cNvPr id="25605" name="Picture 5" descr="ElvisPelvis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lum bright="-6000"/>
          </a:blip>
          <a:srcRect/>
          <a:stretch>
            <a:fillRect/>
          </a:stretch>
        </p:blipFill>
        <p:spPr bwMode="auto">
          <a:xfrm>
            <a:off x="4451350" y="4191000"/>
            <a:ext cx="2255838" cy="238760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3155950" y="6607175"/>
            <a:ext cx="4984750" cy="4794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7023" tIns="48511" rIns="97023" bIns="48511">
            <a:spAutoFit/>
          </a:bodyPr>
          <a:lstStyle/>
          <a:p>
            <a:pPr algn="ctr" defTabSz="969963" eaLnBrk="0" hangingPunct="0">
              <a:spcBef>
                <a:spcPct val="50000"/>
              </a:spcBef>
              <a:defRPr/>
            </a:pPr>
            <a:r>
              <a:rPr lang="en-US" sz="25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Elvis Presley </a:t>
            </a:r>
            <a:r>
              <a:rPr lang="en-US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</a:t>
            </a:r>
            <a:r>
              <a:rPr lang="en-US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“The King”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317750" y="152400"/>
            <a:ext cx="6864350" cy="1219200"/>
          </a:xfrm>
          <a:ln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6200" b="1" dirty="0" smtClean="0">
                <a:solidFill>
                  <a:schemeClr val="accent2"/>
                </a:solidFill>
                <a:latin typeface="Enviro" pitchFamily="82" charset="0"/>
              </a:rPr>
              <a:t>Teen Culture</a:t>
            </a:r>
            <a:endParaRPr lang="en-US" sz="6200" dirty="0" smtClean="0">
              <a:solidFill>
                <a:schemeClr val="accent2"/>
              </a:solidFill>
              <a:latin typeface="Enviro" pitchFamily="82" charset="0"/>
            </a:endParaRPr>
          </a:p>
        </p:txBody>
      </p:sp>
      <p:sp>
        <p:nvSpPr>
          <p:cNvPr id="37896" name="Rectangle 8"/>
          <p:cNvSpPr>
            <a:spLocks noChangeArrowheads="1"/>
          </p:cNvSpPr>
          <p:nvPr/>
        </p:nvSpPr>
        <p:spPr bwMode="auto">
          <a:xfrm>
            <a:off x="2546350" y="1371600"/>
            <a:ext cx="6400800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7023" tIns="48511" rIns="97023" bIns="48511"/>
          <a:lstStyle/>
          <a:p>
            <a:pPr marL="385763" indent="-385763" algn="ctr" defTabSz="1028700">
              <a:spcBef>
                <a:spcPct val="20000"/>
              </a:spcBef>
              <a:defRPr/>
            </a:pPr>
            <a:r>
              <a:rPr 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“Juvenile Delinquency”   ???</a:t>
            </a:r>
          </a:p>
        </p:txBody>
      </p:sp>
      <p:pic>
        <p:nvPicPr>
          <p:cNvPr id="37897" name="Picture 9" descr="WildOne-Brando-1955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06688" y="3282950"/>
            <a:ext cx="1949450" cy="260985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37898" name="Picture 10" descr="RebelWithoutACause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13538" y="3282950"/>
            <a:ext cx="1776412" cy="2600325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7900" name="Text Box 12"/>
          <p:cNvSpPr txBox="1">
            <a:spLocks noChangeArrowheads="1"/>
          </p:cNvSpPr>
          <p:nvPr/>
        </p:nvSpPr>
        <p:spPr bwMode="auto">
          <a:xfrm>
            <a:off x="2317750" y="6026150"/>
            <a:ext cx="2762250" cy="10604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7023" tIns="48511" rIns="97023" bIns="48511">
            <a:spAutoFit/>
          </a:bodyPr>
          <a:lstStyle/>
          <a:p>
            <a:pPr algn="ctr" defTabSz="969963" eaLnBrk="0" hangingPunct="0">
              <a:spcBef>
                <a:spcPct val="50000"/>
              </a:spcBef>
              <a:defRPr/>
            </a:pPr>
            <a:r>
              <a:rPr lang="en-US" sz="21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Marlon Brando </a:t>
            </a:r>
            <a:r>
              <a:rPr lang="en-US" sz="21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in</a:t>
            </a:r>
            <a:br>
              <a:rPr lang="en-US" sz="21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21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The Wild One</a:t>
            </a:r>
            <a:r>
              <a:rPr lang="en-US" sz="21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(1953)</a:t>
            </a:r>
          </a:p>
        </p:txBody>
      </p:sp>
      <p:sp>
        <p:nvSpPr>
          <p:cNvPr id="37901" name="Text Box 13"/>
          <p:cNvSpPr txBox="1">
            <a:spLocks noChangeArrowheads="1"/>
          </p:cNvSpPr>
          <p:nvPr/>
        </p:nvSpPr>
        <p:spPr bwMode="auto">
          <a:xfrm>
            <a:off x="6172200" y="6000750"/>
            <a:ext cx="2900363" cy="10604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7023" tIns="48511" rIns="97023" bIns="48511">
            <a:spAutoFit/>
          </a:bodyPr>
          <a:lstStyle/>
          <a:p>
            <a:pPr algn="ctr" defTabSz="969963" eaLnBrk="0" hangingPunct="0">
              <a:spcBef>
                <a:spcPct val="50000"/>
              </a:spcBef>
              <a:defRPr/>
            </a:pPr>
            <a:r>
              <a:rPr lang="en-US" sz="21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James Dean </a:t>
            </a:r>
            <a:r>
              <a:rPr lang="en-US" sz="21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in</a:t>
            </a:r>
            <a:br>
              <a:rPr lang="en-US" sz="21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21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R</a:t>
            </a:r>
            <a:r>
              <a:rPr lang="en-US" sz="21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ebel Without a Cause</a:t>
            </a:r>
            <a:r>
              <a:rPr lang="en-US" sz="21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(1955)</a:t>
            </a:r>
          </a:p>
        </p:txBody>
      </p:sp>
      <p:sp>
        <p:nvSpPr>
          <p:cNvPr id="37903" name="Text Box 15"/>
          <p:cNvSpPr txBox="1">
            <a:spLocks noChangeArrowheads="1"/>
          </p:cNvSpPr>
          <p:nvPr/>
        </p:nvSpPr>
        <p:spPr bwMode="auto">
          <a:xfrm>
            <a:off x="2089150" y="2057400"/>
            <a:ext cx="7162800" cy="914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1436" rIns="91436"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sz="27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1951 </a:t>
            </a:r>
            <a:r>
              <a:rPr lang="en-US" sz="27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</a:t>
            </a:r>
            <a:r>
              <a:rPr lang="en-US" sz="27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sz="27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J. D. Salinger’s </a:t>
            </a:r>
            <a:r>
              <a:rPr lang="en-US" sz="27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/>
            </a:r>
            <a:br>
              <a:rPr lang="en-US" sz="27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27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A Catcher in the Rye</a:t>
            </a:r>
            <a:endParaRPr lang="en-US" sz="2700" b="1" dirty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ransition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78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78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motorcyc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4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4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5" dur="400" decel="5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6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7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900" grpId="0" autoUpdateAnimBg="0"/>
      <p:bldP spid="37901" grpId="0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65350" y="0"/>
            <a:ext cx="7016750" cy="914400"/>
          </a:xfrm>
          <a:ln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6200" b="1" dirty="0" smtClean="0">
                <a:solidFill>
                  <a:schemeClr val="accent2"/>
                </a:solidFill>
                <a:latin typeface="Enviro" pitchFamily="82" charset="0"/>
              </a:rPr>
              <a:t>Teen Culture</a:t>
            </a:r>
            <a:endParaRPr lang="en-US" sz="6200" dirty="0" smtClean="0">
              <a:solidFill>
                <a:schemeClr val="accent2"/>
              </a:solidFill>
              <a:latin typeface="Enviro" pitchFamily="82" charset="0"/>
            </a:endParaRPr>
          </a:p>
        </p:txBody>
      </p:sp>
      <p:sp>
        <p:nvSpPr>
          <p:cNvPr id="93196" name="Text Box 12"/>
          <p:cNvSpPr txBox="1">
            <a:spLocks noChangeArrowheads="1"/>
          </p:cNvSpPr>
          <p:nvPr/>
        </p:nvSpPr>
        <p:spPr bwMode="auto">
          <a:xfrm>
            <a:off x="2165350" y="1219200"/>
            <a:ext cx="7346950" cy="290079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1436" rIns="91436">
            <a:spAutoFit/>
          </a:bodyPr>
          <a:lstStyle/>
          <a:p>
            <a:pPr eaLnBrk="0" hangingPunct="0">
              <a:spcBef>
                <a:spcPct val="50000"/>
              </a:spcBef>
              <a:buClr>
                <a:schemeClr val="hlink"/>
              </a:buClr>
              <a:buSzPct val="80000"/>
              <a:buFont typeface="Wingdings 2" pitchFamily="18" charset="2"/>
              <a:buNone/>
              <a:defRPr/>
            </a:pP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The “Beat” Generation</a:t>
            </a:r>
            <a:r>
              <a:rPr lang="en-US" sz="27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:</a:t>
            </a:r>
          </a:p>
          <a:p>
            <a:pPr marL="1371600" lvl="2" indent="-457200" eaLnBrk="0" hangingPunct="0">
              <a:spcBef>
                <a:spcPct val="50000"/>
              </a:spcBef>
              <a:buClr>
                <a:schemeClr val="hlink"/>
              </a:buClr>
              <a:buSzPct val="90000"/>
              <a:buFont typeface="Wingdings" pitchFamily="2" charset="2"/>
              <a:buChar char="à"/>
              <a:defRPr/>
            </a:pPr>
            <a:r>
              <a:rPr lang="en-US" sz="27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Anti-Conformists </a:t>
            </a:r>
            <a:endParaRPr lang="en-US" sz="2700" b="1" dirty="0" smtClean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1371600" lvl="2" indent="-457200" eaLnBrk="0" hangingPunct="0">
              <a:spcBef>
                <a:spcPct val="50000"/>
              </a:spcBef>
              <a:buClr>
                <a:schemeClr val="hlink"/>
              </a:buClr>
              <a:buSzPct val="90000"/>
              <a:defRPr/>
            </a:pPr>
            <a:r>
              <a:rPr lang="en-US" dirty="0" smtClean="0"/>
              <a:t>“… the Beat Generation sold books, sold black turtleneck sweaters and bongos, berets and dark glasses, sold a way of life that seemed like dangerous fun—thus to be either condemned or imitated…”</a:t>
            </a:r>
            <a:endParaRPr lang="en-US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27652" name="Picture 16" descr="MaynardGKrebs"/>
          <p:cNvPicPr>
            <a:picLocks noChangeAspect="1" noChangeArrowheads="1"/>
          </p:cNvPicPr>
          <p:nvPr/>
        </p:nvPicPr>
        <p:blipFill>
          <a:blip r:embed="rId3" cstate="print">
            <a:lum bright="-6000" contrast="24000"/>
          </a:blip>
          <a:srcRect/>
          <a:stretch>
            <a:fillRect/>
          </a:stretch>
        </p:blipFill>
        <p:spPr bwMode="auto">
          <a:xfrm>
            <a:off x="4406900" y="4495800"/>
            <a:ext cx="2254250" cy="251460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93201" name="Text Box 17"/>
          <p:cNvSpPr txBox="1">
            <a:spLocks noChangeArrowheads="1"/>
          </p:cNvSpPr>
          <p:nvPr/>
        </p:nvSpPr>
        <p:spPr bwMode="auto">
          <a:xfrm>
            <a:off x="2241550" y="5272088"/>
            <a:ext cx="1873250" cy="5191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1436" rIns="91436"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“Beatnik”</a:t>
            </a:r>
          </a:p>
        </p:txBody>
      </p:sp>
      <p:sp>
        <p:nvSpPr>
          <p:cNvPr id="93202" name="Text Box 18"/>
          <p:cNvSpPr txBox="1">
            <a:spLocks noChangeArrowheads="1"/>
          </p:cNvSpPr>
          <p:nvPr/>
        </p:nvSpPr>
        <p:spPr bwMode="auto">
          <a:xfrm>
            <a:off x="6813550" y="5272088"/>
            <a:ext cx="2592388" cy="5191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1436" rIns="91436"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“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Clean</a:t>
            </a:r>
            <a:r>
              <a:rPr 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” Teen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089150" y="76200"/>
            <a:ext cx="7099300" cy="990600"/>
          </a:xfrm>
          <a:ln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6200" b="1" dirty="0" smtClean="0">
                <a:solidFill>
                  <a:schemeClr val="accent2"/>
                </a:solidFill>
                <a:latin typeface="Enviro" pitchFamily="82" charset="0"/>
              </a:rPr>
              <a:t>Religious Revival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1631950" y="1447800"/>
            <a:ext cx="7727950" cy="8128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None/>
              <a:defRPr/>
            </a:pPr>
            <a:r>
              <a:rPr lang="en-US" sz="2100" b="1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 </a:t>
            </a:r>
            <a:r>
              <a:rPr lang="en-US" sz="23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Today in the U. S., the Christian faith is back in the center of things.  </a:t>
            </a:r>
            <a:r>
              <a:rPr lang="en-US" sz="2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sz="23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-- </a:t>
            </a:r>
            <a:r>
              <a:rPr lang="en-US" sz="2300" b="1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Time</a:t>
            </a:r>
            <a:r>
              <a:rPr lang="en-US" sz="23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magazine, 1954</a:t>
            </a:r>
            <a:endParaRPr lang="en-US" sz="2300" b="1" i="1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2089150" y="2687638"/>
            <a:ext cx="7575550" cy="8302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7023" tIns="48511" rIns="97023" bIns="48511">
            <a:spAutoFit/>
          </a:bodyPr>
          <a:lstStyle/>
          <a:p>
            <a:pPr defTabSz="969963" eaLnBrk="0" hangingPunct="0">
              <a:spcBef>
                <a:spcPct val="50000"/>
              </a:spcBef>
              <a:defRPr/>
            </a:pPr>
            <a:r>
              <a:rPr lang="en-US" sz="2500" b="1" u="sng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Church membership</a:t>
            </a:r>
            <a:r>
              <a:rPr lang="en-US" sz="25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: </a:t>
            </a:r>
            <a:r>
              <a:rPr lang="en-US" sz="23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1940 </a:t>
            </a:r>
            <a:r>
              <a:rPr lang="en-US" sz="23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</a:t>
            </a:r>
            <a:r>
              <a:rPr lang="en-US" sz="23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   64,000,000</a:t>
            </a:r>
            <a:br>
              <a:rPr lang="en-US" sz="23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23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                         1960 </a:t>
            </a:r>
            <a:r>
              <a:rPr lang="en-US" sz="23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 </a:t>
            </a:r>
            <a:r>
              <a:rPr lang="en-US" sz="23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114,000,000</a:t>
            </a:r>
          </a:p>
        </p:txBody>
      </p:sp>
      <p:sp>
        <p:nvSpPr>
          <p:cNvPr id="41991" name="Text Box 7"/>
          <p:cNvSpPr txBox="1">
            <a:spLocks noChangeArrowheads="1"/>
          </p:cNvSpPr>
          <p:nvPr/>
        </p:nvSpPr>
        <p:spPr bwMode="auto">
          <a:xfrm>
            <a:off x="2087563" y="3863975"/>
            <a:ext cx="7392987" cy="299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7023" tIns="48511" rIns="97023" bIns="48511">
            <a:spAutoFit/>
          </a:bodyPr>
          <a:lstStyle/>
          <a:p>
            <a:pPr defTabSz="969963" eaLnBrk="0" hangingPunct="0">
              <a:spcBef>
                <a:spcPct val="50000"/>
              </a:spcBef>
              <a:defRPr/>
            </a:pPr>
            <a:r>
              <a:rPr lang="en-US" sz="25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Television Preachers</a:t>
            </a:r>
            <a:r>
              <a:rPr lang="en-US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:  </a:t>
            </a:r>
          </a:p>
          <a:p>
            <a:pPr defTabSz="969963" eaLnBrk="0" hangingPunct="0">
              <a:spcBef>
                <a:spcPct val="50000"/>
              </a:spcBef>
              <a:defRPr/>
            </a:pPr>
            <a:r>
              <a:rPr lang="en-US" sz="2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1.  Catholic </a:t>
            </a:r>
            <a:r>
              <a:rPr lang="en-US" sz="2200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Bishop Fulton J. Sheen</a:t>
            </a:r>
            <a:r>
              <a:rPr lang="en-US" sz="2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sz="2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</a:t>
            </a:r>
            <a:r>
              <a:rPr lang="en-US" sz="2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“Life is </a:t>
            </a:r>
            <a:br>
              <a:rPr lang="en-US" sz="2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2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   Worth Living”</a:t>
            </a:r>
          </a:p>
          <a:p>
            <a:pPr defTabSz="969963" eaLnBrk="0" hangingPunct="0">
              <a:spcBef>
                <a:spcPct val="50000"/>
              </a:spcBef>
              <a:defRPr/>
            </a:pPr>
            <a:r>
              <a:rPr lang="en-US" sz="2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2.  Methodist Minister </a:t>
            </a:r>
            <a:r>
              <a:rPr lang="en-US" sz="2200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Norman Vincent Peale</a:t>
            </a:r>
            <a:r>
              <a:rPr lang="en-US" sz="2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sz="2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</a:t>
            </a:r>
            <a:r>
              <a:rPr lang="en-US" sz="2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br>
              <a:rPr lang="en-US" sz="2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2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   </a:t>
            </a:r>
            <a:r>
              <a:rPr lang="en-US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The Power of Positive Thinking</a:t>
            </a:r>
            <a:endParaRPr lang="en-US" sz="2200" b="1" dirty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defTabSz="969963" eaLnBrk="0" hangingPunct="0">
              <a:spcBef>
                <a:spcPct val="50000"/>
              </a:spcBef>
              <a:defRPr/>
            </a:pPr>
            <a:r>
              <a:rPr lang="en-US" sz="2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3.  </a:t>
            </a:r>
            <a:r>
              <a:rPr lang="en-US" sz="2200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Reverend Billy Graham</a:t>
            </a:r>
            <a:r>
              <a:rPr lang="en-US" sz="2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sz="2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</a:t>
            </a:r>
            <a:r>
              <a:rPr lang="en-US" sz="2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ecumenical message;</a:t>
            </a:r>
            <a:br>
              <a:rPr lang="en-US" sz="2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2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    warned against the evils of Communism.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012950" y="152400"/>
            <a:ext cx="7169150" cy="922338"/>
          </a:xfrm>
          <a:ln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5600" b="1" dirty="0" smtClean="0">
                <a:solidFill>
                  <a:schemeClr val="accent2"/>
                </a:solidFill>
                <a:latin typeface="Enviro" pitchFamily="82" charset="0"/>
              </a:rPr>
              <a:t>Religious Revival</a:t>
            </a:r>
          </a:p>
        </p:txBody>
      </p:sp>
      <p:pic>
        <p:nvPicPr>
          <p:cNvPr id="30723" name="Picture 5" descr="BenHur_1959"/>
          <p:cNvPicPr>
            <a:picLocks noChangeAspect="1" noChangeArrowheads="1"/>
          </p:cNvPicPr>
          <p:nvPr/>
        </p:nvPicPr>
        <p:blipFill>
          <a:blip r:embed="rId3" cstate="print">
            <a:lum contrast="6000"/>
          </a:blip>
          <a:srcRect/>
          <a:stretch>
            <a:fillRect/>
          </a:stretch>
        </p:blipFill>
        <p:spPr bwMode="auto">
          <a:xfrm>
            <a:off x="7423150" y="2112963"/>
            <a:ext cx="1808163" cy="2809875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43015" name="Text Box 7"/>
          <p:cNvSpPr txBox="1">
            <a:spLocks noChangeArrowheads="1"/>
          </p:cNvSpPr>
          <p:nvPr/>
        </p:nvSpPr>
        <p:spPr bwMode="auto">
          <a:xfrm>
            <a:off x="1936750" y="1219200"/>
            <a:ext cx="7543800" cy="539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7023" tIns="48511" rIns="97023" bIns="48511">
            <a:spAutoFit/>
          </a:bodyPr>
          <a:lstStyle/>
          <a:p>
            <a:pPr algn="ctr" defTabSz="969963" eaLnBrk="0" hangingPunct="0">
              <a:spcBef>
                <a:spcPct val="50000"/>
              </a:spcBef>
              <a:defRPr/>
            </a:pPr>
            <a:r>
              <a:rPr lang="en-US" sz="2900" b="1" u="sng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Hollywood</a:t>
            </a:r>
            <a:r>
              <a:rPr lang="en-US" sz="29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:  apex of the biblical epics.</a:t>
            </a:r>
          </a:p>
        </p:txBody>
      </p:sp>
      <p:sp>
        <p:nvSpPr>
          <p:cNvPr id="43016" name="Text Box 8"/>
          <p:cNvSpPr txBox="1">
            <a:spLocks noChangeArrowheads="1"/>
          </p:cNvSpPr>
          <p:nvPr/>
        </p:nvSpPr>
        <p:spPr bwMode="auto">
          <a:xfrm>
            <a:off x="2317750" y="6172200"/>
            <a:ext cx="6858000" cy="8604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7023" tIns="48511" rIns="97023" bIns="48511">
            <a:spAutoFit/>
          </a:bodyPr>
          <a:lstStyle/>
          <a:p>
            <a:pPr algn="ctr" defTabSz="969963" eaLnBrk="0" hangingPunct="0">
              <a:spcBef>
                <a:spcPct val="50000"/>
              </a:spcBef>
              <a:defRPr/>
            </a:pPr>
            <a:r>
              <a:rPr lang="en-US" sz="2500" b="1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It’s un-American to be un-religious!</a:t>
            </a:r>
            <a:r>
              <a:rPr lang="en-US" sz="25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 </a:t>
            </a:r>
            <a:r>
              <a:rPr lang="en-US" sz="2500" b="1" dirty="0">
                <a:solidFill>
                  <a:srgbClr val="FF559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/>
            </a:r>
            <a:br>
              <a:rPr lang="en-US" sz="2500" b="1" dirty="0">
                <a:solidFill>
                  <a:srgbClr val="FF559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         -- </a:t>
            </a:r>
            <a:r>
              <a:rPr lang="en-US" sz="21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The Christian Century</a:t>
            </a:r>
            <a:r>
              <a:rPr lang="en-US" sz="21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, 1954</a:t>
            </a:r>
            <a:endParaRPr lang="en-US" sz="2500" b="1" dirty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30726" name="Picture 9" descr="TenCommandments_1956"/>
          <p:cNvPicPr>
            <a:picLocks noChangeAspect="1" noChangeArrowheads="1"/>
          </p:cNvPicPr>
          <p:nvPr/>
        </p:nvPicPr>
        <p:blipFill>
          <a:blip r:embed="rId4" cstate="print">
            <a:lum bright="12000" contrast="6000"/>
          </a:blip>
          <a:srcRect/>
          <a:stretch>
            <a:fillRect/>
          </a:stretch>
        </p:blipFill>
        <p:spPr bwMode="auto">
          <a:xfrm>
            <a:off x="4699000" y="2112963"/>
            <a:ext cx="1758950" cy="284480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30727" name="Picture 10" descr="TheRobe_1953"/>
          <p:cNvPicPr>
            <a:picLocks noChangeAspect="1" noChangeArrowheads="1"/>
          </p:cNvPicPr>
          <p:nvPr/>
        </p:nvPicPr>
        <p:blipFill>
          <a:blip r:embed="rId5" cstate="print">
            <a:lum bright="-6000" contrast="6000"/>
          </a:blip>
          <a:srcRect/>
          <a:stretch>
            <a:fillRect/>
          </a:stretch>
        </p:blipFill>
        <p:spPr bwMode="auto">
          <a:xfrm>
            <a:off x="2184400" y="2112963"/>
            <a:ext cx="1581150" cy="2790825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43019" name="Text Box 11"/>
          <p:cNvSpPr txBox="1">
            <a:spLocks noChangeArrowheads="1"/>
          </p:cNvSpPr>
          <p:nvPr/>
        </p:nvSpPr>
        <p:spPr bwMode="auto">
          <a:xfrm>
            <a:off x="1800225" y="5202238"/>
            <a:ext cx="7527925" cy="7397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7023" tIns="48511" rIns="97023" bIns="48511">
            <a:spAutoFit/>
          </a:bodyPr>
          <a:lstStyle/>
          <a:p>
            <a:pPr defTabSz="969963" eaLnBrk="0" hangingPunct="0">
              <a:spcBef>
                <a:spcPct val="50000"/>
              </a:spcBef>
              <a:defRPr/>
            </a:pPr>
            <a:r>
              <a:rPr lang="en-US" sz="21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     </a:t>
            </a:r>
            <a:r>
              <a:rPr lang="en-US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The Robe       </a:t>
            </a:r>
            <a:r>
              <a:rPr lang="en-US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The Ten Commandments</a:t>
            </a:r>
            <a:r>
              <a:rPr lang="en-US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    Ben </a:t>
            </a:r>
            <a:r>
              <a:rPr lang="en-US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Hur</a:t>
            </a:r>
            <a:r>
              <a:rPr lang="en-US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/>
            </a:r>
            <a:br>
              <a:rPr lang="en-US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21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      </a:t>
            </a:r>
            <a:r>
              <a:rPr lang="en-US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1953                    1956                 1959</a:t>
            </a:r>
            <a:endParaRPr lang="en-US" sz="2100" b="1" dirty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30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30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6" grpId="0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012950" y="76200"/>
            <a:ext cx="7331075" cy="693738"/>
          </a:xfrm>
          <a:ln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Char char="•"/>
              <a:defRPr/>
            </a:pPr>
            <a:r>
              <a:rPr lang="en-US" sz="4000" b="1" dirty="0" smtClean="0">
                <a:solidFill>
                  <a:schemeClr val="accent2"/>
                </a:solidFill>
                <a:latin typeface="Enviro" pitchFamily="82" charset="0"/>
              </a:rPr>
              <a:t>Well-Defined Gender Roles</a:t>
            </a:r>
          </a:p>
        </p:txBody>
      </p:sp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1936750" y="1219200"/>
            <a:ext cx="6324600" cy="2232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7023" tIns="48511" rIns="97023" bIns="48511">
            <a:spAutoFit/>
          </a:bodyPr>
          <a:lstStyle/>
          <a:p>
            <a:pPr defTabSz="969963" eaLnBrk="0" hangingPunct="0">
              <a:spcBef>
                <a:spcPct val="50000"/>
              </a:spcBef>
              <a:defRPr/>
            </a:pPr>
            <a:r>
              <a:rPr lang="en-US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The </a:t>
            </a:r>
            <a:r>
              <a:rPr lang="en-US" b="1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ideal modern woman </a:t>
            </a:r>
            <a:r>
              <a:rPr lang="en-US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married, cooked and </a:t>
            </a:r>
            <a:br>
              <a:rPr lang="en-US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cared for her family, a</a:t>
            </a:r>
            <a:r>
              <a:rPr lang="en-US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nd kept herself busy by joining the local PTA and leading a troop of Campfire Girls.  She entertained guests in her family’s suburban house and worked out on the trampoline to keep her size 12 figure.</a:t>
            </a:r>
            <a:br>
              <a:rPr lang="en-US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                        </a:t>
            </a:r>
            <a:r>
              <a:rPr lang="en-US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-- </a:t>
            </a:r>
            <a:r>
              <a:rPr lang="en-US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Life</a:t>
            </a:r>
            <a:r>
              <a:rPr lang="en-US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magazine, 1956</a:t>
            </a:r>
            <a:endParaRPr lang="en-US" b="1" i="1" dirty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44041" name="Picture 9" descr="Marilyn Monro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43875" y="1066800"/>
            <a:ext cx="1260475" cy="2092325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44043" name="Text Box 11"/>
          <p:cNvSpPr txBox="1">
            <a:spLocks noChangeArrowheads="1"/>
          </p:cNvSpPr>
          <p:nvPr/>
        </p:nvSpPr>
        <p:spPr bwMode="auto">
          <a:xfrm>
            <a:off x="8105775" y="3200400"/>
            <a:ext cx="1374775" cy="6762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7023" tIns="48511" rIns="97023" bIns="48511">
            <a:spAutoFit/>
          </a:bodyPr>
          <a:lstStyle/>
          <a:p>
            <a:pPr algn="ctr" defTabSz="969963" eaLnBrk="0" hangingPunct="0">
              <a:spcBef>
                <a:spcPct val="50000"/>
              </a:spcBef>
              <a:defRPr/>
            </a:pPr>
            <a:r>
              <a:rPr lang="en-US" sz="19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Marilyn</a:t>
            </a:r>
            <a:br>
              <a:rPr lang="en-US" sz="19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19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Monroe</a:t>
            </a:r>
          </a:p>
        </p:txBody>
      </p:sp>
      <p:sp>
        <p:nvSpPr>
          <p:cNvPr id="44046" name="Text Box 14"/>
          <p:cNvSpPr txBox="1">
            <a:spLocks noChangeArrowheads="1"/>
          </p:cNvSpPr>
          <p:nvPr/>
        </p:nvSpPr>
        <p:spPr bwMode="auto">
          <a:xfrm>
            <a:off x="2012950" y="3962400"/>
            <a:ext cx="7543800" cy="708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7023" tIns="48511" rIns="97023" bIns="48511">
            <a:spAutoFit/>
          </a:bodyPr>
          <a:lstStyle/>
          <a:p>
            <a:pPr algn="ctr" defTabSz="969963" eaLnBrk="0" hangingPunct="0">
              <a:spcBef>
                <a:spcPct val="50000"/>
              </a:spcBef>
              <a:defRPr/>
            </a:pPr>
            <a:r>
              <a:rPr lang="en-US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The </a:t>
            </a:r>
            <a:r>
              <a:rPr lang="en-US" b="1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ideal 1950s man </a:t>
            </a:r>
            <a:r>
              <a:rPr lang="en-US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was the </a:t>
            </a:r>
            <a:r>
              <a:rPr lang="en-US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provider</a:t>
            </a:r>
            <a:r>
              <a:rPr lang="en-US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, protector, </a:t>
            </a:r>
            <a:br>
              <a:rPr lang="en-US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and the boss of the house.   -</a:t>
            </a:r>
            <a:r>
              <a:rPr lang="en-US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- </a:t>
            </a:r>
            <a:r>
              <a:rPr lang="en-US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Life</a:t>
            </a:r>
            <a:r>
              <a:rPr lang="en-US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magazine, 1955</a:t>
            </a:r>
            <a:endParaRPr lang="en-US" b="1" i="1" dirty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44047" name="Text Box 15"/>
          <p:cNvSpPr txBox="1">
            <a:spLocks noChangeArrowheads="1"/>
          </p:cNvSpPr>
          <p:nvPr/>
        </p:nvSpPr>
        <p:spPr bwMode="auto">
          <a:xfrm>
            <a:off x="3613150" y="5257800"/>
            <a:ext cx="5867400" cy="1541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7023" tIns="48511" rIns="97023" bIns="48511">
            <a:spAutoFit/>
          </a:bodyPr>
          <a:lstStyle/>
          <a:p>
            <a:pPr defTabSz="969963" eaLnBrk="0" hangingPunct="0">
              <a:spcBef>
                <a:spcPct val="50000"/>
              </a:spcBef>
              <a:buClr>
                <a:schemeClr val="hlink"/>
              </a:buClr>
              <a:buSzPct val="80000"/>
              <a:buFont typeface="Wingdings 2" pitchFamily="18" charset="2"/>
              <a:buNone/>
              <a:defRPr/>
            </a:pPr>
            <a:r>
              <a:rPr lang="en-US" sz="21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1956 </a:t>
            </a:r>
            <a:r>
              <a:rPr lang="en-US" sz="21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</a:t>
            </a:r>
            <a:r>
              <a:rPr lang="en-US" sz="21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William H. Whyte, Jr. </a:t>
            </a:r>
            <a:r>
              <a:rPr lang="en-US" sz="21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</a:t>
            </a:r>
            <a:r>
              <a:rPr lang="en-US" sz="21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sz="21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The </a:t>
            </a:r>
            <a:br>
              <a:rPr lang="en-US" sz="21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21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           Organization Man</a:t>
            </a:r>
            <a:endParaRPr lang="en-US" sz="2100" b="1" dirty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1431925" lvl="2" indent="-461963" defTabSz="969963" eaLnBrk="0" hangingPunct="0">
              <a:spcBef>
                <a:spcPct val="50000"/>
              </a:spcBef>
              <a:buClr>
                <a:schemeClr val="hlink"/>
              </a:buClr>
              <a:buSzPct val="110000"/>
              <a:defRPr/>
            </a:pPr>
            <a:r>
              <a:rPr lang="en-US" sz="21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 </a:t>
            </a:r>
            <a:r>
              <a:rPr lang="en-US" sz="21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a middle-class, white suburban </a:t>
            </a:r>
            <a:br>
              <a:rPr lang="en-US" sz="21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21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male is the ideal.</a:t>
            </a:r>
            <a:endParaRPr lang="en-US" sz="2100" b="1" i="1" dirty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31752" name="Line 16"/>
          <p:cNvSpPr>
            <a:spLocks noChangeShapeType="1"/>
          </p:cNvSpPr>
          <p:nvPr/>
        </p:nvSpPr>
        <p:spPr bwMode="auto">
          <a:xfrm>
            <a:off x="2166938" y="3657600"/>
            <a:ext cx="5865812" cy="0"/>
          </a:xfrm>
          <a:prstGeom prst="line">
            <a:avLst/>
          </a:prstGeom>
          <a:noFill/>
          <a:ln w="28575">
            <a:solidFill>
              <a:srgbClr val="FF559A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44049" name="Picture 17" descr="ManInGrayFlannelSuit"/>
          <p:cNvPicPr>
            <a:picLocks noChangeAspect="1" noChangeArrowheads="1"/>
          </p:cNvPicPr>
          <p:nvPr/>
        </p:nvPicPr>
        <p:blipFill>
          <a:blip r:embed="rId4" cstate="print"/>
          <a:srcRect t="20210"/>
          <a:stretch>
            <a:fillRect/>
          </a:stretch>
        </p:blipFill>
        <p:spPr bwMode="auto">
          <a:xfrm>
            <a:off x="2089150" y="4876800"/>
            <a:ext cx="1476375" cy="213360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0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0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" dur="500"/>
                                        <p:tgtEl>
                                          <p:spTgt spid="44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0" dur="500"/>
                                        <p:tgtEl>
                                          <p:spTgt spid="44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43" grpId="0" autoUpdateAnimBg="0"/>
      <p:bldP spid="44047" grpId="0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7027" tIns="48513" rIns="97027" bIns="48513"/>
          <a:lstStyle/>
          <a:p>
            <a:pPr eaLnBrk="1" hangingPunct="1">
              <a:defRPr/>
            </a:pPr>
            <a:r>
              <a:rPr lang="en-US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nviro" pitchFamily="82" charset="0"/>
              </a:rPr>
              <a:t>The Other America</a:t>
            </a:r>
            <a:br>
              <a:rPr lang="en-US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nviro" pitchFamily="82" charset="0"/>
              </a:rPr>
            </a:br>
            <a:endParaRPr lang="en-US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nviro" pitchFamily="82" charset="0"/>
            </a:endParaRPr>
          </a:p>
        </p:txBody>
      </p:sp>
      <p:sp>
        <p:nvSpPr>
          <p:cNvPr id="37891" name="Content Placeholder 6"/>
          <p:cNvSpPr>
            <a:spLocks noGrp="1"/>
          </p:cNvSpPr>
          <p:nvPr>
            <p:ph sz="half" idx="1"/>
          </p:nvPr>
        </p:nvSpPr>
        <p:spPr bwMode="auto">
          <a:xfrm>
            <a:off x="2089150" y="1706563"/>
            <a:ext cx="7239000" cy="482758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r>
              <a:rPr lang="en-US" b="1" smtClean="0">
                <a:latin typeface="Comic Sans MS" pitchFamily="66" charset="0"/>
              </a:rPr>
              <a:t>- Urban Poor</a:t>
            </a:r>
          </a:p>
          <a:p>
            <a:pPr>
              <a:buFontTx/>
              <a:buChar char="-"/>
            </a:pPr>
            <a:r>
              <a:rPr lang="en-US" b="1" smtClean="0">
                <a:latin typeface="Comic Sans MS" pitchFamily="66" charset="0"/>
              </a:rPr>
              <a:t>White flight: middle class America leaves cities for </a:t>
            </a:r>
            <a:r>
              <a:rPr lang="en-US" b="1" smtClean="0">
                <a:solidFill>
                  <a:srgbClr val="FF0000"/>
                </a:solidFill>
                <a:latin typeface="Comic Sans MS" pitchFamily="66" charset="0"/>
              </a:rPr>
              <a:t>suburbs</a:t>
            </a:r>
          </a:p>
          <a:p>
            <a:pPr>
              <a:buFontTx/>
              <a:buChar char="-"/>
            </a:pPr>
            <a:r>
              <a:rPr lang="en-US" b="1" smtClean="0">
                <a:latin typeface="Comic Sans MS" pitchFamily="66" charset="0"/>
              </a:rPr>
              <a:t>1945-1960: 5 million African Americans move from rural South to urban areas</a:t>
            </a:r>
          </a:p>
          <a:p>
            <a:pPr>
              <a:buFontTx/>
              <a:buChar char="-"/>
            </a:pPr>
            <a:r>
              <a:rPr lang="en-US" b="1" smtClean="0">
                <a:latin typeface="Comic Sans MS" pitchFamily="66" charset="0"/>
              </a:rPr>
              <a:t>Growth of “inner cities” leads to </a:t>
            </a:r>
            <a:r>
              <a:rPr lang="en-US" b="1" smtClean="0">
                <a:solidFill>
                  <a:srgbClr val="FF0000"/>
                </a:solidFill>
                <a:latin typeface="Comic Sans MS" pitchFamily="66" charset="0"/>
              </a:rPr>
              <a:t>Urban renewal</a:t>
            </a:r>
            <a:r>
              <a:rPr lang="en-US" b="1" smtClean="0">
                <a:latin typeface="Comic Sans MS" pitchFamily="66" charset="0"/>
              </a:rPr>
              <a:t>: improved neighborhoods for minority groups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1936750" y="244475"/>
            <a:ext cx="7245350" cy="121920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nviro" pitchFamily="82" charset="0"/>
              </a:rPr>
              <a:t>The Inner Cities</a:t>
            </a:r>
          </a:p>
        </p:txBody>
      </p:sp>
      <p:pic>
        <p:nvPicPr>
          <p:cNvPr id="39939" name="Picture 6" descr="BrokenPromises_JohnFekner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8750" y="1219200"/>
            <a:ext cx="5964238" cy="5791200"/>
          </a:xfrm>
          <a:noFill/>
          <a:ln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/>
          </p:nvPr>
        </p:nvSpPr>
        <p:spPr bwMode="auto">
          <a:xfrm>
            <a:off x="1403350" y="152400"/>
            <a:ext cx="7848600" cy="990600"/>
          </a:xfrm>
          <a:ln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buFontTx/>
              <a:buNone/>
              <a:defRPr/>
            </a:pPr>
            <a:r>
              <a:rPr lang="en-US" sz="3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	</a:t>
            </a:r>
            <a:r>
              <a:rPr lang="en-US" sz="5600" b="1" dirty="0" smtClean="0">
                <a:solidFill>
                  <a:schemeClr val="accent2"/>
                </a:solidFill>
                <a:latin typeface="Enviro" pitchFamily="82" charset="0"/>
              </a:rPr>
              <a:t>The 50s Come to a Close</a:t>
            </a:r>
            <a:endParaRPr lang="en-US" sz="4600" b="1" dirty="0" smtClean="0">
              <a:solidFill>
                <a:schemeClr val="accent2"/>
              </a:solidFill>
              <a:latin typeface="Enviro" pitchFamily="82" charset="0"/>
            </a:endParaRPr>
          </a:p>
        </p:txBody>
      </p:sp>
      <p:pic>
        <p:nvPicPr>
          <p:cNvPr id="41987" name="Picture 8" descr="Kitchen_Debat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36750" y="1905000"/>
            <a:ext cx="3703638" cy="2684463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41988" name="Picture 9" descr="KitchenDebat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75350" y="1905000"/>
            <a:ext cx="3382963" cy="269240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58378" name="Text Box 10"/>
          <p:cNvSpPr txBox="1">
            <a:spLocks noChangeArrowheads="1"/>
          </p:cNvSpPr>
          <p:nvPr/>
        </p:nvSpPr>
        <p:spPr bwMode="auto">
          <a:xfrm>
            <a:off x="1936750" y="5638800"/>
            <a:ext cx="3019425" cy="8604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7023" tIns="48511" rIns="97023" bIns="48511">
            <a:spAutoFit/>
          </a:bodyPr>
          <a:lstStyle/>
          <a:p>
            <a:pPr defTabSz="969963" eaLnBrk="0" hangingPunct="0">
              <a:spcBef>
                <a:spcPct val="50000"/>
              </a:spcBef>
              <a:defRPr/>
            </a:pPr>
            <a:r>
              <a:rPr lang="en-US" sz="25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Cold War </a:t>
            </a:r>
            <a:r>
              <a:rPr lang="en-US" sz="24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-----&gt;</a:t>
            </a:r>
            <a:r>
              <a:rPr lang="en-US" sz="25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br>
              <a:rPr lang="en-US" sz="25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25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Tensions</a:t>
            </a:r>
          </a:p>
        </p:txBody>
      </p:sp>
      <p:pic>
        <p:nvPicPr>
          <p:cNvPr id="41990" name="Picture 11" descr="ABomb_Explosi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06988" y="5472113"/>
            <a:ext cx="939800" cy="108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80" name="Rectangle 12"/>
          <p:cNvSpPr>
            <a:spLocks noChangeArrowheads="1"/>
          </p:cNvSpPr>
          <p:nvPr/>
        </p:nvSpPr>
        <p:spPr bwMode="auto">
          <a:xfrm>
            <a:off x="6249988" y="5654675"/>
            <a:ext cx="3200400" cy="8223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1436" rIns="91436"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24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&lt;-----</a:t>
            </a:r>
            <a:r>
              <a:rPr lang="en-US" sz="24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Technology </a:t>
            </a:r>
            <a:br>
              <a:rPr lang="en-US" sz="24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24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        &amp; Affluence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50s</Template>
  <TotalTime>15887</TotalTime>
  <Words>1073</Words>
  <Application>Microsoft Office PowerPoint</Application>
  <PresentationFormat>Custom</PresentationFormat>
  <Paragraphs>250</Paragraphs>
  <Slides>40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9" baseType="lpstr">
      <vt:lpstr>Enviro</vt:lpstr>
      <vt:lpstr>Times New Roman</vt:lpstr>
      <vt:lpstr>Eras Demi ITC</vt:lpstr>
      <vt:lpstr>Wingdings 2</vt:lpstr>
      <vt:lpstr>Arial</vt:lpstr>
      <vt:lpstr>PressWriter Symbols</vt:lpstr>
      <vt:lpstr>Wingdings</vt:lpstr>
      <vt:lpstr>Comic Sans MS</vt:lpstr>
      <vt:lpstr>Default Design</vt:lpstr>
      <vt:lpstr>PowerPoint Presentation</vt:lpstr>
      <vt:lpstr>Post WWII </vt:lpstr>
      <vt:lpstr>PowerPoint Presentation</vt:lpstr>
      <vt:lpstr>PowerPoint Presentation</vt:lpstr>
      <vt:lpstr>2. Housing Crisis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Fair Deal Rejected</vt:lpstr>
      <vt:lpstr>PowerPoint Presentation</vt:lpstr>
      <vt:lpstr>PowerPoint Presentation</vt:lpstr>
      <vt:lpstr>Fair Deal Revised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Suburban Lifestyle</vt:lpstr>
      <vt:lpstr>Suburban Lifestyle</vt:lpstr>
      <vt:lpstr>Suburban Lifestyle</vt:lpstr>
      <vt:lpstr>A Changing Workplace</vt:lpstr>
      <vt:lpstr>Mass Media</vt:lpstr>
      <vt:lpstr>Mass Media</vt:lpstr>
      <vt:lpstr>Mass Media</vt:lpstr>
      <vt:lpstr>Mass Media</vt:lpstr>
      <vt:lpstr>Teen Culture</vt:lpstr>
      <vt:lpstr>Teen Culture</vt:lpstr>
      <vt:lpstr>Teen Culture</vt:lpstr>
      <vt:lpstr>Teen Culture</vt:lpstr>
      <vt:lpstr>Religious Revival</vt:lpstr>
      <vt:lpstr>Religious Revival</vt:lpstr>
      <vt:lpstr>Well-Defined Gender Roles</vt:lpstr>
      <vt:lpstr>The Other America </vt:lpstr>
      <vt:lpstr>The Inner Cities</vt:lpstr>
      <vt:lpstr>PowerPoint Presentation</vt:lpstr>
    </vt:vector>
  </TitlesOfParts>
  <Company>Horace Greeley HS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America in the 1950s</dc:title>
  <dc:creator>Susan M. Pojer</dc:creator>
  <cp:lastModifiedBy>Travis Redmond</cp:lastModifiedBy>
  <cp:revision>474</cp:revision>
  <cp:lastPrinted>2002-03-30T04:30:28Z</cp:lastPrinted>
  <dcterms:created xsi:type="dcterms:W3CDTF">2002-03-29T02:44:26Z</dcterms:created>
  <dcterms:modified xsi:type="dcterms:W3CDTF">2016-03-09T12:29:10Z</dcterms:modified>
</cp:coreProperties>
</file>