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2"/>
  </p:notesMasterIdLst>
  <p:handoutMasterIdLst>
    <p:handoutMasterId r:id="rId33"/>
  </p:handoutMasterIdLst>
  <p:sldIdLst>
    <p:sldId id="315" r:id="rId2"/>
    <p:sldId id="302" r:id="rId3"/>
    <p:sldId id="345" r:id="rId4"/>
    <p:sldId id="346" r:id="rId5"/>
    <p:sldId id="347" r:id="rId6"/>
    <p:sldId id="348" r:id="rId7"/>
    <p:sldId id="301" r:id="rId8"/>
    <p:sldId id="299" r:id="rId9"/>
    <p:sldId id="349" r:id="rId10"/>
    <p:sldId id="351" r:id="rId11"/>
    <p:sldId id="352" r:id="rId12"/>
    <p:sldId id="353" r:id="rId13"/>
    <p:sldId id="303" r:id="rId14"/>
    <p:sldId id="298" r:id="rId15"/>
    <p:sldId id="336" r:id="rId16"/>
    <p:sldId id="282" r:id="rId17"/>
    <p:sldId id="327" r:id="rId18"/>
    <p:sldId id="318" r:id="rId19"/>
    <p:sldId id="333" r:id="rId20"/>
    <p:sldId id="339" r:id="rId21"/>
    <p:sldId id="338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44" r:id="rId30"/>
    <p:sldId id="328" r:id="rId31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577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638" autoAdjust="0"/>
  </p:normalViewPr>
  <p:slideViewPr>
    <p:cSldViewPr snapToGrid="0">
      <p:cViewPr varScale="1">
        <p:scale>
          <a:sx n="71" d="100"/>
          <a:sy n="71" d="100"/>
        </p:scale>
        <p:origin x="67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918475-E2D1-7B40-A5DA-2B54EC2ABA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E9690-775E-0742-87EB-5DD59C21D2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fld id="{835BF9B1-7509-434B-B651-F1E2E3F54842}" type="datetimeFigureOut">
              <a:rPr lang="en-US"/>
              <a:pPr>
                <a:defRPr/>
              </a:pPr>
              <a:t>4/24/2020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ED6140-8511-5545-B348-7E1773DD2B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269E1-69DE-BA41-9940-3DA0E7DE4B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Book Antiqua" charset="0"/>
                <a:ea typeface="ＭＳ Ｐゴシック" charset="-128"/>
              </a:defRPr>
            </a:lvl1pPr>
          </a:lstStyle>
          <a:p>
            <a:pPr>
              <a:defRPr/>
            </a:pPr>
            <a:fld id="{09494F57-CDE7-E24F-88DD-C0C1923F9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978817-4135-2449-8229-4A6819658F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971B8-3474-294F-AB6D-EAC18272122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98730FA-CF8A-E244-B58E-60F2176C59B4}" type="datetimeFigureOut">
              <a:rPr lang="en-US" altLang="x-none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8561C01-3DC5-4647-9636-C4653FD6D1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864E9FC-F570-0C4E-89F0-BA04A7302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1E26B-10EF-A841-BED9-59C07CA958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773B6-51F2-C340-8208-FED8AE0BAC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476BD51C-B614-DD41-8C89-09A7B8873D3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251E52AE-F08D-6144-B021-DDA0CB86E4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9E985818-9558-D34B-9216-3557142F9D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E4CD7AF-BF55-8747-B1A4-0BD92837C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BF346-3B0F-A747-98EE-24333C49ED0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401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3186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88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1E87B838-1C5D-6E44-A499-5C29909BAB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F2BEFE58-433D-7942-ABBC-B4306649BF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DFBB7BF-1FB0-2F43-9CA1-E587B2700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45552A-3865-944F-94DE-F13C60A9609D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4362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BAB3F8FF-17B6-A640-A71C-8EF908D16F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D9304DBE-111B-3A48-87E9-C86DED0E14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AECADD2F-A261-004C-A13C-80FF27790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BB4356-6392-B24E-A127-CA510E5C368C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990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407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830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33A4303-5D8C-D242-88B9-4786BB7C93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EE7713D3-9609-284E-9F40-BE49E76C4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4745F13-B7CB-974D-B330-1A1A86FA1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A460A-8155-C647-83BD-38CD03419E33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149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221BC479-32F8-2C49-9B1A-D9BFC7257C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4CBF4A2A-B8E2-1F40-8CE6-C1715491B1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F687BFD-01B2-3247-A6F3-A75040EF6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1AC15F-FF3C-2B42-8EAA-CF4A448E2416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754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58B643AA-2205-7A41-BD70-78D725F89A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A7AAFA1F-D955-E149-93A9-21942A1709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E179259D-8EEE-144C-A69F-FA6816662E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F3983C-C5C7-1448-B31D-443C306ADACF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91D0F037-3D93-8B47-B64E-B00CF0A54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391AD8F4-053D-0A4A-BB5D-01740C136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9108D3B1-441B-4E43-A9BA-68CEFAE92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9C8F9A-2BEF-2741-95D9-76FA133445A2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642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806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208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777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872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143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188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6671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6508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327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7922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BA042537-9EB7-804A-B65E-542319BEF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84B50A8-8EED-D84E-A9E1-8AFCF0DA00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BD76D8BA-719B-6B47-8076-3AD425436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EFDCC4-E42F-1A4A-A4C7-16695DD5A486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575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F34D6114-4E69-8D4F-9D2C-065A721BEC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09427EE0-0E26-ED49-9FD4-66964D73AB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ECF952D3-D190-7942-9117-D82EB8A4B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19D6B0-A9E8-6744-8B71-28344CC4CA96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8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E506C3E-94A8-6E43-85D8-4473D86CC7A0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ECD7564-CB89-8941-8AC8-83FAAD1A130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02303851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73DEEF-2632-BC4E-B50A-3F87EFF32AC5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83200-FD2E-124E-BD76-F97F8F71CB9A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5371174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4349F0-C2DE-E242-B2DB-CBD75A7D58BF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23C0CC-16C5-5B42-8608-9F52F57C92B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09529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2654A4-4DB8-EC40-A819-A69D4624D9A4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D69B3-49CE-E940-8B75-27054938AA43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16291210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C7082F-ADD9-D04B-BC4D-15A40D25CB12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84794-8791-724B-84AD-65C3252E38C4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0757957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66213-4E1D-E541-9FD0-ADC7751EBEDA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0119B-C973-CE44-BBC5-115103462913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7070085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8E835E-688F-8444-B5D4-3405411C7F18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2E3F3-E799-F548-BDAF-43674A46C8D8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778914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58AF0D-EF30-5343-93A9-1FD9574CC507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9F814C2-E256-8146-8268-0F3EC722E620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7759998"/>
      </p:ext>
    </p:extLst>
  </p:cSld>
  <p:clrMapOvr>
    <a:masterClrMapping/>
  </p:clrMapOvr>
  <p:transition>
    <p:cut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37BDE3E-CC59-AC46-8D5D-8C826BAFD374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EA9757B-7C09-AF4A-A441-21C6168C5FA2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0225117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C6BE62-F692-8744-9FD6-28E47BCA714F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C3F67-26CA-2F4B-822B-DDD5B2FC4091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106350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1ACFAB-28E9-4A48-B0E7-40109B371034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68F547-55C8-464C-88E0-976F93E52F2F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1844411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0260166-9316-E046-B120-11D1F89B2547}" type="datetimeFigureOut">
              <a:rPr lang="en-US" altLang="x-none" smtClean="0"/>
              <a:pPr>
                <a:defRPr/>
              </a:pPr>
              <a:t>4/24/2020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342978-2D38-514F-A557-3FE1699A61F9}" type="slidenum">
              <a:rPr lang="en-US" altLang="x-none" smtClean="0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651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cut/>
  </p:transition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in_text_citations_the_basics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in_text_citations_author_author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basic_rules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author_authors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articles_in_periodicals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books.htm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other_print_sources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electronic_sources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audiovisual_media.htm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reference_list_other_non_print_sources.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general_apa_faqs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apa_sample_paper.html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general_format.htm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7C2C1A9-8038-DC47-82FC-1CE0178D1BF6}"/>
              </a:ext>
            </a:extLst>
          </p:cNvPr>
          <p:cNvSpPr txBox="1"/>
          <p:nvPr/>
        </p:nvSpPr>
        <p:spPr>
          <a:xfrm>
            <a:off x="1161523" y="1554480"/>
            <a:ext cx="6335973" cy="23992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APA </a:t>
            </a:r>
          </a:p>
          <a:p>
            <a:pPr defTabSz="914400" fontAlgn="auto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7</a:t>
            </a:r>
            <a:r>
              <a:rPr lang="en-US" sz="6600" cap="all" spc="800" baseline="30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6600" cap="all" spc="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Edition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4588581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What is APA?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F0CE1-306B-4DDA-BA50-0FDF7223E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050" y="5182043"/>
            <a:ext cx="7998786" cy="161453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APA Regulates: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0" dirty="0"/>
              <a:t>Stylistics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0" dirty="0"/>
              <a:t>In-text citations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0" dirty="0"/>
              <a:t>References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410B85-A0A5-456C-8F1E-8D64D815331D}"/>
              </a:ext>
            </a:extLst>
          </p:cNvPr>
          <p:cNvSpPr/>
          <p:nvPr/>
        </p:nvSpPr>
        <p:spPr>
          <a:xfrm>
            <a:off x="657050" y="1675314"/>
            <a:ext cx="7650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Optima" panose="02000503060000020004" pitchFamily="2" charset="0"/>
              </a:rPr>
              <a:t>American Psychological Association (APA) is a citation and formatting style for manuscripts in the Social Sciences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61FABA-7641-471D-B51C-2FE13A320456}"/>
              </a:ext>
            </a:extLst>
          </p:cNvPr>
          <p:cNvSpPr txBox="1"/>
          <p:nvPr/>
        </p:nvSpPr>
        <p:spPr>
          <a:xfrm>
            <a:off x="657050" y="2505670"/>
            <a:ext cx="73649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often used in: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Psychology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Linguistics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Sociology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Economics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Criminology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Nursing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Business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5498757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Point of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71096-5A85-419E-AC5C-057A37CC5692}"/>
              </a:ext>
            </a:extLst>
          </p:cNvPr>
          <p:cNvSpPr txBox="1"/>
          <p:nvPr/>
        </p:nvSpPr>
        <p:spPr>
          <a:xfrm>
            <a:off x="914399" y="1594022"/>
            <a:ext cx="784654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First-person pronouns rather than third-person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“We conducted an experiment…”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Active voice when stressing the actions of research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“We asked participants questions…”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Passive voice when stressing the recipient or object of the 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“The tests were inconclusive”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Language should be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Clear: specific in description and explanations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Concise: condense information when you can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Plain: simple, descriptive adjectives and minimize figurative 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14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215449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Types of APA Papers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71096-5A85-419E-AC5C-057A37CC5692}"/>
              </a:ext>
            </a:extLst>
          </p:cNvPr>
          <p:cNvSpPr txBox="1"/>
          <p:nvPr/>
        </p:nvSpPr>
        <p:spPr>
          <a:xfrm>
            <a:off x="914399" y="1594022"/>
            <a:ext cx="784654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b="1" dirty="0">
                <a:latin typeface="Optima" panose="02000503060000020004" pitchFamily="2" charset="0"/>
              </a:rPr>
              <a:t>Quantitative: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Reports quantitative research, which uses empirical and numerical information often analyzed through statistical means.</a:t>
            </a:r>
            <a:br>
              <a:rPr lang="en-US" altLang="en-US" sz="2400" dirty="0">
                <a:latin typeface="Optima" panose="02000503060000020004" pitchFamily="2" charset="0"/>
              </a:rPr>
            </a:br>
            <a:endParaRPr lang="en-US" altLang="en-US" sz="2400" dirty="0">
              <a:latin typeface="Optima" panose="02000503060000020004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Includes: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Title Page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Abstract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Introduction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Method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Results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4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215449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Types of APA Papers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71096-5A85-419E-AC5C-057A37CC5692}"/>
              </a:ext>
            </a:extLst>
          </p:cNvPr>
          <p:cNvSpPr txBox="1"/>
          <p:nvPr/>
        </p:nvSpPr>
        <p:spPr>
          <a:xfrm>
            <a:off x="914399" y="1594022"/>
            <a:ext cx="784654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b="1" dirty="0">
                <a:latin typeface="Optima" panose="02000503060000020004" pitchFamily="2" charset="0"/>
              </a:rPr>
              <a:t>Qualitative: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Reports qualitative research, which uses scientific practices to learn more about human experiences that cannot be numerically quantified.</a:t>
            </a:r>
            <a:br>
              <a:rPr lang="en-US" altLang="en-US" sz="2400" dirty="0">
                <a:latin typeface="Optima" panose="02000503060000020004" pitchFamily="2" charset="0"/>
              </a:rPr>
            </a:br>
            <a:endParaRPr lang="en-US" altLang="en-US" sz="2400" dirty="0">
              <a:latin typeface="Optima" panose="02000503060000020004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Includes: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Title Page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Abstract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Introduction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Method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Findings/Results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1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2">
            <a:extLst>
              <a:ext uri="{FF2B5EF4-FFF2-40B4-BE49-F238E27FC236}">
                <a16:creationId xmlns:a16="http://schemas.microsoft.com/office/drawing/2014/main" id="{89673DAB-E987-7246-8C77-B068521B2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215449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Types of APA Papers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71096-5A85-419E-AC5C-057A37CC5692}"/>
              </a:ext>
            </a:extLst>
          </p:cNvPr>
          <p:cNvSpPr txBox="1"/>
          <p:nvPr/>
        </p:nvSpPr>
        <p:spPr>
          <a:xfrm>
            <a:off x="914399" y="1594022"/>
            <a:ext cx="784654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b="1" dirty="0">
                <a:latin typeface="Optima" panose="02000503060000020004" pitchFamily="2" charset="0"/>
              </a:rPr>
              <a:t>Literature Review: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Summarizes scientific literature on a research topic</a:t>
            </a:r>
            <a:br>
              <a:rPr lang="en-US" altLang="en-US" sz="2400" dirty="0">
                <a:latin typeface="Optima" panose="02000503060000020004" pitchFamily="2" charset="0"/>
              </a:rPr>
            </a:br>
            <a:endParaRPr lang="en-US" altLang="en-US" sz="2400" dirty="0">
              <a:latin typeface="Optima" panose="02000503060000020004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A good literature review typically contains the following components: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Introduction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Thesis statement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Summary and synthesis of sources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Optima" panose="02000503060000020004" pitchFamily="2" charset="0"/>
              </a:rPr>
              <a:t> List of 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5">
            <a:extLst>
              <a:ext uri="{FF2B5EF4-FFF2-40B4-BE49-F238E27FC236}">
                <a16:creationId xmlns:a16="http://schemas.microsoft.com/office/drawing/2014/main" id="{13816358-D60F-4945-9D37-D05508F9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227" y="1822768"/>
            <a:ext cx="7870825" cy="279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693738" indent="-2365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+mn-lt"/>
                <a:ea typeface="ヒラギノ角ゴ Pro W3" panose="020B0300000000000000" pitchFamily="34" charset="-128"/>
              </a:rPr>
              <a:t>An APA style paper should: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Be typed on white 8.5</a:t>
            </a:r>
            <a:r>
              <a:rPr lang="en-US" altLang="ja-JP" sz="2400" dirty="0">
                <a:latin typeface="+mn-lt"/>
                <a:ea typeface="ヒラギノ角ゴ Pro W3" panose="020B0300000000000000" pitchFamily="34" charset="-128"/>
              </a:rPr>
              <a:t>“ x 11“ paper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Double-space everything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 Use 10-12 pt. Times New Roman (or similar) font 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  <a:ea typeface="ヒラギノ角ゴ Pro W3" panose="020B0300000000000000" pitchFamily="34" charset="-128"/>
              </a:rPr>
              <a:t>Set all margins to 1 inch on all sides</a:t>
            </a:r>
            <a:endParaRPr lang="en-US" altLang="en-US" sz="1200" dirty="0">
              <a:latin typeface="+mn-lt"/>
              <a:ea typeface="ヒラギノ角ゴ Pro W3" panose="020B0300000000000000" pitchFamily="34" charset="-128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05E7E36-9453-4CDA-A094-0F5CECABC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General Format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21FB55F-2D0E-3B4E-AE3A-CA221FDE50A1}"/>
              </a:ext>
            </a:extLst>
          </p:cNvPr>
          <p:cNvSpPr txBox="1"/>
          <p:nvPr/>
        </p:nvSpPr>
        <p:spPr>
          <a:xfrm>
            <a:off x="944562" y="1817299"/>
            <a:ext cx="7955598" cy="334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b="1" dirty="0"/>
              <a:t>An APA style paper should include: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The page number in the upper right</a:t>
            </a:r>
          </a:p>
          <a:p>
            <a:pPr lvl="1">
              <a:lnSpc>
                <a:spcPct val="150000"/>
              </a:lnSpc>
              <a:defRPr/>
            </a:pPr>
            <a:endParaRPr lang="en-US" altLang="en-US" sz="2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Student papers do not require running headers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 student paper is written for credit  in a course</a:t>
            </a:r>
          </a:p>
          <a:p>
            <a:pPr marL="236538" indent="-23653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General Format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21FB55F-2D0E-3B4E-AE3A-CA221FDE50A1}"/>
              </a:ext>
            </a:extLst>
          </p:cNvPr>
          <p:cNvSpPr txBox="1"/>
          <p:nvPr/>
        </p:nvSpPr>
        <p:spPr>
          <a:xfrm>
            <a:off x="944562" y="1817299"/>
            <a:ext cx="7955598" cy="334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b="1" dirty="0"/>
              <a:t>An APA Style paper should include 4 major sections: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Title Page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Abstract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Main Body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References</a:t>
            </a:r>
          </a:p>
          <a:p>
            <a:pPr marL="236538" indent="-23653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Paper Sections</a:t>
            </a:r>
          </a:p>
        </p:txBody>
      </p:sp>
    </p:spTree>
    <p:extLst>
      <p:ext uri="{BB962C8B-B14F-4D97-AF65-F5344CB8AC3E}">
        <p14:creationId xmlns:p14="http://schemas.microsoft.com/office/powerpoint/2010/main" val="29844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470" y="587289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Title Page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C2FD1-5E58-472E-BF3E-3C4F5CD1C0AF}"/>
              </a:ext>
            </a:extLst>
          </p:cNvPr>
          <p:cNvSpPr txBox="1"/>
          <p:nvPr/>
        </p:nvSpPr>
        <p:spPr>
          <a:xfrm>
            <a:off x="951470" y="1674674"/>
            <a:ext cx="5546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Page number flush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Title-Upper half of the page, centered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Academic Department/Course Title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Instructor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Date</a:t>
            </a:r>
          </a:p>
        </p:txBody>
      </p:sp>
      <p:pic>
        <p:nvPicPr>
          <p:cNvPr id="7" name="Picture 6" descr="A picture containing bird, flower&#10;&#10;Description automatically generated">
            <a:extLst>
              <a:ext uri="{FF2B5EF4-FFF2-40B4-BE49-F238E27FC236}">
                <a16:creationId xmlns:a16="http://schemas.microsoft.com/office/drawing/2014/main" id="{D900029D-1471-4EBF-8AC2-B3EE1FC5D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580" y="3429000"/>
            <a:ext cx="4384839" cy="325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0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470" y="587289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Abstract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C2FD1-5E58-472E-BF3E-3C4F5CD1C0AF}"/>
              </a:ext>
            </a:extLst>
          </p:cNvPr>
          <p:cNvSpPr txBox="1"/>
          <p:nvPr/>
        </p:nvSpPr>
        <p:spPr>
          <a:xfrm>
            <a:off x="951470" y="1510619"/>
            <a:ext cx="80813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Page number flush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Double-space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word, </a:t>
            </a:r>
            <a:r>
              <a:rPr lang="en-US" sz="2000" b="1" dirty="0"/>
              <a:t>Abstract,</a:t>
            </a:r>
            <a:r>
              <a:rPr lang="en-US" sz="2000" dirty="0"/>
              <a:t> centered and bolded at the top of the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Write a 150 - 250 word summary of the paper in a concise manner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 NOT indent the start of the paragraph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At the end of the abstract, provide a short list of keywords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 Indent the word, </a:t>
            </a:r>
            <a:r>
              <a:rPr lang="en-US" sz="2000" i="1" dirty="0"/>
              <a:t>Keywords</a:t>
            </a:r>
          </a:p>
        </p:txBody>
      </p:sp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0FEBA4A5-8A44-44BD-B6C2-BD0E8CDA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496" y="3757388"/>
            <a:ext cx="4139513" cy="286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2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C68C5C6A-DB6A-46E7-ACD9-672A6CD6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470" y="587289"/>
            <a:ext cx="6324600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latin typeface="+mj-lt"/>
              </a:rPr>
              <a:t>APA Main Body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C2FD1-5E58-472E-BF3E-3C4F5CD1C0AF}"/>
              </a:ext>
            </a:extLst>
          </p:cNvPr>
          <p:cNvSpPr txBox="1"/>
          <p:nvPr/>
        </p:nvSpPr>
        <p:spPr>
          <a:xfrm>
            <a:off x="951469" y="1674674"/>
            <a:ext cx="7599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Page number flush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Center and bold the full title of the paper at the top of the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DO indent the start of the paragraph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Double-space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Identify sources used in the paper with in-text citations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EC62F0A-9D4C-4B48-BE8A-AC3266B18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769" y="3429000"/>
            <a:ext cx="4026805" cy="31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2">
            <a:extLst>
              <a:ext uri="{FF2B5EF4-FFF2-40B4-BE49-F238E27FC236}">
                <a16:creationId xmlns:a16="http://schemas.microsoft.com/office/drawing/2014/main" id="{14BD228C-57F0-4FCF-8270-FA28E159B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99" y="573644"/>
            <a:ext cx="7990368" cy="5693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100" dirty="0">
                <a:latin typeface="+mj-lt"/>
              </a:rPr>
              <a:t>Formatting Section Headings Within Main Body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185517F-46E9-4C48-BD6B-CEE8695D5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16" y="1631092"/>
            <a:ext cx="5153744" cy="4220164"/>
          </a:xfrm>
          <a:prstGeom prst="rect">
            <a:avLst/>
          </a:prstGeom>
        </p:spPr>
      </p:pic>
      <p:pic>
        <p:nvPicPr>
          <p:cNvPr id="10" name="Picture 9" descr="A picture containing bird, flower&#10;&#10;Description automatically generated">
            <a:extLst>
              <a:ext uri="{FF2B5EF4-FFF2-40B4-BE49-F238E27FC236}">
                <a16:creationId xmlns:a16="http://schemas.microsoft.com/office/drawing/2014/main" id="{51396C67-ACEA-4C35-925C-C0B746B1D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237" y="1930875"/>
            <a:ext cx="2571530" cy="1331310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ED99C538-637B-429E-8690-DDFE9AF1E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609" y="4381910"/>
            <a:ext cx="2674786" cy="19540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BC8964-4E51-4772-993D-98BD4676B5CE}"/>
              </a:ext>
            </a:extLst>
          </p:cNvPr>
          <p:cNvSpPr txBox="1"/>
          <p:nvPr/>
        </p:nvSpPr>
        <p:spPr>
          <a:xfrm>
            <a:off x="6554924" y="1499074"/>
            <a:ext cx="186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8AEA68-BEB7-4327-9D39-72389C4F47E5}"/>
              </a:ext>
            </a:extLst>
          </p:cNvPr>
          <p:cNvSpPr txBox="1"/>
          <p:nvPr/>
        </p:nvSpPr>
        <p:spPr>
          <a:xfrm>
            <a:off x="6554924" y="3795670"/>
            <a:ext cx="186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" y="1316713"/>
            <a:ext cx="7894320" cy="2800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In-text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Citation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3644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In-text Citation: The Basics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778B1-EF28-462A-97AE-4071A3849A75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https://owl.purdue.edu/owl/research_and_citation/apa_style/apa_formatting_and_style_guide/in_text_citations_the_basics.html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6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D92221F8-E267-4DDC-B45C-1B709768D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In-text Citation: Author/Authors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30F6AB-87BF-45BA-9318-E9DEEC8E4B0D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https://owl.purdue.edu/owl/research_and_citation/apa_style/apa_formatting_and_style_guide/in_text_citations_author_authors.html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>
            <a:extLst>
              <a:ext uri="{FF2B5EF4-FFF2-40B4-BE49-F238E27FC236}">
                <a16:creationId xmlns:a16="http://schemas.microsoft.com/office/drawing/2014/main" id="{9C14C975-9303-403F-8942-E9F542C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818" y="1851958"/>
            <a:ext cx="7894320" cy="14465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800" dirty="0">
                <a:latin typeface="+mj-lt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03240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 Page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589099"/>
            <a:ext cx="82010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A Reference page is a list of the resources cited in the body of the paper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All in-text citations should be listed and match what is on the Reference page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 Page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390917"/>
            <a:ext cx="82010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 Start a new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Center the title, References, at the top of the page. DO NOT bold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Double-space reference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Flush left the first line of the entry and indent subsequent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/>
              <a:t>Order entries alphabetically by the surname (last name) of the first author of each work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785F5F2-97D6-4B44-9550-D460FE19C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04" y="3532656"/>
            <a:ext cx="4397118" cy="315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References: Basics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C63FB-9024-4DE5-8A2B-7000500EE803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https://owl.purdue.edu/owl/research_and_citation/apa_style/apa_formatting_and_style_guide/reference_list_basic_rules.html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9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References: Author/Authors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https://owl.purdue.edu/owl/research_and_citation/apa_style/apa_formatting_and_style_guide/reference_list_author_authors.html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5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References: Periodicals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https://owl.purdue.edu/owl/research_and_citation/apa_style/apa_formatting_and_style_guide/reference_list_articles_in_periodicals.html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5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References: Books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https://owl.purdue.edu/owl/research_and_citation/apa_style/apa_formatting_and_style_guide/reference_list_books.html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3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8156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700" dirty="0">
                <a:latin typeface="+mj-lt"/>
              </a:rPr>
              <a:t>References: Other Print 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https://owl.purdue.edu/owl/research_and_citation/apa_style/apa_formatting_and_style_guide/reference_list_other_print_sources.html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6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8156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700" dirty="0">
                <a:latin typeface="+mj-lt"/>
              </a:rPr>
              <a:t>References: Electronic 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https://owl.purdue.edu/owl/research_and_citation/apa_style/apa_formatting_and_style_guide/reference_list_electronic_sources.html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8156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700" dirty="0">
                <a:latin typeface="+mj-lt"/>
              </a:rPr>
              <a:t>References: Audiovisual Media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hlinkClick r:id="rId3"/>
              </a:rPr>
              <a:t>https://owl.purdue.edu/owl/research_and_citation/apa_style/apa_formatting_and_style_guide/reference_list_audiovisual_media.html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j-lt"/>
              </a:rPr>
              <a:t>References: Other Non-Print 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https://owl.purdue.edu/owl/research_and_citation/apa_style/apa_formatting_and_style_guide/reference_list_other_non_print_sources.html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5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822960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References: FAQs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https://owl.purdue.edu/owl/research_and_citation/apa_style/apa_formatting_and_style_guide/general_apa_faqs.html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4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2">
            <a:extLst>
              <a:ext uri="{FF2B5EF4-FFF2-40B4-BE49-F238E27FC236}">
                <a16:creationId xmlns:a16="http://schemas.microsoft.com/office/drawing/2014/main" id="{229E125F-FA8F-45F3-9CF5-A33A393BD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9920"/>
            <a:ext cx="7894320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Book Antiqua" panose="0204060205030503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+mj-lt"/>
              </a:rPr>
              <a:t>SAMPLE APA PAPER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692E8-2CB7-428C-9D19-422859268B2E}"/>
              </a:ext>
            </a:extLst>
          </p:cNvPr>
          <p:cNvSpPr/>
          <p:nvPr/>
        </p:nvSpPr>
        <p:spPr>
          <a:xfrm>
            <a:off x="761047" y="1698574"/>
            <a:ext cx="7894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hlinkClick r:id="rId3"/>
              </a:rPr>
              <a:t>https://owl.purdue.edu/owl/research_and_citation/apa_style/apa_formatting_and_style_guide/apa_sample_paper.html</a:t>
            </a:r>
            <a:endParaRPr lang="en-US" sz="3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1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706327-343D-45D9-87E4-395365DEA497}"/>
              </a:ext>
            </a:extLst>
          </p:cNvPr>
          <p:cNvSpPr/>
          <p:nvPr/>
        </p:nvSpPr>
        <p:spPr>
          <a:xfrm>
            <a:off x="537575" y="1271243"/>
            <a:ext cx="8068849" cy="56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/>
              <a:t>Perdue Online Writing Lab. (2020). </a:t>
            </a:r>
            <a:r>
              <a:rPr lang="en-US" i="1" dirty="0"/>
              <a:t>APA formatting and style guide (7</a:t>
            </a:r>
            <a:r>
              <a:rPr lang="en-US" i="1" baseline="30000" dirty="0"/>
              <a:t>th</a:t>
            </a:r>
            <a:r>
              <a:rPr lang="en-US" i="1" dirty="0"/>
              <a:t> 	Edition).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C6E8F-346F-4D84-8670-2F68CB3A2ACB}"/>
              </a:ext>
            </a:extLst>
          </p:cNvPr>
          <p:cNvSpPr txBox="1"/>
          <p:nvPr/>
        </p:nvSpPr>
        <p:spPr>
          <a:xfrm>
            <a:off x="2543175" y="285750"/>
            <a:ext cx="4614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References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635F51-AB09-4014-9C37-5785EE4AC46E}"/>
              </a:ext>
            </a:extLst>
          </p:cNvPr>
          <p:cNvSpPr/>
          <p:nvPr/>
        </p:nvSpPr>
        <p:spPr>
          <a:xfrm>
            <a:off x="1044202" y="1832166"/>
            <a:ext cx="7438767" cy="1114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hlinkClick r:id="rId3"/>
              </a:rPr>
              <a:t>https://owl.purdue.edu/owl/research_and_citation/apa_style/apa_formatting_and_style_guide/general_format.html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326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1042</TotalTime>
  <Words>1176</Words>
  <Application>Microsoft Office PowerPoint</Application>
  <PresentationFormat>On-screen Show (4:3)</PresentationFormat>
  <Paragraphs>170</Paragraphs>
  <Slides>30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  <vt:variant>
        <vt:lpstr>Custom Shows</vt:lpstr>
      </vt:variant>
      <vt:variant>
        <vt:i4>1</vt:i4>
      </vt:variant>
    </vt:vector>
  </HeadingPairs>
  <TitlesOfParts>
    <vt:vector size="37" baseType="lpstr">
      <vt:lpstr>Arial</vt:lpstr>
      <vt:lpstr>Book Antiqua</vt:lpstr>
      <vt:lpstr>Calibri</vt:lpstr>
      <vt:lpstr>Franklin Gothic Book</vt:lpstr>
      <vt:lpstr>Optima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Hailey Horning</dc:creator>
  <cp:lastModifiedBy>Hailey Horning</cp:lastModifiedBy>
  <cp:revision>72</cp:revision>
  <dcterms:created xsi:type="dcterms:W3CDTF">2020-04-08T15:42:49Z</dcterms:created>
  <dcterms:modified xsi:type="dcterms:W3CDTF">2020-04-24T12:48:13Z</dcterms:modified>
</cp:coreProperties>
</file>