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4"/>
  </p:sldMasterIdLst>
  <p:notesMasterIdLst>
    <p:notesMasterId r:id="rId14"/>
  </p:notesMasterIdLst>
  <p:sldIdLst>
    <p:sldId id="3825" r:id="rId5"/>
    <p:sldId id="3826" r:id="rId6"/>
    <p:sldId id="3827" r:id="rId7"/>
    <p:sldId id="3828" r:id="rId8"/>
    <p:sldId id="3791" r:id="rId9"/>
    <p:sldId id="3834" r:id="rId10"/>
    <p:sldId id="3792" r:id="rId11"/>
    <p:sldId id="3831" r:id="rId12"/>
    <p:sldId id="383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orient="horz" pos="3408" userDrawn="1">
          <p15:clr>
            <a:srgbClr val="A4A3A4"/>
          </p15:clr>
        </p15:guide>
        <p15:guide id="3" pos="6936" userDrawn="1">
          <p15:clr>
            <a:srgbClr val="A4A3A4"/>
          </p15:clr>
        </p15:guide>
        <p15:guide id="4" pos="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4" y="132"/>
      </p:cViewPr>
      <p:guideLst>
        <p:guide orient="horz" pos="1200"/>
        <p:guide orient="horz" pos="3408"/>
        <p:guide pos="6936"/>
        <p:guide pos="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7BA811-8917-4F1D-B22F-E96045BFA4E0}" type="datetimeFigureOut">
              <a:rPr lang="en-US" smtClean="0"/>
              <a:t>9/5/2022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0C6A29-4676-420C-BBE3-ACC2B80F64D4}" type="slidenum">
              <a:rPr lang="en-US" smtClean="0"/>
              <a:t>‹#›</a:t>
            </a:fld>
            <a:endParaRPr lang="en-US" dirty="0"/>
          </a:p>
        </p:txBody>
      </p:sp>
    </p:spTree>
    <p:extLst>
      <p:ext uri="{BB962C8B-B14F-4D97-AF65-F5344CB8AC3E}">
        <p14:creationId xmlns:p14="http://schemas.microsoft.com/office/powerpoint/2010/main" val="3804597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anchor="b"/>
          <a:lstStyle>
            <a:lvl1pPr algn="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041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a:lstStyle>
            <a:lvl1pPr algn="ct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anchor="ctr"/>
          <a:lstStyle>
            <a:lvl1pPr marL="0" indent="0">
              <a:buNone/>
              <a:defRPr/>
            </a:lvl1pPr>
            <a:lvl2pPr marL="228600">
              <a:defRPr/>
            </a:lvl2pPr>
            <a:lvl3pPr marL="457200">
              <a:defRPr/>
            </a:lvl3pPr>
            <a:lvl4pPr>
              <a:buNone/>
              <a:defRPr/>
            </a:lvl4pPr>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81394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anchor="b"/>
          <a:lstStyle>
            <a:lvl1pPr algn="ct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8557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08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892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a:lstStyle>
            <a:lvl1pPr>
              <a:buNone/>
              <a:defRPr>
                <a:solidFill>
                  <a:schemeClr val="bg1"/>
                </a:solidFill>
              </a:defRPr>
            </a:lvl1pPr>
          </a:lstStyle>
          <a:p>
            <a:r>
              <a:rPr lang="en-US"/>
              <a:t>Click icon to add picture</a:t>
            </a:r>
            <a:endParaRPr lang="en-US" dirty="0"/>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anchor="b" anchorCtr="0">
            <a:noAutofit/>
          </a:bodyPr>
          <a:lstStyle>
            <a:lvl1pPr algn="ctr">
              <a:defRPr sz="4000">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1" name="Date Placeholder 10">
            <a:extLst>
              <a:ext uri="{FF2B5EF4-FFF2-40B4-BE49-F238E27FC236}">
                <a16:creationId xmlns:a16="http://schemas.microsoft.com/office/drawing/2014/main" id="{6B76FE53-FB67-4871-8485-71BAAFD7D1BF}"/>
              </a:ext>
            </a:extLst>
          </p:cNvPr>
          <p:cNvSpPr>
            <a:spLocks noGrp="1"/>
          </p:cNvSpPr>
          <p:nvPr>
            <p:ph type="dt" sz="half" idx="11"/>
          </p:nvPr>
        </p:nvSpPr>
        <p:spPr/>
        <p:txBody>
          <a:bodyPr/>
          <a:lstStyle>
            <a:lvl1pPr>
              <a:defRPr>
                <a:solidFill>
                  <a:schemeClr val="bg1"/>
                </a:solidFill>
                <a:latin typeface="+mn-lt"/>
              </a:defRPr>
            </a:lvl1pPr>
          </a:lstStyle>
          <a:p>
            <a:pPr>
              <a:defRPr/>
            </a:pPr>
            <a:r>
              <a:rPr lang="en-US" dirty="0"/>
              <a:t>9/3/20XX</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a:lstStyle>
            <a:lvl1pPr>
              <a:defRPr>
                <a:solidFill>
                  <a:schemeClr val="bg1"/>
                </a:solidFill>
                <a:latin typeface="+mn-lt"/>
              </a:defRPr>
            </a:lvl1pPr>
          </a:lstStyle>
          <a:p>
            <a:pPr>
              <a:defRPr/>
            </a:pPr>
            <a:r>
              <a:rPr lang="en-US" dirty="0"/>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a:lstStyle>
            <a:lvl1pPr>
              <a:defRPr>
                <a:solidFill>
                  <a:schemeClr val="bg1"/>
                </a:solidFill>
                <a:latin typeface="+mn-lt"/>
              </a:defRPr>
            </a:lvl1pPr>
          </a:lstStyle>
          <a:p>
            <a:pPr>
              <a:defRPr/>
            </a:pPr>
            <a:fld id="{D76B855D-E9CC-4FF8-AD85-6CDC7B89A0DE}" type="slidenum">
              <a:rPr lang="en-US" smtClean="0"/>
              <a:pPr>
                <a:defRPr/>
              </a:pPr>
              <a:t>‹#›</a:t>
            </a:fld>
            <a:endParaRPr lang="en-US" dirty="0"/>
          </a:p>
        </p:txBody>
      </p:sp>
    </p:spTree>
    <p:extLst>
      <p:ext uri="{BB962C8B-B14F-4D97-AF65-F5344CB8AC3E}">
        <p14:creationId xmlns:p14="http://schemas.microsoft.com/office/powerpoint/2010/main" val="2203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9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727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a:lstStyle>
            <a:lvl1pPr marL="0" indent="0">
              <a:buNone/>
              <a:defRPr sz="24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41317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a:lstStyle>
            <a:lvl1pPr algn="ct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a:xfrm>
            <a:off x="1682496" y="6356350"/>
            <a:ext cx="1545336" cy="365125"/>
          </a:xfrm>
        </p:spPr>
        <p:txBody>
          <a:bodyPr/>
          <a:lstStyle>
            <a:lvl1pPr>
              <a:defRPr>
                <a:latin typeface="+mn-lt"/>
              </a:defRPr>
            </a:lvl1pPr>
          </a:lstStyle>
          <a:p>
            <a:pPr>
              <a:defRPr/>
            </a:pPr>
            <a:r>
              <a:rPr lang="en-US" dirty="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a:lstStyle>
            <a:lvl1pPr algn="l">
              <a:defRPr>
                <a:latin typeface="+mn-lt"/>
              </a:defRPr>
            </a:lvl1pPr>
          </a:lstStyle>
          <a:p>
            <a:pPr algn="l">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a:lstStyle>
            <a:lvl1pPr marL="0" indent="0">
              <a:buNone/>
              <a:defRPr sz="2400"/>
            </a:lvl1pPr>
            <a:lvl2pPr marL="228600">
              <a:defRPr sz="1800"/>
            </a:lvl2pPr>
            <a:lvl3pPr marL="457200">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2677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64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35405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62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012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676686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71" r:id="rId4"/>
    <p:sldLayoutId id="2147483770" r:id="rId5"/>
    <p:sldLayoutId id="2147483774" r:id="rId6"/>
    <p:sldLayoutId id="2147483783" r:id="rId7"/>
    <p:sldLayoutId id="2147483772" r:id="rId8"/>
    <p:sldLayoutId id="2147483773" r:id="rId9"/>
    <p:sldLayoutId id="2147483785" r:id="rId10"/>
    <p:sldLayoutId id="2147483786" r:id="rId11"/>
    <p:sldLayoutId id="2147483787" r:id="rId12"/>
    <p:sldLayoutId id="2147483775" r:id="rId13"/>
    <p:sldLayoutId id="2147483788" r:id="rId14"/>
    <p:sldLayoutId id="2147483776" r:id="rId15"/>
    <p:sldLayoutId id="2147483777" r:id="rId1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ublicdomainpictures.net/view-image.php?image=213611&amp;picture=&amp;jazyk=JP" TargetMode="External"/><Relationship Id="rId2" Type="http://schemas.openxmlformats.org/officeDocument/2006/relationships/image" Target="../media/image1.jpg"/><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p:txBody>
          <a:bodyPr/>
          <a:lstStyle/>
          <a:p>
            <a:r>
              <a:rPr lang="en-US" dirty="0">
                <a:solidFill>
                  <a:srgbClr val="FFFFFF"/>
                </a:solidFill>
              </a:rPr>
              <a:t>8 Areas of Wellness</a:t>
            </a:r>
            <a:endParaRPr lang="en-US" dirty="0"/>
          </a:p>
        </p:txBody>
      </p:sp>
      <p:sp>
        <p:nvSpPr>
          <p:cNvPr id="3" name="Subtitle 2">
            <a:extLst>
              <a:ext uri="{FF2B5EF4-FFF2-40B4-BE49-F238E27FC236}">
                <a16:creationId xmlns:a16="http://schemas.microsoft.com/office/drawing/2014/main" id="{72CC4EC4-809C-4FD2-AA20-009F08590DA6}"/>
              </a:ext>
            </a:extLst>
          </p:cNvPr>
          <p:cNvSpPr>
            <a:spLocks noGrp="1"/>
          </p:cNvSpPr>
          <p:nvPr>
            <p:ph type="subTitle" idx="1"/>
          </p:nvPr>
        </p:nvSpPr>
        <p:spPr/>
        <p:txBody>
          <a:bodyPr/>
          <a:lstStyle/>
          <a:p>
            <a:endParaRPr lang="en-US" dirty="0">
              <a:solidFill>
                <a:srgbClr val="FFFFFF"/>
              </a:solidFill>
            </a:endParaRPr>
          </a:p>
          <a:p>
            <a:endParaRPr lang="en-US" dirty="0"/>
          </a:p>
        </p:txBody>
      </p:sp>
    </p:spTree>
    <p:extLst>
      <p:ext uri="{BB962C8B-B14F-4D97-AF65-F5344CB8AC3E}">
        <p14:creationId xmlns:p14="http://schemas.microsoft.com/office/powerpoint/2010/main" val="800962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a:xfrm>
            <a:off x="1389278" y="1233241"/>
            <a:ext cx="3240506" cy="4064628"/>
          </a:xfrm>
        </p:spPr>
        <p:txBody>
          <a:bodyPr>
            <a:normAutofit/>
          </a:bodyPr>
          <a:lstStyle/>
          <a:p>
            <a:r>
              <a:rPr lang="en-US">
                <a:solidFill>
                  <a:srgbClr val="FFFFFF"/>
                </a:solidFill>
              </a:rPr>
              <a:t>Social Wellness</a:t>
            </a:r>
          </a:p>
        </p:txBody>
      </p:sp>
      <p:sp>
        <p:nvSpPr>
          <p:cNvPr id="15" name="Freeform: Shape 14">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69C3FD2-AF88-4EF1-AFB7-5D31BD5AA0BF}"/>
              </a:ext>
            </a:extLst>
          </p:cNvPr>
          <p:cNvSpPr>
            <a:spLocks noGrp="1"/>
          </p:cNvSpPr>
          <p:nvPr>
            <p:ph idx="1"/>
          </p:nvPr>
        </p:nvSpPr>
        <p:spPr>
          <a:xfrm>
            <a:off x="6096000" y="820880"/>
            <a:ext cx="5257799" cy="4889350"/>
          </a:xfrm>
        </p:spPr>
        <p:txBody>
          <a:bodyPr anchor="t">
            <a:normAutofit/>
          </a:bodyPr>
          <a:lstStyle/>
          <a:p>
            <a:pPr marL="0" indent="0">
              <a:buNone/>
            </a:pPr>
            <a:r>
              <a:rPr lang="en-US" dirty="0"/>
              <a:t>Interactions with one’s community and with others.  This includes being aware of social surroundings, social networks, managing conflict, participating in groups, and sharing common interests with others.</a:t>
            </a:r>
          </a:p>
        </p:txBody>
      </p:sp>
      <p:sp>
        <p:nvSpPr>
          <p:cNvPr id="21" name="Freeform: Shape 20">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Date Placeholder 3">
            <a:extLst>
              <a:ext uri="{FF2B5EF4-FFF2-40B4-BE49-F238E27FC236}">
                <a16:creationId xmlns:a16="http://schemas.microsoft.com/office/drawing/2014/main" id="{78C8B647-084C-492D-A242-148BEA5B6823}"/>
              </a:ext>
            </a:extLst>
          </p:cNvPr>
          <p:cNvSpPr>
            <a:spLocks noGrp="1"/>
          </p:cNvSpPr>
          <p:nvPr>
            <p:ph type="dt" sz="half" idx="10"/>
          </p:nvPr>
        </p:nvSpPr>
        <p:spPr>
          <a:xfrm>
            <a:off x="1685670" y="6356350"/>
            <a:ext cx="1548181"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r>
              <a:rPr kumimoji="0" lang="en-US" b="0" i="0" u="none" strike="noStrike" kern="1200" cap="none" spc="0" normalizeH="0" baseline="0" noProof="0">
                <a:ln>
                  <a:noFill/>
                </a:ln>
                <a:solidFill>
                  <a:prstClr val="black">
                    <a:tint val="75000"/>
                  </a:prstClr>
                </a:solidFill>
                <a:effectLst/>
                <a:uLnTx/>
                <a:uFillTx/>
                <a:latin typeface="Calibri" panose="020F0502020204030204"/>
                <a:ea typeface="+mn-ea"/>
                <a:cs typeface="+mn-cs"/>
              </a:rPr>
              <a:t>9/3/20XX</a:t>
            </a:r>
          </a:p>
        </p:txBody>
      </p:sp>
      <p:sp>
        <p:nvSpPr>
          <p:cNvPr id="23" name="Freeform: Shape 22">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4A2B84E-2163-44C1-99D0-6F162AEA82E9}"/>
              </a:ext>
            </a:extLst>
          </p:cNvPr>
          <p:cNvSpPr>
            <a:spLocks noGrp="1"/>
          </p:cNvSpPr>
          <p:nvPr>
            <p:ph type="ftr" sz="quarter" idx="11"/>
          </p:nvPr>
        </p:nvSpPr>
        <p:spPr>
          <a:xfrm>
            <a:off x="6096000" y="6356350"/>
            <a:ext cx="4306958" cy="365125"/>
          </a:xfrm>
        </p:spPr>
        <p:txBody>
          <a:bodyPr>
            <a:normAutofit/>
          </a:bodyPr>
          <a:lstStyle/>
          <a:p>
            <a:pPr marL="0" marR="0" lvl="0" indent="0" algn="l" defTabSz="914400" rtl="0" eaLnBrk="1" fontAlgn="auto" latinLnBrk="0" hangingPunct="1">
              <a:spcBef>
                <a:spcPts val="0"/>
              </a:spcBef>
              <a:spcAft>
                <a:spcPts val="600"/>
              </a:spcAft>
              <a:buClrTx/>
              <a:buSzTx/>
              <a:buFontTx/>
              <a:buNone/>
              <a:tabLst/>
              <a:defRPr/>
            </a:pPr>
            <a:r>
              <a:rPr kumimoji="0" lang="en-US" b="0" i="0" u="none" strike="noStrike" kern="1200" cap="none" spc="0" normalizeH="0" baseline="0" noProof="0">
                <a:ln>
                  <a:noFill/>
                </a:ln>
                <a:solidFill>
                  <a:prstClr val="black">
                    <a:tint val="75000"/>
                  </a:prstClr>
                </a:solidFill>
                <a:effectLst/>
                <a:uLnTx/>
                <a:uFillTx/>
                <a:latin typeface="Calibri" panose="020F0502020204030204"/>
                <a:ea typeface="+mn-ea"/>
                <a:cs typeface="+mn-cs"/>
              </a:rPr>
              <a:t>Presentation Title</a:t>
            </a:r>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a:xfrm>
            <a:off x="10506330" y="6356350"/>
            <a:ext cx="84747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D76B855D-E9CC-4FF8-AD85-6CDC7B89A0DE}" type="slidenum">
              <a:rPr kumimoji="0" lang="en-US"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2</a:t>
            </a:fld>
            <a:endParaRPr kumimoji="0" lang="en-US"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160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38" name="Rectangle 37">
            <a:extLst>
              <a:ext uri="{FF2B5EF4-FFF2-40B4-BE49-F238E27FC236}">
                <a16:creationId xmlns:a16="http://schemas.microsoft.com/office/drawing/2014/main" id="{C9B9F33B-F0CC-4410-85D0-1B957DF435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7B290457-2071-4F7C-9327-CE85A282B4D5}"/>
              </a:ext>
            </a:extLst>
          </p:cNvPr>
          <p:cNvSpPr>
            <a:spLocks noGrp="1"/>
          </p:cNvSpPr>
          <p:nvPr>
            <p:ph type="title"/>
          </p:nvPr>
        </p:nvSpPr>
        <p:spPr>
          <a:xfrm>
            <a:off x="838201" y="365125"/>
            <a:ext cx="5393360" cy="1325563"/>
          </a:xfrm>
        </p:spPr>
        <p:txBody>
          <a:bodyPr vert="horz" lIns="91440" tIns="45720" rIns="91440" bIns="45720" rtlCol="0" anchor="ctr">
            <a:normAutofit/>
          </a:bodyPr>
          <a:lstStyle/>
          <a:p>
            <a:r>
              <a:rPr lang="en-US" kern="1200">
                <a:solidFill>
                  <a:schemeClr val="tx1"/>
                </a:solidFill>
                <a:latin typeface="+mj-lt"/>
                <a:ea typeface="+mj-ea"/>
                <a:cs typeface="+mj-cs"/>
              </a:rPr>
              <a:t>Physical Wellness</a:t>
            </a:r>
          </a:p>
        </p:txBody>
      </p:sp>
      <p:sp>
        <p:nvSpPr>
          <p:cNvPr id="40" name="Freeform: Shape 39">
            <a:extLst>
              <a:ext uri="{FF2B5EF4-FFF2-40B4-BE49-F238E27FC236}">
                <a16:creationId xmlns:a16="http://schemas.microsoft.com/office/drawing/2014/main" id="{55CB1B7E-4B0B-4E99-9560-9667270DA7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B67B1E24-2840-4BB0-AE5A-2320A01CB80F}"/>
              </a:ext>
            </a:extLst>
          </p:cNvPr>
          <p:cNvSpPr>
            <a:spLocks noGrp="1"/>
          </p:cNvSpPr>
          <p:nvPr>
            <p:ph idx="1"/>
          </p:nvPr>
        </p:nvSpPr>
        <p:spPr>
          <a:xfrm>
            <a:off x="838200" y="1825625"/>
            <a:ext cx="5393361" cy="4351338"/>
          </a:xfrm>
        </p:spPr>
        <p:txBody>
          <a:bodyPr vert="horz" lIns="91440" tIns="45720" rIns="91440" bIns="45720" rtlCol="0">
            <a:normAutofit/>
          </a:bodyPr>
          <a:lstStyle/>
          <a:p>
            <a:pPr indent="-228600">
              <a:lnSpc>
                <a:spcPct val="90000"/>
              </a:lnSpc>
              <a:buFont typeface="Arial" panose="020B0604020202020204" pitchFamily="34" charset="0"/>
              <a:buChar char="•"/>
            </a:pPr>
            <a:r>
              <a:rPr lang="en-US" dirty="0"/>
              <a:t>Maintaining health and well-being of the physical body.  This includes a variety of behaviors that maintain and enhance health as well as reduce health risks.  Behaviors may include diet, physical activity levels, sleep, injury prevention, drug and alcohol use, and regular visits to a health care provider.</a:t>
            </a:r>
            <a:endParaRPr lang="en-US"/>
          </a:p>
        </p:txBody>
      </p:sp>
      <p:sp>
        <p:nvSpPr>
          <p:cNvPr id="42" name="Oval 41">
            <a:extLst>
              <a:ext uri="{FF2B5EF4-FFF2-40B4-BE49-F238E27FC236}">
                <a16:creationId xmlns:a16="http://schemas.microsoft.com/office/drawing/2014/main" id="{C924DBCE-E731-4B22-8181-A39C1D862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631" y="2700688"/>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Placeholder 6" descr="A person hitting a ball with a tennis racket&#10;&#10;Description automatically generated">
            <a:extLst>
              <a:ext uri="{FF2B5EF4-FFF2-40B4-BE49-F238E27FC236}">
                <a16:creationId xmlns:a16="http://schemas.microsoft.com/office/drawing/2014/main" id="{45C6ABE6-44DE-BDF2-F9E1-F65AAA70BDEA}"/>
              </a:ext>
            </a:extLst>
          </p:cNvPr>
          <p:cNvPicPr>
            <a:picLocks noGrp="1" noChangeAspect="1"/>
          </p:cNvPicPr>
          <p:nvPr>
            <p:ph type="pic" sz="quarter" idx="13"/>
          </p:nvPr>
        </p:nvPicPr>
        <p:blipFill rotWithShape="1">
          <a:blip r:embed="rId2">
            <a:extLst>
              <a:ext uri="{837473B0-CC2E-450A-ABE3-18F120FF3D39}">
                <a1611:picAttrSrcUrl xmlns:a1611="http://schemas.microsoft.com/office/drawing/2016/11/main" r:id="rId3"/>
              </a:ext>
            </a:extLst>
          </a:blip>
          <a:srcRect l="2919" r="29583" b="3"/>
          <a:stretch/>
        </p:blipFill>
        <p:spPr>
          <a:xfrm>
            <a:off x="8219558" y="852372"/>
            <a:ext cx="3096807" cy="3096807"/>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44" name="Freeform: Shape 43">
            <a:extLst>
              <a:ext uri="{FF2B5EF4-FFF2-40B4-BE49-F238E27FC236}">
                <a16:creationId xmlns:a16="http://schemas.microsoft.com/office/drawing/2014/main" id="{196DE3D2-178D-4017-842D-87C88CE92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3881"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6" name="Straight Connector 45">
            <a:extLst>
              <a:ext uri="{FF2B5EF4-FFF2-40B4-BE49-F238E27FC236}">
                <a16:creationId xmlns:a16="http://schemas.microsoft.com/office/drawing/2014/main" id="{43621FD4-D14D-45D5-9A57-9A2DE5EA59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55865" y="1026771"/>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Date Placeholder 13">
            <a:extLst>
              <a:ext uri="{FF2B5EF4-FFF2-40B4-BE49-F238E27FC236}">
                <a16:creationId xmlns:a16="http://schemas.microsoft.com/office/drawing/2014/main" id="{A01CAB10-68AF-4904-BD59-D332B297A10F}"/>
              </a:ext>
            </a:extLst>
          </p:cNvPr>
          <p:cNvSpPr>
            <a:spLocks noGrp="1"/>
          </p:cNvSpPr>
          <p:nvPr>
            <p:ph type="dt" sz="half" idx="10"/>
          </p:nvPr>
        </p:nvSpPr>
        <p:spPr>
          <a:xfrm>
            <a:off x="838200" y="6356350"/>
            <a:ext cx="2127531"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r>
              <a:rPr kumimoji="0" lang="en-US" b="0" i="0" u="none" strike="noStrike" normalizeH="0" noProof="0">
                <a:ln>
                  <a:noFill/>
                </a:ln>
                <a:solidFill>
                  <a:prstClr val="black">
                    <a:tint val="75000"/>
                  </a:prstClr>
                </a:solidFill>
                <a:effectLst/>
                <a:uLnTx/>
                <a:uFillTx/>
              </a:rPr>
              <a:t>9/3/20XX</a:t>
            </a:r>
          </a:p>
        </p:txBody>
      </p:sp>
      <p:sp>
        <p:nvSpPr>
          <p:cNvPr id="15" name="Footer Placeholder 14">
            <a:extLst>
              <a:ext uri="{FF2B5EF4-FFF2-40B4-BE49-F238E27FC236}">
                <a16:creationId xmlns:a16="http://schemas.microsoft.com/office/drawing/2014/main" id="{96B342A5-1683-4650-BB07-B98D8B23C1FC}"/>
              </a:ext>
            </a:extLst>
          </p:cNvPr>
          <p:cNvSpPr>
            <a:spLocks noGrp="1"/>
          </p:cNvSpPr>
          <p:nvPr>
            <p:ph type="ftr" sz="quarter" idx="11"/>
          </p:nvPr>
        </p:nvSpPr>
        <p:spPr>
          <a:xfrm>
            <a:off x="3665692" y="6356350"/>
            <a:ext cx="2565869" cy="365125"/>
          </a:xfrm>
        </p:spPr>
        <p:txBody>
          <a:bodyPr vert="horz" lIns="91440" tIns="45720" rIns="91440" bIns="45720" rtlCol="0" anchor="ctr">
            <a:normAutofit/>
          </a:bodyPr>
          <a:lstStyle/>
          <a:p>
            <a:pPr marR="0" lvl="0" indent="0" algn="r" fontAlgn="auto">
              <a:spcBef>
                <a:spcPts val="0"/>
              </a:spcBef>
              <a:spcAft>
                <a:spcPts val="600"/>
              </a:spcAft>
              <a:buClrTx/>
              <a:buSzTx/>
              <a:buFontTx/>
              <a:buNone/>
              <a:tabLst/>
              <a:defRPr/>
            </a:pPr>
            <a:r>
              <a:rPr kumimoji="0" lang="en-US" b="0" i="0" u="none" strike="noStrike" kern="1200" cap="none" spc="0" normalizeH="0" baseline="0" noProof="0">
                <a:ln>
                  <a:noFill/>
                </a:ln>
                <a:solidFill>
                  <a:prstClr val="black">
                    <a:tint val="75000"/>
                  </a:prstClr>
                </a:solidFill>
                <a:effectLst/>
                <a:uLnTx/>
                <a:uFillTx/>
                <a:latin typeface="+mn-lt"/>
                <a:ea typeface="+mn-ea"/>
                <a:cs typeface="+mn-cs"/>
              </a:rPr>
              <a:t>Presentation Title</a:t>
            </a:r>
          </a:p>
        </p:txBody>
      </p:sp>
      <p:sp>
        <p:nvSpPr>
          <p:cNvPr id="16" name="Slide Number Placeholder 15">
            <a:extLst>
              <a:ext uri="{FF2B5EF4-FFF2-40B4-BE49-F238E27FC236}">
                <a16:creationId xmlns:a16="http://schemas.microsoft.com/office/drawing/2014/main" id="{46EEA4F1-5FA3-4EBF-97F1-DF392077DB7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76B855D-E9CC-4FF8-AD85-6CDC7B89A0DE}" type="slidenum">
              <a:rPr kumimoji="0" lang="en-US" b="0" i="0" u="none" strike="noStrike" normalizeH="0" noProof="0">
                <a:ln>
                  <a:noFill/>
                </a:ln>
                <a:solidFill>
                  <a:prstClr val="black">
                    <a:tint val="75000"/>
                  </a:prstClr>
                </a:solidFill>
                <a:effectLst/>
                <a:uLnTx/>
                <a:uFillTx/>
              </a:rPr>
              <a:pPr marR="0" lvl="0" indent="0" fontAlgn="auto">
                <a:spcBef>
                  <a:spcPts val="0"/>
                </a:spcBef>
                <a:spcAft>
                  <a:spcPts val="600"/>
                </a:spcAft>
                <a:buClrTx/>
                <a:buSzTx/>
                <a:buFontTx/>
                <a:buNone/>
                <a:tabLst/>
                <a:defRPr/>
              </a:pPr>
              <a:t>3</a:t>
            </a:fld>
            <a:endParaRPr kumimoji="0" lang="en-US" b="0" i="0" u="none" strike="noStrike" normalizeH="0" noProof="0">
              <a:ln>
                <a:noFill/>
              </a:ln>
              <a:solidFill>
                <a:prstClr val="black">
                  <a:tint val="75000"/>
                </a:prstClr>
              </a:solidFill>
              <a:effectLst/>
              <a:uLnTx/>
              <a:uFillTx/>
            </a:endParaRPr>
          </a:p>
        </p:txBody>
      </p:sp>
      <p:pic>
        <p:nvPicPr>
          <p:cNvPr id="12" name="Picture Placeholder 11" descr="Rainbow of fresh vegetables and fruits">
            <a:extLst>
              <a:ext uri="{FF2B5EF4-FFF2-40B4-BE49-F238E27FC236}">
                <a16:creationId xmlns:a16="http://schemas.microsoft.com/office/drawing/2014/main" id="{FC932C4D-869E-B7F9-A99F-82062797F57E}"/>
              </a:ext>
            </a:extLst>
          </p:cNvPr>
          <p:cNvPicPr>
            <a:picLocks noGrp="1" noChangeAspect="1"/>
          </p:cNvPicPr>
          <p:nvPr>
            <p:ph type="pic" sz="quarter" idx="14"/>
          </p:nvPr>
        </p:nvPicPr>
        <p:blipFill rotWithShape="1">
          <a:blip r:embed="rId4"/>
          <a:srcRect l="1049" r="14970" b="2"/>
          <a:stretch/>
        </p:blipFill>
        <p:spPr>
          <a:xfrm>
            <a:off x="6723881" y="4685200"/>
            <a:ext cx="2733741" cy="2172801"/>
          </a:xfrm>
          <a:custGeom>
            <a:avLst/>
            <a:gdLst/>
            <a:ahLst/>
            <a:cxnLst/>
            <a:rect l="l" t="t" r="r" b="b"/>
            <a:pathLst>
              <a:path w="2733741" h="2172801">
                <a:moveTo>
                  <a:pt x="1366871" y="0"/>
                </a:moveTo>
                <a:cubicBezTo>
                  <a:pt x="2121772" y="0"/>
                  <a:pt x="2733741" y="595368"/>
                  <a:pt x="2733741" y="1329791"/>
                </a:cubicBezTo>
                <a:cubicBezTo>
                  <a:pt x="2733741" y="1605200"/>
                  <a:pt x="2647683" y="1861054"/>
                  <a:pt x="2500301" y="2073290"/>
                </a:cubicBezTo>
                <a:lnTo>
                  <a:pt x="2423813" y="2172801"/>
                </a:lnTo>
                <a:lnTo>
                  <a:pt x="309928" y="2172801"/>
                </a:lnTo>
                <a:lnTo>
                  <a:pt x="233440" y="2073290"/>
                </a:lnTo>
                <a:cubicBezTo>
                  <a:pt x="86058" y="1861054"/>
                  <a:pt x="0" y="1605200"/>
                  <a:pt x="0" y="1329791"/>
                </a:cubicBezTo>
                <a:cubicBezTo>
                  <a:pt x="0" y="595368"/>
                  <a:pt x="611969" y="0"/>
                  <a:pt x="1366871" y="0"/>
                </a:cubicBezTo>
                <a:close/>
              </a:path>
            </a:pathLst>
          </a:custGeom>
        </p:spPr>
      </p:pic>
      <p:sp>
        <p:nvSpPr>
          <p:cNvPr id="48" name="Arc 47">
            <a:extLst>
              <a:ext uri="{FF2B5EF4-FFF2-40B4-BE49-F238E27FC236}">
                <a16:creationId xmlns:a16="http://schemas.microsoft.com/office/drawing/2014/main" id="{034ACCCC-54D4-4F78-9B85-4A34FEBAA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54998">
            <a:off x="6055857" y="4209253"/>
            <a:ext cx="3868217" cy="3868217"/>
          </a:xfrm>
          <a:prstGeom prst="arc">
            <a:avLst>
              <a:gd name="adj1" fmla="val 16200000"/>
              <a:gd name="adj2" fmla="val 20479261"/>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72413CFE-8B8A-45C9-B7BA-CF49986D4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2193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a:xfrm>
            <a:off x="3319272" y="828675"/>
            <a:ext cx="5559552" cy="2028444"/>
          </a:xfrm>
        </p:spPr>
        <p:txBody>
          <a:bodyPr/>
          <a:lstStyle/>
          <a:p>
            <a:r>
              <a:rPr lang="en-US" dirty="0">
                <a:solidFill>
                  <a:srgbClr val="FFFFFF"/>
                </a:solidFill>
              </a:rPr>
              <a:t>Emotional Wellness</a:t>
            </a:r>
            <a:endParaRPr lang="en-US" dirty="0"/>
          </a:p>
        </p:txBody>
      </p:sp>
      <p:sp>
        <p:nvSpPr>
          <p:cNvPr id="3" name="Text Placeholder 2">
            <a:extLst>
              <a:ext uri="{FF2B5EF4-FFF2-40B4-BE49-F238E27FC236}">
                <a16:creationId xmlns:a16="http://schemas.microsoft.com/office/drawing/2014/main" id="{9F49FB76-25BA-4481-B88D-DCB748E1662E}"/>
              </a:ext>
            </a:extLst>
          </p:cNvPr>
          <p:cNvSpPr>
            <a:spLocks noGrp="1"/>
          </p:cNvSpPr>
          <p:nvPr>
            <p:ph type="body" idx="1"/>
          </p:nvPr>
        </p:nvSpPr>
        <p:spPr>
          <a:xfrm>
            <a:off x="3319272" y="3232786"/>
            <a:ext cx="5559552" cy="2463164"/>
          </a:xfrm>
        </p:spPr>
        <p:txBody>
          <a:bodyPr>
            <a:normAutofit/>
          </a:bodyPr>
          <a:lstStyle/>
          <a:p>
            <a:r>
              <a:rPr lang="en-US" dirty="0"/>
              <a:t>Understanding of and attention to the variety of feelings and emotions within each person.  This includes high self-esteem, ability to positively express feelings, a positive body image, and ability to cope with life challenges.</a:t>
            </a:r>
          </a:p>
        </p:txBody>
      </p:sp>
    </p:spTree>
    <p:extLst>
      <p:ext uri="{BB962C8B-B14F-4D97-AF65-F5344CB8AC3E}">
        <p14:creationId xmlns:p14="http://schemas.microsoft.com/office/powerpoint/2010/main" val="4283594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descr="Person with idea concept">
            <a:extLst>
              <a:ext uri="{FF2B5EF4-FFF2-40B4-BE49-F238E27FC236}">
                <a16:creationId xmlns:a16="http://schemas.microsoft.com/office/drawing/2014/main" id="{754B6EE8-B6C6-0E8F-5B66-A3D6EB3B9C1C}"/>
              </a:ext>
            </a:extLst>
          </p:cNvPr>
          <p:cNvPicPr>
            <a:picLocks noChangeAspect="1"/>
          </p:cNvPicPr>
          <p:nvPr/>
        </p:nvPicPr>
        <p:blipFill rotWithShape="1">
          <a:blip r:embed="rId2"/>
          <a:srcRect l="30601" r="22138"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22"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Title 1">
            <a:extLst>
              <a:ext uri="{FF2B5EF4-FFF2-40B4-BE49-F238E27FC236}">
                <a16:creationId xmlns:a16="http://schemas.microsoft.com/office/drawing/2014/main" id="{E78514DD-3FC6-4AEF-9C9C-057CF64C8E2D}"/>
              </a:ext>
            </a:extLst>
          </p:cNvPr>
          <p:cNvSpPr>
            <a:spLocks noGrp="1"/>
          </p:cNvSpPr>
          <p:nvPr>
            <p:ph type="title"/>
          </p:nvPr>
        </p:nvSpPr>
        <p:spPr>
          <a:xfrm>
            <a:off x="5827048" y="407987"/>
            <a:ext cx="5721484" cy="1325563"/>
          </a:xfrm>
        </p:spPr>
        <p:txBody>
          <a:bodyPr>
            <a:normAutofit/>
          </a:bodyPr>
          <a:lstStyle/>
          <a:p>
            <a:r>
              <a:rPr lang="en-US" dirty="0"/>
              <a:t>Intellectual Wellness</a:t>
            </a:r>
          </a:p>
        </p:txBody>
      </p:sp>
      <p:sp>
        <p:nvSpPr>
          <p:cNvPr id="3" name="Content Placeholder 2">
            <a:extLst>
              <a:ext uri="{FF2B5EF4-FFF2-40B4-BE49-F238E27FC236}">
                <a16:creationId xmlns:a16="http://schemas.microsoft.com/office/drawing/2014/main" id="{D3A5C254-1476-A6E1-5BA1-E5E12CFB448B}"/>
              </a:ext>
            </a:extLst>
          </p:cNvPr>
          <p:cNvSpPr>
            <a:spLocks noGrp="1"/>
          </p:cNvSpPr>
          <p:nvPr>
            <p:ph idx="1"/>
          </p:nvPr>
        </p:nvSpPr>
        <p:spPr>
          <a:xfrm>
            <a:off x="5827048" y="1868487"/>
            <a:ext cx="5721484" cy="4351338"/>
          </a:xfrm>
        </p:spPr>
        <p:txBody>
          <a:bodyPr>
            <a:normAutofit/>
          </a:bodyPr>
          <a:lstStyle/>
          <a:p>
            <a:r>
              <a:rPr lang="en-US" dirty="0"/>
              <a:t>The value of learning and critical thinking over the life span.  Includes a person’s desire and quest to attain new information, explore beliefs and values, make reasonable decisions, and understand current events to improve his or her outcomes, and global awareness.</a:t>
            </a:r>
          </a:p>
        </p:txBody>
      </p:sp>
      <p:sp>
        <p:nvSpPr>
          <p:cNvPr id="12" name="Date Placeholder 11">
            <a:extLst>
              <a:ext uri="{FF2B5EF4-FFF2-40B4-BE49-F238E27FC236}">
                <a16:creationId xmlns:a16="http://schemas.microsoft.com/office/drawing/2014/main" id="{BB55F5DE-D801-496C-806A-73E6EF45CB06}"/>
              </a:ext>
            </a:extLst>
          </p:cNvPr>
          <p:cNvSpPr>
            <a:spLocks noGrp="1"/>
          </p:cNvSpPr>
          <p:nvPr>
            <p:ph type="dt" sz="half" idx="10"/>
          </p:nvPr>
        </p:nvSpPr>
        <p:spPr>
          <a:xfrm>
            <a:off x="838200" y="6356350"/>
            <a:ext cx="27432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r>
              <a:rPr kumimoji="0" lang="en-US" b="0" i="0" u="none" strike="noStrike" kern="1200" cap="none" spc="0" normalizeH="0" baseline="0" noProof="0">
                <a:ln>
                  <a:noFill/>
                </a:ln>
                <a:solidFill>
                  <a:srgbClr val="FFFFFF"/>
                </a:solidFill>
                <a:effectLst/>
                <a:uLnTx/>
                <a:uFillTx/>
                <a:latin typeface="Calibri" panose="020F0502020204030204"/>
                <a:ea typeface="+mn-ea"/>
                <a:cs typeface="+mn-cs"/>
              </a:rPr>
              <a:t>9/3/20XX</a:t>
            </a:r>
          </a:p>
        </p:txBody>
      </p:sp>
      <p:sp>
        <p:nvSpPr>
          <p:cNvPr id="13" name="Footer Placeholder 12">
            <a:extLst>
              <a:ext uri="{FF2B5EF4-FFF2-40B4-BE49-F238E27FC236}">
                <a16:creationId xmlns:a16="http://schemas.microsoft.com/office/drawing/2014/main" id="{9B6754F1-BBB9-45C3-8F76-FA0E19B7463B}"/>
              </a:ext>
            </a:extLst>
          </p:cNvPr>
          <p:cNvSpPr>
            <a:spLocks noGrp="1"/>
          </p:cNvSpPr>
          <p:nvPr>
            <p:ph type="ftr" sz="quarter" idx="11"/>
          </p:nvPr>
        </p:nvSpPr>
        <p:spPr>
          <a:xfrm>
            <a:off x="5827047" y="6356350"/>
            <a:ext cx="3944913" cy="365125"/>
          </a:xfrm>
        </p:spPr>
        <p:txBody>
          <a:bodyPr>
            <a:normAutofit/>
          </a:bodyPr>
          <a:lstStyle/>
          <a:p>
            <a:pPr marL="0" marR="0" lvl="0" indent="0" algn="l" defTabSz="914400" rtl="0" eaLnBrk="1" fontAlgn="auto" latinLnBrk="0" hangingPunct="1">
              <a:spcBef>
                <a:spcPts val="0"/>
              </a:spcBef>
              <a:spcAft>
                <a:spcPts val="600"/>
              </a:spcAft>
              <a:buClrTx/>
              <a:buSzTx/>
              <a:buFontTx/>
              <a:buNone/>
              <a:tabLst/>
              <a:defRPr/>
            </a:pPr>
            <a:r>
              <a:rPr kumimoji="0" lang="en-US" b="0" i="0" u="none" strike="noStrike" kern="1200" cap="none" spc="0" normalizeH="0" baseline="0" noProof="0">
                <a:ln>
                  <a:noFill/>
                </a:ln>
                <a:solidFill>
                  <a:prstClr val="black">
                    <a:tint val="75000"/>
                  </a:prstClr>
                </a:solidFill>
                <a:effectLst/>
                <a:uLnTx/>
                <a:uFillTx/>
                <a:latin typeface="Calibri" panose="020F0502020204030204"/>
                <a:ea typeface="+mn-ea"/>
                <a:cs typeface="+mn-cs"/>
              </a:rPr>
              <a:t>Presentation Title</a:t>
            </a:r>
          </a:p>
        </p:txBody>
      </p:sp>
      <p:sp>
        <p:nvSpPr>
          <p:cNvPr id="14" name="Slide Number Placeholder 13">
            <a:extLst>
              <a:ext uri="{FF2B5EF4-FFF2-40B4-BE49-F238E27FC236}">
                <a16:creationId xmlns:a16="http://schemas.microsoft.com/office/drawing/2014/main" id="{47FB0EFA-9228-4C2B-BC70-5B5C93771274}"/>
              </a:ext>
            </a:extLst>
          </p:cNvPr>
          <p:cNvSpPr>
            <a:spLocks noGrp="1"/>
          </p:cNvSpPr>
          <p:nvPr>
            <p:ph type="sldNum" sz="quarter" idx="12"/>
          </p:nvPr>
        </p:nvSpPr>
        <p:spPr>
          <a:xfrm>
            <a:off x="10047382" y="6356350"/>
            <a:ext cx="1306417"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D76B855D-E9CC-4FF8-AD85-6CDC7B89A0DE}" type="slidenum">
              <a:rPr kumimoji="0" lang="en-US"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5</a:t>
            </a:fld>
            <a:endParaRPr kumimoji="0" lang="en-US"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9213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a:lstStyle/>
          <a:p>
            <a:r>
              <a:rPr lang="en-US"/>
              <a:t>Environmental Wellness</a:t>
            </a:r>
            <a:endParaRPr lang="en-US" dirty="0"/>
          </a:p>
        </p:txBody>
      </p:sp>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p:txBody>
          <a:bodyPr/>
          <a:lstStyle/>
          <a:p>
            <a:pPr lvl="0"/>
            <a:r>
              <a:rPr lang="en-US" noProof="0"/>
              <a:t>9/3/20XX</a:t>
            </a:r>
            <a:endParaRPr lang="en-US" noProof="0" dirty="0"/>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p:txBody>
          <a:bodyPr/>
          <a:lstStyle/>
          <a:p>
            <a:pPr lvl="0"/>
            <a:r>
              <a:rPr lang="en-US" noProof="0"/>
              <a:t>Presentation Title</a:t>
            </a:r>
            <a:endParaRPr lang="en-US" noProof="0" dirty="0"/>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a:lstStyle/>
          <a:p>
            <a:pPr lvl="0"/>
            <a:fld id="{D76B855D-E9CC-4FF8-AD85-6CDC7B89A0DE}" type="slidenum">
              <a:rPr lang="en-US" noProof="0" smtClean="0"/>
              <a:pPr lvl="0"/>
              <a:t>6</a:t>
            </a:fld>
            <a:endParaRPr lang="en-US" noProof="0" dirty="0"/>
          </a:p>
        </p:txBody>
      </p:sp>
      <p:sp>
        <p:nvSpPr>
          <p:cNvPr id="3" name="Content Placeholder 2">
            <a:extLst>
              <a:ext uri="{FF2B5EF4-FFF2-40B4-BE49-F238E27FC236}">
                <a16:creationId xmlns:a16="http://schemas.microsoft.com/office/drawing/2014/main" id="{21F0B6E0-1F7C-4E6A-87B1-554ADE739CD1}"/>
              </a:ext>
            </a:extLst>
          </p:cNvPr>
          <p:cNvSpPr>
            <a:spLocks noGrp="1"/>
          </p:cNvSpPr>
          <p:nvPr>
            <p:ph idx="1"/>
          </p:nvPr>
        </p:nvSpPr>
        <p:spPr>
          <a:xfrm>
            <a:off x="5750560" y="1544320"/>
            <a:ext cx="6268720" cy="3464560"/>
          </a:xfrm>
        </p:spPr>
        <p:txBody>
          <a:bodyPr>
            <a:normAutofit/>
          </a:bodyPr>
          <a:lstStyle/>
          <a:p>
            <a:r>
              <a:rPr lang="en-US"/>
              <a:t>Recognition between one’s health and connection to environmental surroundings.  This includes factors such as air and water quality, living conditions, and energy usage.  Encourages individuals to explore how personal behaviors conserve and protect the environment affect individual health.</a:t>
            </a:r>
          </a:p>
          <a:p>
            <a:endParaRPr lang="en-US" dirty="0"/>
          </a:p>
        </p:txBody>
      </p:sp>
    </p:spTree>
    <p:extLst>
      <p:ext uri="{BB962C8B-B14F-4D97-AF65-F5344CB8AC3E}">
        <p14:creationId xmlns:p14="http://schemas.microsoft.com/office/powerpoint/2010/main" val="962258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Freeform: Shape 2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78260B10-25FE-445D-A9FD-06B618F1B961}"/>
              </a:ext>
            </a:extLst>
          </p:cNvPr>
          <p:cNvSpPr>
            <a:spLocks noGrp="1"/>
          </p:cNvSpPr>
          <p:nvPr>
            <p:ph type="title"/>
          </p:nvPr>
        </p:nvSpPr>
        <p:spPr>
          <a:xfrm>
            <a:off x="686834" y="1153572"/>
            <a:ext cx="3200400" cy="4461163"/>
          </a:xfrm>
        </p:spPr>
        <p:txBody>
          <a:bodyPr>
            <a:normAutofit/>
          </a:bodyPr>
          <a:lstStyle/>
          <a:p>
            <a:r>
              <a:rPr lang="en-US">
                <a:solidFill>
                  <a:srgbClr val="FFFFFF"/>
                </a:solidFill>
              </a:rPr>
              <a:t>Occupational Wellness</a:t>
            </a:r>
          </a:p>
        </p:txBody>
      </p:sp>
      <p:sp>
        <p:nvSpPr>
          <p:cNvPr id="3" name="Content Placeholder 2">
            <a:extLst>
              <a:ext uri="{FF2B5EF4-FFF2-40B4-BE49-F238E27FC236}">
                <a16:creationId xmlns:a16="http://schemas.microsoft.com/office/drawing/2014/main" id="{5D7B2C64-D40C-3F9B-DEB2-31924BA70125}"/>
              </a:ext>
            </a:extLst>
          </p:cNvPr>
          <p:cNvSpPr>
            <a:spLocks noGrp="1"/>
          </p:cNvSpPr>
          <p:nvPr>
            <p:ph idx="1"/>
          </p:nvPr>
        </p:nvSpPr>
        <p:spPr>
          <a:xfrm>
            <a:off x="4447308" y="591344"/>
            <a:ext cx="6906491" cy="5585619"/>
          </a:xfrm>
        </p:spPr>
        <p:txBody>
          <a:bodyPr anchor="ctr">
            <a:normAutofit/>
          </a:bodyPr>
          <a:lstStyle/>
          <a:p>
            <a:r>
              <a:rPr lang="en-US"/>
              <a:t>The level a person engages in, receives satisfaction from, and pursues career opportunities in line with values and desired professional goals.  This includes physical and emotional working conditions, ability to perform job functions, satisfaction with work role, and learning new skills that will benefit future opportunities.</a:t>
            </a:r>
            <a:endParaRPr lang="en-US" dirty="0"/>
          </a:p>
        </p:txBody>
      </p:sp>
      <p:sp>
        <p:nvSpPr>
          <p:cNvPr id="12" name="Date Placeholder 11">
            <a:extLst>
              <a:ext uri="{FF2B5EF4-FFF2-40B4-BE49-F238E27FC236}">
                <a16:creationId xmlns:a16="http://schemas.microsoft.com/office/drawing/2014/main" id="{3CC90B11-F535-4D7C-84A3-2CF98B9D596A}"/>
              </a:ext>
            </a:extLst>
          </p:cNvPr>
          <p:cNvSpPr>
            <a:spLocks noGrp="1"/>
          </p:cNvSpPr>
          <p:nvPr>
            <p:ph type="dt" sz="half" idx="10"/>
          </p:nvPr>
        </p:nvSpPr>
        <p:spPr>
          <a:xfrm>
            <a:off x="838200" y="6356350"/>
            <a:ext cx="1639957"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r>
              <a:rPr kumimoji="0" lang="en-US" b="0" i="0" u="none" strike="noStrike" kern="1200" cap="none" spc="0" normalizeH="0" baseline="0" noProof="0">
                <a:ln>
                  <a:noFill/>
                </a:ln>
                <a:solidFill>
                  <a:srgbClr val="FFFFFF"/>
                </a:solidFill>
                <a:effectLst/>
                <a:uLnTx/>
                <a:uFillTx/>
                <a:latin typeface="Calibri" panose="020F0502020204030204"/>
                <a:ea typeface="+mn-ea"/>
                <a:cs typeface="+mn-cs"/>
              </a:rPr>
              <a:t>9/3/20XX</a:t>
            </a:r>
          </a:p>
        </p:txBody>
      </p:sp>
      <p:sp>
        <p:nvSpPr>
          <p:cNvPr id="13" name="Footer Placeholder 12">
            <a:extLst>
              <a:ext uri="{FF2B5EF4-FFF2-40B4-BE49-F238E27FC236}">
                <a16:creationId xmlns:a16="http://schemas.microsoft.com/office/drawing/2014/main" id="{34CB8358-5219-419E-B50C-A279EA3E635F}"/>
              </a:ext>
            </a:extLst>
          </p:cNvPr>
          <p:cNvSpPr>
            <a:spLocks noGrp="1"/>
          </p:cNvSpPr>
          <p:nvPr>
            <p:ph type="ftr" sz="quarter" idx="11"/>
          </p:nvPr>
        </p:nvSpPr>
        <p:spPr>
          <a:xfrm>
            <a:off x="4038600" y="6356350"/>
            <a:ext cx="5251174"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r>
              <a:rPr kumimoji="0" lang="en-US" b="0" i="0" u="none" strike="noStrike" kern="1200" cap="none" spc="0" normalizeH="0" baseline="0" noProof="0">
                <a:ln>
                  <a:noFill/>
                </a:ln>
                <a:solidFill>
                  <a:prstClr val="black">
                    <a:tint val="75000"/>
                  </a:prstClr>
                </a:solidFill>
                <a:effectLst/>
                <a:uLnTx/>
                <a:uFillTx/>
                <a:latin typeface="Calibri" panose="020F0502020204030204"/>
                <a:ea typeface="+mn-ea"/>
                <a:cs typeface="+mn-cs"/>
              </a:rPr>
              <a:t>Presentation Title</a:t>
            </a:r>
          </a:p>
        </p:txBody>
      </p:sp>
      <p:sp>
        <p:nvSpPr>
          <p:cNvPr id="14" name="Slide Number Placeholder 13">
            <a:extLst>
              <a:ext uri="{FF2B5EF4-FFF2-40B4-BE49-F238E27FC236}">
                <a16:creationId xmlns:a16="http://schemas.microsoft.com/office/drawing/2014/main" id="{8A5B9DFF-1E65-43C9-B2DE-90CD91DFAE1A}"/>
              </a:ext>
            </a:extLst>
          </p:cNvPr>
          <p:cNvSpPr>
            <a:spLocks noGrp="1"/>
          </p:cNvSpPr>
          <p:nvPr>
            <p:ph type="sldNum" sz="quarter" idx="12"/>
          </p:nvPr>
        </p:nvSpPr>
        <p:spPr>
          <a:xfrm>
            <a:off x="9541564" y="6356350"/>
            <a:ext cx="1812235"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D76B855D-E9CC-4FF8-AD85-6CDC7B89A0DE}" type="slidenum">
              <a:rPr kumimoji="0" lang="en-US"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7</a:t>
            </a:fld>
            <a:endParaRPr kumimoji="0" lang="en-US"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7"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7950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F916DAA-1ACF-4343-A637-D55C4A5DE05B}"/>
              </a:ext>
            </a:extLst>
          </p:cNvPr>
          <p:cNvSpPr>
            <a:spLocks noGrp="1"/>
          </p:cNvSpPr>
          <p:nvPr>
            <p:ph type="title"/>
          </p:nvPr>
        </p:nvSpPr>
        <p:spPr>
          <a:xfrm>
            <a:off x="838200" y="365125"/>
            <a:ext cx="5393361" cy="1325563"/>
          </a:xfrm>
        </p:spPr>
        <p:txBody>
          <a:bodyPr>
            <a:normAutofit/>
          </a:bodyPr>
          <a:lstStyle/>
          <a:p>
            <a:r>
              <a:rPr lang="en-US"/>
              <a:t>Financial Wellness</a:t>
            </a:r>
            <a:br>
              <a:rPr lang="en-US"/>
            </a:br>
            <a:endParaRPr lang="en-US"/>
          </a:p>
        </p:txBody>
      </p:sp>
      <p:sp>
        <p:nvSpPr>
          <p:cNvPr id="26" name="Freeform: Shape 25">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70D1703B-469F-5D11-8D49-4CBA482026AB}"/>
              </a:ext>
            </a:extLst>
          </p:cNvPr>
          <p:cNvSpPr>
            <a:spLocks noGrp="1"/>
          </p:cNvSpPr>
          <p:nvPr>
            <p:ph idx="1"/>
          </p:nvPr>
        </p:nvSpPr>
        <p:spPr>
          <a:xfrm>
            <a:off x="838200" y="1825625"/>
            <a:ext cx="5393361" cy="4351338"/>
          </a:xfrm>
        </p:spPr>
        <p:txBody>
          <a:bodyPr>
            <a:normAutofit/>
          </a:bodyPr>
          <a:lstStyle/>
          <a:p>
            <a:r>
              <a:rPr lang="en-US" sz="2400"/>
              <a:t>The role of money and finances in the ability to access and maintain good health.  Financial wellness includes financial goals, access to credit, available income, budgeting, and savings in order to achieve realistic goals and live within one’s means</a:t>
            </a:r>
          </a:p>
        </p:txBody>
      </p:sp>
      <p:sp>
        <p:nvSpPr>
          <p:cNvPr id="40" name="Oval 27">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Piggy bank collection top view">
            <a:extLst>
              <a:ext uri="{FF2B5EF4-FFF2-40B4-BE49-F238E27FC236}">
                <a16:creationId xmlns:a16="http://schemas.microsoft.com/office/drawing/2014/main" id="{98E4CA07-9D35-008A-8140-795605C6808F}"/>
              </a:ext>
            </a:extLst>
          </p:cNvPr>
          <p:cNvPicPr>
            <a:picLocks noChangeAspect="1"/>
          </p:cNvPicPr>
          <p:nvPr/>
        </p:nvPicPr>
        <p:blipFill>
          <a:blip r:embed="rId2"/>
          <a:stretch>
            <a:fillRect/>
          </a:stretch>
        </p:blipFill>
        <p:spPr>
          <a:xfrm>
            <a:off x="8537393" y="1176557"/>
            <a:ext cx="2480633" cy="386090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41" name="Freeform: Shape 29">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2" name="Straight Connector 31">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3AD06355-A3C6-4680-9456-99EB4CD43474}"/>
              </a:ext>
            </a:extLst>
          </p:cNvPr>
          <p:cNvSpPr>
            <a:spLocks noGrp="1"/>
          </p:cNvSpPr>
          <p:nvPr>
            <p:ph type="dt" sz="half" idx="10"/>
          </p:nvPr>
        </p:nvSpPr>
        <p:spPr>
          <a:xfrm>
            <a:off x="838200" y="6356350"/>
            <a:ext cx="19050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r>
              <a:rPr kumimoji="0" lang="en-US" b="0" i="0" u="none" strike="noStrike" kern="1200" cap="none" spc="0" normalizeH="0" baseline="0" noProof="0">
                <a:ln>
                  <a:noFill/>
                </a:ln>
                <a:solidFill>
                  <a:prstClr val="black">
                    <a:tint val="75000"/>
                  </a:prstClr>
                </a:solidFill>
                <a:effectLst/>
                <a:uLnTx/>
                <a:uFillTx/>
                <a:latin typeface="Calibri" panose="020F0502020204030204"/>
                <a:ea typeface="+mn-ea"/>
                <a:cs typeface="+mn-cs"/>
              </a:rPr>
              <a:t>9/3/20XX</a:t>
            </a:r>
          </a:p>
        </p:txBody>
      </p:sp>
      <p:sp>
        <p:nvSpPr>
          <p:cNvPr id="6" name="Footer Placeholder 5">
            <a:extLst>
              <a:ext uri="{FF2B5EF4-FFF2-40B4-BE49-F238E27FC236}">
                <a16:creationId xmlns:a16="http://schemas.microsoft.com/office/drawing/2014/main" id="{31E614C4-AF93-47E4-AAAE-E508A893E74A}"/>
              </a:ext>
            </a:extLst>
          </p:cNvPr>
          <p:cNvSpPr>
            <a:spLocks noGrp="1"/>
          </p:cNvSpPr>
          <p:nvPr>
            <p:ph type="ftr" sz="quarter" idx="11"/>
          </p:nvPr>
        </p:nvSpPr>
        <p:spPr>
          <a:xfrm>
            <a:off x="2858610" y="6356350"/>
            <a:ext cx="3372951" cy="365125"/>
          </a:xfrm>
        </p:spPr>
        <p:txBody>
          <a:bodyPr>
            <a:normAutofit/>
          </a:bodyPr>
          <a:lstStyle/>
          <a:p>
            <a:pPr marL="0" marR="0" lvl="0" indent="0" algn="r" defTabSz="914400" rtl="0" eaLnBrk="1" fontAlgn="auto" latinLnBrk="0" hangingPunct="1">
              <a:spcBef>
                <a:spcPts val="0"/>
              </a:spcBef>
              <a:spcAft>
                <a:spcPts val="600"/>
              </a:spcAft>
              <a:buClrTx/>
              <a:buSzTx/>
              <a:buFontTx/>
              <a:buNone/>
              <a:tabLst/>
              <a:defRPr/>
            </a:pPr>
            <a:r>
              <a:rPr kumimoji="0" lang="en-US" b="0" i="0" u="none" strike="noStrike" kern="1200" cap="none" spc="0" normalizeH="0" baseline="0" noProof="0">
                <a:ln>
                  <a:noFill/>
                </a:ln>
                <a:solidFill>
                  <a:prstClr val="black">
                    <a:tint val="75000"/>
                  </a:prstClr>
                </a:solidFill>
                <a:effectLst/>
                <a:uLnTx/>
                <a:uFillTx/>
                <a:latin typeface="Calibri" panose="020F0502020204030204"/>
                <a:ea typeface="+mn-ea"/>
                <a:cs typeface="+mn-cs"/>
              </a:rPr>
              <a:t>Presentation Title</a:t>
            </a:r>
          </a:p>
        </p:txBody>
      </p:sp>
      <p:sp>
        <p:nvSpPr>
          <p:cNvPr id="43" name="Freeform: Shape 33">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35">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AB8B6466-CC56-4078-BB0C-7A0D5CB3F0F4}"/>
              </a:ext>
            </a:extLst>
          </p:cNvPr>
          <p:cNvSpPr>
            <a:spLocks noGrp="1"/>
          </p:cNvSpPr>
          <p:nvPr>
            <p:ph type="sldNum" sz="quarter" idx="12"/>
          </p:nvPr>
        </p:nvSpPr>
        <p:spPr>
          <a:xfrm>
            <a:off x="10030244" y="6356350"/>
            <a:ext cx="1323555"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D76B855D-E9CC-4FF8-AD85-6CDC7B89A0DE}" type="slidenum">
              <a:rPr kumimoji="0" lang="en-US"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8</a:t>
            </a:fld>
            <a:endParaRPr kumimoji="0" lang="en-US"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5" name="Freeform: Shape 37">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2647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 name="Freeform: Shape 35">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Freeform: Shape 37">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48" name="Rectangle 39">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a:xfrm>
            <a:off x="838200" y="365125"/>
            <a:ext cx="5393361" cy="1325563"/>
          </a:xfrm>
        </p:spPr>
        <p:txBody>
          <a:bodyPr vert="horz" lIns="91440" tIns="45720" rIns="91440" bIns="45720" rtlCol="0" anchor="ctr">
            <a:normAutofit/>
          </a:bodyPr>
          <a:lstStyle/>
          <a:p>
            <a:pPr algn="l"/>
            <a:r>
              <a:rPr lang="en-US" kern="1200">
                <a:solidFill>
                  <a:schemeClr val="tx1"/>
                </a:solidFill>
                <a:latin typeface="+mj-lt"/>
                <a:ea typeface="+mj-ea"/>
                <a:cs typeface="+mj-cs"/>
              </a:rPr>
              <a:t>Spiritual Wellness</a:t>
            </a:r>
          </a:p>
        </p:txBody>
      </p:sp>
      <p:sp>
        <p:nvSpPr>
          <p:cNvPr id="3" name="Content Placeholder 2">
            <a:extLst>
              <a:ext uri="{FF2B5EF4-FFF2-40B4-BE49-F238E27FC236}">
                <a16:creationId xmlns:a16="http://schemas.microsoft.com/office/drawing/2014/main" id="{21F0B6E0-1F7C-4E6A-87B1-554ADE739CD1}"/>
              </a:ext>
            </a:extLst>
          </p:cNvPr>
          <p:cNvSpPr>
            <a:spLocks noGrp="1"/>
          </p:cNvSpPr>
          <p:nvPr>
            <p:ph idx="1"/>
          </p:nvPr>
        </p:nvSpPr>
        <p:spPr>
          <a:xfrm>
            <a:off x="838200" y="1825625"/>
            <a:ext cx="5393361" cy="4351338"/>
          </a:xfrm>
        </p:spPr>
        <p:txBody>
          <a:bodyPr vert="horz" lIns="91440" tIns="45720" rIns="91440" bIns="45720" rtlCol="0">
            <a:normAutofit/>
          </a:bodyPr>
          <a:lstStyle/>
          <a:p>
            <a:pPr indent="-228600">
              <a:buFont typeface="Arial" panose="020B0604020202020204" pitchFamily="34" charset="0"/>
              <a:buChar char="•"/>
            </a:pPr>
            <a:r>
              <a:rPr lang="en-US" dirty="0"/>
              <a:t>The meaning of life’s purpose that is in accordance with one’s values and beliefs.  The use of reflection, further teaching, and connection to other like-minded individuals.  May include organized religion, harmony with the universe, gratitude, or belief in a higher power.</a:t>
            </a:r>
          </a:p>
          <a:p>
            <a:pPr indent="-228600">
              <a:buFont typeface="Arial" panose="020B0604020202020204" pitchFamily="34" charset="0"/>
              <a:buChar char="•"/>
            </a:pPr>
            <a:endParaRPr lang="en-US" dirty="0"/>
          </a:p>
          <a:p>
            <a:pPr indent="-228600">
              <a:buFont typeface="Arial" panose="020B0604020202020204" pitchFamily="34" charset="0"/>
              <a:buChar char="•"/>
            </a:pPr>
            <a:endParaRPr lang="en-US" dirty="0"/>
          </a:p>
          <a:p>
            <a:pPr indent="-228600">
              <a:buFont typeface="Arial" panose="020B0604020202020204" pitchFamily="34" charset="0"/>
              <a:buChar char="•"/>
            </a:pPr>
            <a:endParaRPr lang="en-US" dirty="0"/>
          </a:p>
        </p:txBody>
      </p:sp>
      <p:pic>
        <p:nvPicPr>
          <p:cNvPr id="8" name="Picture 7" descr="Hand touching water">
            <a:extLst>
              <a:ext uri="{FF2B5EF4-FFF2-40B4-BE49-F238E27FC236}">
                <a16:creationId xmlns:a16="http://schemas.microsoft.com/office/drawing/2014/main" id="{5877956F-E112-6159-D2AD-CBB8C86FF1AA}"/>
              </a:ext>
            </a:extLst>
          </p:cNvPr>
          <p:cNvPicPr>
            <a:picLocks noChangeAspect="1"/>
          </p:cNvPicPr>
          <p:nvPr/>
        </p:nvPicPr>
        <p:blipFill rotWithShape="1">
          <a:blip r:embed="rId2"/>
          <a:srcRect l="12938" r="20310" b="-2"/>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defRPr/>
            </a:pPr>
            <a:r>
              <a:rPr lang="en-US">
                <a:solidFill>
                  <a:prstClr val="black">
                    <a:tint val="75000"/>
                  </a:prstClr>
                </a:solidFill>
                <a:latin typeface="Calibri" panose="020F0502020204030204"/>
              </a:rPr>
              <a:t>9/3/20XX</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lgn="ctr">
              <a:spcAft>
                <a:spcPts val="600"/>
              </a:spcAft>
              <a:defRPr/>
            </a:pPr>
            <a:r>
              <a:rPr lang="en-US" kern="1200" cap="none" spc="0" baseline="0">
                <a:solidFill>
                  <a:prstClr val="black">
                    <a:tint val="75000"/>
                  </a:prstClr>
                </a:solidFill>
                <a:latin typeface="Calibri" panose="020F0502020204030204"/>
                <a:ea typeface="+mn-ea"/>
                <a:cs typeface="+mn-cs"/>
              </a:rPr>
              <a:t>Presentation Title</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D76B855D-E9CC-4FF8-AD85-6CDC7B89A0DE}" type="slidenum">
              <a:rPr lang="en-US">
                <a:solidFill>
                  <a:prstClr val="black">
                    <a:tint val="75000"/>
                  </a:prstClr>
                </a:solidFill>
                <a:latin typeface="Calibri" panose="020F0502020204030204"/>
              </a:rPr>
              <a:pPr>
                <a:spcAft>
                  <a:spcPts val="600"/>
                </a:spcAft>
                <a:defRPr/>
              </a:pPr>
              <a:t>9</a:t>
            </a:fld>
            <a:endParaRPr lang="en-US">
              <a:solidFill>
                <a:prstClr val="black">
                  <a:tint val="75000"/>
                </a:prstClr>
              </a:solidFill>
              <a:latin typeface="Calibri" panose="020F0502020204030204"/>
            </a:endParaRPr>
          </a:p>
        </p:txBody>
      </p:sp>
      <p:sp>
        <p:nvSpPr>
          <p:cNvPr id="49"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5479576"/>
      </p:ext>
    </p:extLst>
  </p:cSld>
  <p:clrMapOvr>
    <a:masterClrMapping/>
  </p:clrMapOvr>
</p:sld>
</file>

<file path=ppt/theme/theme1.xml><?xml version="1.0" encoding="utf-8"?>
<a:theme xmlns:a="http://schemas.openxmlformats.org/drawingml/2006/main" name="ShapesVTI">
  <a:themeElements>
    <a:clrScheme name="Shapes">
      <a:dk1>
        <a:sysClr val="windowText" lastClr="000000"/>
      </a:dk1>
      <a:lt1>
        <a:sysClr val="window" lastClr="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DEF148-1770-458F-8F5B-C3D0A278AA97}">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A449C04-64B3-4403-94B7-8D2284C38D1B}">
  <ds:schemaRefs>
    <ds:schemaRef ds:uri="http://schemas.microsoft.com/sharepoint/v3/contenttype/forms"/>
  </ds:schemaRefs>
</ds:datastoreItem>
</file>

<file path=customXml/itemProps3.xml><?xml version="1.0" encoding="utf-8"?>
<ds:datastoreItem xmlns:ds="http://schemas.openxmlformats.org/officeDocument/2006/customXml" ds:itemID="{8413533D-8C39-401E-8B75-B1AEEEC56B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{7CFFFDE6-282A-4942-A114-D911825A50D1}tf78504181_win32</Template>
  <TotalTime>63</TotalTime>
  <Words>412</Words>
  <Application>Microsoft Office PowerPoint</Application>
  <PresentationFormat>Widescreen</PresentationFormat>
  <Paragraphs>39</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Avenir Next LT Pro</vt:lpstr>
      <vt:lpstr>Calibri</vt:lpstr>
      <vt:lpstr>Tw Cen MT</vt:lpstr>
      <vt:lpstr>ShapesVTI</vt:lpstr>
      <vt:lpstr>8 Areas of Wellness</vt:lpstr>
      <vt:lpstr>Social Wellness</vt:lpstr>
      <vt:lpstr>Physical Wellness</vt:lpstr>
      <vt:lpstr>Emotional Wellness</vt:lpstr>
      <vt:lpstr>Intellectual Wellness</vt:lpstr>
      <vt:lpstr>Environmental Wellness</vt:lpstr>
      <vt:lpstr>Occupational Wellness</vt:lpstr>
      <vt:lpstr>Financial Wellness </vt:lpstr>
      <vt:lpstr>Spiritual Wellness</vt:lpstr>
    </vt:vector>
  </TitlesOfParts>
  <Company>Cabarrus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 Areas of Wellness</dc:title>
  <dc:creator>Raymond Hylton</dc:creator>
  <cp:lastModifiedBy>Raymond Hylton</cp:lastModifiedBy>
  <cp:revision>1</cp:revision>
  <dcterms:created xsi:type="dcterms:W3CDTF">2022-09-05T17:36:30Z</dcterms:created>
  <dcterms:modified xsi:type="dcterms:W3CDTF">2022-09-05T18:39:59Z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