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7"/>
  </p:notesMasterIdLst>
  <p:sldIdLst>
    <p:sldId id="256" r:id="rId2"/>
    <p:sldId id="268" r:id="rId3"/>
    <p:sldId id="272" r:id="rId4"/>
    <p:sldId id="273" r:id="rId5"/>
    <p:sldId id="269" r:id="rId6"/>
    <p:sldId id="276" r:id="rId7"/>
    <p:sldId id="271" r:id="rId8"/>
    <p:sldId id="274" r:id="rId9"/>
    <p:sldId id="275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EC45A-781B-F94C-A584-35DC5C37212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A81A0-C649-5646-9BD0-9CB5A2517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94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ine.com/human-body-maps/brain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Application: Use website to see 3D view of the lobes and cerebrum. http://www.healthline.com/human-body-maps/brain</a:t>
            </a:r>
            <a:r>
              <a:rPr lang="en-US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81A0-C649-5646-9BD0-9CB5A25178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02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A: Frontal Lobe. B: Limbic Lobe. C: Parietal Lobe. D: Temporal</a:t>
            </a:r>
            <a:r>
              <a:rPr lang="en-US" baseline="0" dirty="0"/>
              <a:t> Lobe. E: Occipital Lobe.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81A0-C649-5646-9BD0-9CB5A25178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0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Monday, November 28,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Monday, November 28,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althline.com/human-body-maps/brai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study.com/academy/lesson/diencephalon-definition-location-function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HL Topic 7 </a:t>
            </a:r>
            <a:br>
              <a:rPr lang="en-US" dirty="0"/>
            </a:br>
            <a:r>
              <a:rPr lang="en-US" dirty="0"/>
              <a:t>Further anatomy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88244"/>
            <a:ext cx="6400800" cy="2738868"/>
          </a:xfrm>
        </p:spPr>
        <p:txBody>
          <a:bodyPr>
            <a:normAutofit fontScale="77500" lnSpcReduction="20000"/>
          </a:bodyPr>
          <a:lstStyle/>
          <a:p>
            <a:r>
              <a:rPr lang="en-US" sz="1800" b="1" dirty="0"/>
              <a:t>Following on from SL Topic 1</a:t>
            </a:r>
          </a:p>
          <a:p>
            <a:endParaRPr lang="en-US" sz="1800" dirty="0"/>
          </a:p>
          <a:p>
            <a:r>
              <a:rPr lang="en-US" sz="1800" dirty="0"/>
              <a:t>Links to TOK</a:t>
            </a:r>
            <a:r>
              <a:rPr lang="en-US" sz="1800" i="1" dirty="0"/>
              <a:t>: </a:t>
            </a:r>
          </a:p>
          <a:p>
            <a:r>
              <a:rPr lang="en-US" sz="1800" i="1" dirty="0"/>
              <a:t>Classical anatomical studies separate the human body into discrete systems. To what extent can separating components give us knowledge of the whole?</a:t>
            </a:r>
          </a:p>
          <a:p>
            <a:endParaRPr lang="en-US" sz="1800" i="1" dirty="0"/>
          </a:p>
          <a:p>
            <a:r>
              <a:rPr lang="en-US" sz="1800" dirty="0"/>
              <a:t>Links to </a:t>
            </a:r>
            <a:r>
              <a:rPr lang="en-US" sz="1800" i="1" dirty="0"/>
              <a:t>Topic 12:</a:t>
            </a:r>
          </a:p>
          <a:p>
            <a:r>
              <a:rPr lang="en-US" sz="1800" i="1" dirty="0"/>
              <a:t>Genetics </a:t>
            </a:r>
          </a:p>
          <a:p>
            <a:r>
              <a:rPr lang="en-US" sz="1800" i="1" dirty="0"/>
              <a:t>Race</a:t>
            </a:r>
          </a:p>
          <a:p>
            <a:endParaRPr lang="en-US" sz="1800" i="1" dirty="0"/>
          </a:p>
          <a:p>
            <a:r>
              <a:rPr lang="en-US" sz="1800" i="1" dirty="0"/>
              <a:t>Suggested hours: 7</a:t>
            </a:r>
          </a:p>
          <a:p>
            <a:r>
              <a:rPr lang="en-US" sz="1800" i="1" dirty="0"/>
              <a:t>Leanne Farmer RCHK 2016</a:t>
            </a:r>
          </a:p>
        </p:txBody>
      </p:sp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17" y="4809182"/>
            <a:ext cx="2447018" cy="183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2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 Structure and Function of the brain (</a:t>
            </a:r>
            <a:r>
              <a:rPr lang="en-US" dirty="0" err="1"/>
              <a:t>obj</a:t>
            </a:r>
            <a:r>
              <a:rPr lang="en-US" dirty="0"/>
              <a:t> 1)</a:t>
            </a:r>
          </a:p>
        </p:txBody>
      </p:sp>
      <p:pic>
        <p:nvPicPr>
          <p:cNvPr id="10" name="Content Placeholder 9" descr="imgr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3" b="10443"/>
          <a:stretch>
            <a:fillRect/>
          </a:stretch>
        </p:blipFill>
        <p:spPr>
          <a:xfrm>
            <a:off x="1318786" y="2535290"/>
            <a:ext cx="6651633" cy="3941709"/>
          </a:xfrm>
        </p:spPr>
      </p:pic>
      <p:sp>
        <p:nvSpPr>
          <p:cNvPr id="11" name="TextBox 10"/>
          <p:cNvSpPr txBox="1"/>
          <p:nvPr/>
        </p:nvSpPr>
        <p:spPr>
          <a:xfrm>
            <a:off x="1318786" y="1774533"/>
            <a:ext cx="6870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https://</a:t>
            </a:r>
            <a:r>
              <a:rPr lang="en-US" sz="2000" dirty="0" err="1">
                <a:solidFill>
                  <a:srgbClr val="0000FF"/>
                </a:solidFill>
              </a:rPr>
              <a:t>www.theguardian.com</a:t>
            </a:r>
            <a:r>
              <a:rPr lang="en-US" sz="2000" dirty="0">
                <a:solidFill>
                  <a:srgbClr val="0000FF"/>
                </a:solidFill>
              </a:rPr>
              <a:t>/science/2016/</a:t>
            </a:r>
            <a:r>
              <a:rPr lang="en-US" sz="2000" dirty="0" err="1">
                <a:solidFill>
                  <a:srgbClr val="0000FF"/>
                </a:solidFill>
              </a:rPr>
              <a:t>apr</a:t>
            </a:r>
            <a:r>
              <a:rPr lang="en-US" sz="2000" dirty="0">
                <a:solidFill>
                  <a:srgbClr val="0000FF"/>
                </a:solidFill>
              </a:rPr>
              <a:t>/27/brain-atlas-showing-how-words-are-</a:t>
            </a:r>
            <a:r>
              <a:rPr lang="en-US" sz="2000" dirty="0" err="1">
                <a:solidFill>
                  <a:srgbClr val="0000FF"/>
                </a:solidFill>
              </a:rPr>
              <a:t>organised</a:t>
            </a:r>
            <a:r>
              <a:rPr lang="en-US" sz="2000" dirty="0">
                <a:solidFill>
                  <a:srgbClr val="0000FF"/>
                </a:solidFill>
              </a:rPr>
              <a:t>-neuroscience</a:t>
            </a:r>
          </a:p>
        </p:txBody>
      </p:sp>
    </p:spTree>
    <p:extLst>
      <p:ext uri="{BB962C8B-B14F-4D97-AF65-F5344CB8AC3E}">
        <p14:creationId xmlns:p14="http://schemas.microsoft.com/office/powerpoint/2010/main" val="346240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7.2.1 and 7.2.2 skills and practical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Skill: Be able to label a diagram of the brain. </a:t>
            </a:r>
          </a:p>
          <a:p>
            <a:endParaRPr lang="en-US" dirty="0"/>
          </a:p>
          <a:p>
            <a:r>
              <a:rPr lang="en-US" dirty="0"/>
              <a:t>Application: Brain dissection and locating the principal structures of the brain. (If possible, Pig?)     </a:t>
            </a:r>
          </a:p>
          <a:p>
            <a:endParaRPr lang="en-US" dirty="0"/>
          </a:p>
          <a:p>
            <a:r>
              <a:rPr lang="en-US" dirty="0"/>
              <a:t>      </a:t>
            </a:r>
          </a:p>
        </p:txBody>
      </p:sp>
      <p:pic>
        <p:nvPicPr>
          <p:cNvPr id="4" name="Picture 3" descr="brain_dissect0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25" y="3306209"/>
            <a:ext cx="5822608" cy="355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3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7.2.1 Label the following: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The brain stem</a:t>
            </a:r>
          </a:p>
          <a:p>
            <a:r>
              <a:rPr lang="en-US" b="1" dirty="0"/>
              <a:t>The diencephalon</a:t>
            </a:r>
          </a:p>
          <a:p>
            <a:r>
              <a:rPr lang="en-US" b="1" dirty="0"/>
              <a:t>The 2 hemispheres of the cerebrum</a:t>
            </a:r>
          </a:p>
          <a:p>
            <a:r>
              <a:rPr lang="en-US" b="1" dirty="0"/>
              <a:t>The cerebellum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https://</a:t>
            </a:r>
            <a:r>
              <a:rPr lang="en-US" b="1" i="1" dirty="0" err="1">
                <a:solidFill>
                  <a:srgbClr val="FF0000"/>
                </a:solidFill>
              </a:rPr>
              <a:t>www.youtube.com</a:t>
            </a:r>
            <a:r>
              <a:rPr lang="en-US" b="1" i="1" dirty="0">
                <a:solidFill>
                  <a:srgbClr val="FF0000"/>
                </a:solidFill>
              </a:rPr>
              <a:t>/</a:t>
            </a:r>
            <a:r>
              <a:rPr lang="en-US" b="1" i="1" dirty="0" err="1">
                <a:solidFill>
                  <a:srgbClr val="FF0000"/>
                </a:solidFill>
              </a:rPr>
              <a:t>results?search_query</a:t>
            </a:r>
            <a:r>
              <a:rPr lang="en-US" b="1" i="1" dirty="0">
                <a:solidFill>
                  <a:srgbClr val="FF0000"/>
                </a:solidFill>
              </a:rPr>
              <a:t>=</a:t>
            </a:r>
            <a:r>
              <a:rPr lang="en-US" b="1" i="1" dirty="0" err="1">
                <a:solidFill>
                  <a:srgbClr val="FF0000"/>
                </a:solidFill>
              </a:rPr>
              <a:t>cerebrum+within+brain</a:t>
            </a:r>
            <a:endParaRPr lang="en-US" b="1" i="1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/>
              <a:t>Skill: To build and label the different sections/lobes of the brain.  </a:t>
            </a:r>
          </a:p>
          <a:p>
            <a:endParaRPr lang="en-US" dirty="0"/>
          </a:p>
          <a:p>
            <a:r>
              <a:rPr lang="en-US" dirty="0"/>
              <a:t>Application: Understand the principle lobes by using </a:t>
            </a:r>
            <a:r>
              <a:rPr lang="en-US" dirty="0" err="1"/>
              <a:t>playdough</a:t>
            </a:r>
            <a:r>
              <a:rPr lang="en-US" dirty="0"/>
              <a:t> / Play </a:t>
            </a:r>
            <a:r>
              <a:rPr lang="en-US" dirty="0" err="1"/>
              <a:t>Doh</a:t>
            </a:r>
            <a:r>
              <a:rPr lang="en-US" dirty="0"/>
              <a:t> to build a structure and label with toothpick </a:t>
            </a:r>
            <a:r>
              <a:rPr lang="en-US" dirty="0" err="1"/>
              <a:t>flags.</a:t>
            </a:r>
            <a:r>
              <a:rPr lang="en-US" dirty="0" err="1">
                <a:hlinkClick r:id="rId2"/>
              </a:rPr>
              <a:t>Application</a:t>
            </a:r>
            <a:r>
              <a:rPr lang="en-US" dirty="0">
                <a:hlinkClick r:id="rId2"/>
              </a:rPr>
              <a:t>: Use website to see 3D view of the lobes and cerebrum. </a:t>
            </a:r>
            <a:r>
              <a:rPr lang="en-US" u="sng" dirty="0">
                <a:hlinkClick r:id="rId2"/>
              </a:rPr>
              <a:t>http://www.healthline.com/human-body-maps/brain</a:t>
            </a:r>
            <a:r>
              <a:rPr lang="en-US" dirty="0"/>
              <a:t>  </a:t>
            </a:r>
          </a:p>
        </p:txBody>
      </p:sp>
    </p:spTree>
    <p:extLst>
      <p:ext uri="{BB962C8B-B14F-4D97-AF65-F5344CB8AC3E}">
        <p14:creationId xmlns:p14="http://schemas.microsoft.com/office/powerpoint/2010/main" val="168793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7.2.1 Label the location of the principal structures of the brain.</a:t>
            </a:r>
          </a:p>
        </p:txBody>
      </p:sp>
      <p:pic>
        <p:nvPicPr>
          <p:cNvPr id="11" name="Content Placeholder 10" descr="imag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" b="16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975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7.2.1 The 2 hemispheres of the cerebrum</a:t>
            </a:r>
          </a:p>
        </p:txBody>
      </p:sp>
      <p:pic>
        <p:nvPicPr>
          <p:cNvPr id="6" name="Content Placeholder 5" descr="hemisphere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75" t="-1562" r="-12454"/>
          <a:stretch/>
        </p:blipFill>
        <p:spPr>
          <a:xfrm>
            <a:off x="457200" y="1524000"/>
            <a:ext cx="8229600" cy="4953000"/>
          </a:xfrm>
        </p:spPr>
      </p:pic>
    </p:spTree>
    <p:extLst>
      <p:ext uri="{BB962C8B-B14F-4D97-AF65-F5344CB8AC3E}">
        <p14:creationId xmlns:p14="http://schemas.microsoft.com/office/powerpoint/2010/main" val="82091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7.2.2 Principal lobes of the cerebrum. </a:t>
            </a:r>
            <a:br>
              <a:rPr lang="en-US" dirty="0"/>
            </a:br>
            <a:r>
              <a:rPr lang="en-US" sz="2700" dirty="0"/>
              <a:t>https://</a:t>
            </a:r>
            <a:r>
              <a:rPr lang="en-US" sz="2700" dirty="0" err="1"/>
              <a:t>www.youtube.com</a:t>
            </a:r>
            <a:r>
              <a:rPr lang="en-US" sz="2700" dirty="0"/>
              <a:t>/</a:t>
            </a:r>
            <a:r>
              <a:rPr lang="en-US" sz="2700" dirty="0" err="1"/>
              <a:t>results?search_query</a:t>
            </a:r>
            <a:r>
              <a:rPr lang="en-US" sz="2700" dirty="0"/>
              <a:t>=</a:t>
            </a:r>
            <a:r>
              <a:rPr lang="en-US" sz="2700" dirty="0" err="1"/>
              <a:t>label+the+brain</a:t>
            </a:r>
            <a:br>
              <a:rPr lang="en-US" sz="2700" dirty="0"/>
            </a:br>
            <a:r>
              <a:rPr lang="en-US" sz="2700" i="1" dirty="0"/>
              <a:t>(A bit corny but good explanation!)</a:t>
            </a:r>
          </a:p>
        </p:txBody>
      </p:sp>
      <p:pic>
        <p:nvPicPr>
          <p:cNvPr id="6" name="Content Placeholder 5" descr="the-human-brain-7-638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5" b="10535"/>
          <a:stretch>
            <a:fillRect/>
          </a:stretch>
        </p:blipFill>
        <p:spPr>
          <a:xfrm>
            <a:off x="691537" y="1830665"/>
            <a:ext cx="7720063" cy="4646334"/>
          </a:xfrm>
        </p:spPr>
      </p:pic>
    </p:spTree>
    <p:extLst>
      <p:ext uri="{BB962C8B-B14F-4D97-AF65-F5344CB8AC3E}">
        <p14:creationId xmlns:p14="http://schemas.microsoft.com/office/powerpoint/2010/main" val="326289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7.2.2 Label the following: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390" y="1524000"/>
            <a:ext cx="65255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Frontal lobe</a:t>
            </a:r>
          </a:p>
          <a:p>
            <a:r>
              <a:rPr lang="en-US" b="1" dirty="0"/>
              <a:t>Parietal lobe</a:t>
            </a:r>
          </a:p>
          <a:p>
            <a:r>
              <a:rPr lang="en-US" b="1" dirty="0"/>
              <a:t>Occipital lobe</a:t>
            </a:r>
          </a:p>
          <a:p>
            <a:r>
              <a:rPr lang="en-US" b="1" dirty="0"/>
              <a:t>Temporal lobe</a:t>
            </a:r>
          </a:p>
          <a:p>
            <a:r>
              <a:rPr lang="en-US" b="1" dirty="0"/>
              <a:t>Limbic lobe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390" y="3282032"/>
            <a:ext cx="78960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Skill: To build and label the different sections/lobes of the brain. </a:t>
            </a:r>
          </a:p>
          <a:p>
            <a:endParaRPr lang="en-US" sz="2400" dirty="0"/>
          </a:p>
          <a:p>
            <a:r>
              <a:rPr lang="en-US" sz="2400" dirty="0"/>
              <a:t> Application: Extension Task- With toothpick flags connect a photo to match the function of the brain e.g. occipital lobe has an attachment picture of a eye. </a:t>
            </a:r>
          </a:p>
        </p:txBody>
      </p:sp>
    </p:spTree>
    <p:extLst>
      <p:ext uri="{BB962C8B-B14F-4D97-AF65-F5344CB8AC3E}">
        <p14:creationId xmlns:p14="http://schemas.microsoft.com/office/powerpoint/2010/main" val="3098949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7.2.2 Label the lobes!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the-human-brain-7-6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5" b="10535"/>
          <a:stretch>
            <a:fillRect/>
          </a:stretch>
        </p:blipFill>
        <p:spPr>
          <a:xfrm>
            <a:off x="457200" y="1524000"/>
            <a:ext cx="8229600" cy="495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3885" y="2791613"/>
            <a:ext cx="17854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65073" y="1747902"/>
            <a:ext cx="1169325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3035" y="4099396"/>
            <a:ext cx="123219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3885" y="5834723"/>
            <a:ext cx="154652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8770" y="5583226"/>
            <a:ext cx="139564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3885" y="3055685"/>
            <a:ext cx="1886009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32780" y="3055685"/>
            <a:ext cx="1181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40765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7.2.3 Outline blood supply to the brain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obj</a:t>
            </a:r>
            <a:r>
              <a:rPr lang="en-US" dirty="0"/>
              <a:t> 2)</a:t>
            </a:r>
          </a:p>
        </p:txBody>
      </p:sp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21" y="1999399"/>
            <a:ext cx="7431449" cy="400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28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7.2.3 Blood supply to the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brain to function it requires adequate supply of oxygen and nutrients.</a:t>
            </a:r>
          </a:p>
          <a:p>
            <a:r>
              <a:rPr lang="en-US" dirty="0"/>
              <a:t>These are supplied through a network of blood vessels.</a:t>
            </a:r>
          </a:p>
          <a:p>
            <a:endParaRPr lang="en-US" dirty="0"/>
          </a:p>
          <a:p>
            <a:r>
              <a:rPr lang="en-US" dirty="0"/>
              <a:t>Blood is supplied to the brain from 2 sets of vessels</a:t>
            </a:r>
          </a:p>
          <a:p>
            <a:pPr marL="0" indent="0">
              <a:buNone/>
            </a:pPr>
            <a:r>
              <a:rPr lang="en-US" dirty="0"/>
              <a:t>	1. Left and Right carotid arteries</a:t>
            </a:r>
          </a:p>
          <a:p>
            <a:pPr marL="0" indent="0">
              <a:buNone/>
            </a:pPr>
            <a:r>
              <a:rPr lang="en-US" dirty="0"/>
              <a:t>	2. Left and Right vertebral arteries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Carotid arteries split in 2. External and Internal.</a:t>
            </a:r>
          </a:p>
          <a:p>
            <a:r>
              <a:rPr lang="en-US" dirty="0"/>
              <a:t>External – supply blood to face and scalp </a:t>
            </a:r>
          </a:p>
          <a:p>
            <a:r>
              <a:rPr lang="en-US" dirty="0"/>
              <a:t>Internal – supply blood to most of cerebrum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370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7.2.3 Blood supply to the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Brachiocephalic trunk</a:t>
            </a:r>
          </a:p>
        </p:txBody>
      </p:sp>
      <p:pic>
        <p:nvPicPr>
          <p:cNvPr id="4" name="Picture 3" descr="600px-Gray506.sv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8" y="2207870"/>
            <a:ext cx="3607899" cy="4461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4842" y="2429402"/>
            <a:ext cx="307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artery that supplies blood to the right arm, head and neck.</a:t>
            </a:r>
          </a:p>
        </p:txBody>
      </p:sp>
    </p:spTree>
    <p:extLst>
      <p:ext uri="{BB962C8B-B14F-4D97-AF65-F5344CB8AC3E}">
        <p14:creationId xmlns:p14="http://schemas.microsoft.com/office/powerpoint/2010/main" val="3964496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7.2.3 Blood supply to the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Blood-brain barrier (BBB)</a:t>
            </a:r>
          </a:p>
          <a:p>
            <a:r>
              <a:rPr lang="en-US" dirty="0"/>
              <a:t>This protects the brain from ‘foreign substances’ that may injure the brain. </a:t>
            </a:r>
          </a:p>
          <a:p>
            <a:r>
              <a:rPr lang="en-US" dirty="0"/>
              <a:t>Maintains a constant environment for the brain.</a:t>
            </a:r>
          </a:p>
          <a:p>
            <a:r>
              <a:rPr lang="en-US" dirty="0"/>
              <a:t>It is a highly selective barrier that separates the circulating blood from the brain extracellular fluid in the CNS.</a:t>
            </a:r>
          </a:p>
        </p:txBody>
      </p:sp>
      <p:pic>
        <p:nvPicPr>
          <p:cNvPr id="4" name="Picture 3" descr="bbbcar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613" y="4254500"/>
            <a:ext cx="42926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36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7.2.4 Describe the principal source of energy for brain cells (</a:t>
            </a:r>
            <a:r>
              <a:rPr lang="en-US" dirty="0" err="1"/>
              <a:t>obj</a:t>
            </a:r>
            <a:r>
              <a:rPr lang="en-US" dirty="0"/>
              <a:t>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Brain obtains energy using glucose and oxygen, which pass rapidly from the blood to the brain cells.</a:t>
            </a:r>
          </a:p>
          <a:p>
            <a:r>
              <a:rPr lang="en-US" dirty="0"/>
              <a:t>Aerobic respiration helps to make ATP within the brain.</a:t>
            </a:r>
          </a:p>
          <a:p>
            <a:r>
              <a:rPr lang="en-US" dirty="0"/>
              <a:t>CHO storage in the brain is limited, so the supply of glucose must be continuous.</a:t>
            </a:r>
          </a:p>
          <a:p>
            <a:r>
              <a:rPr lang="en-US" dirty="0"/>
              <a:t>If blood entering brain is low on glucose or </a:t>
            </a:r>
            <a:r>
              <a:rPr lang="en-US" dirty="0" err="1"/>
              <a:t>oxygen,we</a:t>
            </a:r>
            <a:r>
              <a:rPr lang="en-US" dirty="0"/>
              <a:t> can suffer:</a:t>
            </a:r>
          </a:p>
          <a:p>
            <a:pPr marL="0" indent="0">
              <a:buNone/>
            </a:pPr>
            <a:r>
              <a:rPr lang="en-US" dirty="0"/>
              <a:t> mental confusion, dizziness, convulsions and loss of consciousness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https://</a:t>
            </a:r>
            <a:r>
              <a:rPr lang="en-US" dirty="0" err="1">
                <a:solidFill>
                  <a:srgbClr val="FF0000"/>
                </a:solidFill>
              </a:rPr>
              <a:t>www.youtube.com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watch?v</a:t>
            </a:r>
            <a:r>
              <a:rPr lang="en-US" dirty="0">
                <a:solidFill>
                  <a:srgbClr val="FF0000"/>
                </a:solidFill>
              </a:rPr>
              <a:t>=bTUGw9EzAX4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(Linked to Topic 3 Energy Systems)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383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7.2.4 Energy to brain cells</a:t>
            </a:r>
          </a:p>
        </p:txBody>
      </p:sp>
      <p:pic>
        <p:nvPicPr>
          <p:cNvPr id="4" name="Content Placeholder 3" descr="Insulin_infograph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62" r="-192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52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7.2.5 Explain the function of the principal parts of the brain (</a:t>
            </a:r>
            <a:r>
              <a:rPr lang="en-US" dirty="0" err="1"/>
              <a:t>obj</a:t>
            </a:r>
            <a:r>
              <a:rPr lang="en-US" dirty="0"/>
              <a:t>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Brain stem</a:t>
            </a:r>
            <a:r>
              <a:rPr lang="en-US" dirty="0"/>
              <a:t>:</a:t>
            </a:r>
          </a:p>
          <a:p>
            <a:endParaRPr lang="en-US" dirty="0"/>
          </a:p>
        </p:txBody>
      </p:sp>
      <p:pic>
        <p:nvPicPr>
          <p:cNvPr id="4" name="Picture 3" descr="cnm2ob3wtpsvmhw1zyn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502" y="1717120"/>
            <a:ext cx="4759880" cy="4759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374189"/>
            <a:ext cx="22119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Regulates vital body functions such as cardiac and respiratory functions and acts as a vehicle for sensory information.</a:t>
            </a:r>
          </a:p>
        </p:txBody>
      </p:sp>
    </p:spTree>
    <p:extLst>
      <p:ext uri="{BB962C8B-B14F-4D97-AF65-F5344CB8AC3E}">
        <p14:creationId xmlns:p14="http://schemas.microsoft.com/office/powerpoint/2010/main" val="1029459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Brain 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Posterior part of the brain adjoining the spinal cord.</a:t>
            </a:r>
          </a:p>
          <a:p>
            <a:r>
              <a:rPr lang="en-US" dirty="0"/>
              <a:t>It is the control </a:t>
            </a:r>
            <a:r>
              <a:rPr lang="en-US" dirty="0" err="1"/>
              <a:t>centre</a:t>
            </a:r>
            <a:r>
              <a:rPr lang="en-US" dirty="0"/>
              <a:t> for the regulation of cardiac and respiratory function, consciousness and sleep cycle.</a:t>
            </a:r>
          </a:p>
          <a:p>
            <a:r>
              <a:rPr lang="en-US" dirty="0"/>
              <a:t>It is made up of </a:t>
            </a:r>
            <a:r>
              <a:rPr lang="en-US" b="1" dirty="0"/>
              <a:t>MEDULLA OBLONGATA</a:t>
            </a:r>
            <a:r>
              <a:rPr lang="en-US" dirty="0"/>
              <a:t>, PONS AND MIDBRAIN.</a:t>
            </a:r>
          </a:p>
          <a:p>
            <a:endParaRPr lang="en-US" dirty="0"/>
          </a:p>
        </p:txBody>
      </p:sp>
      <p:pic>
        <p:nvPicPr>
          <p:cNvPr id="4" name="Picture 3" descr="7ce7f5cc876550397a01c7f440e6ad1c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969" y="3417454"/>
            <a:ext cx="3551530" cy="3440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000" y="3763818"/>
            <a:ext cx="23321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Medulla Oblongata regulates breathing, heart and blood vessel function. </a:t>
            </a:r>
          </a:p>
          <a:p>
            <a:r>
              <a:rPr lang="en-US" sz="2000" b="1" dirty="0"/>
              <a:t>It is the </a:t>
            </a:r>
            <a:r>
              <a:rPr lang="en-US" sz="2000" b="1" dirty="0" err="1"/>
              <a:t>centre</a:t>
            </a:r>
            <a:r>
              <a:rPr lang="en-US" sz="2000" b="1" dirty="0"/>
              <a:t> for respiration and circulation.</a:t>
            </a:r>
          </a:p>
        </p:txBody>
      </p:sp>
    </p:spTree>
    <p:extLst>
      <p:ext uri="{BB962C8B-B14F-4D97-AF65-F5344CB8AC3E}">
        <p14:creationId xmlns:p14="http://schemas.microsoft.com/office/powerpoint/2010/main" val="3918542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Brain Stem - Diencephalon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Diencephalon</a:t>
            </a:r>
            <a:r>
              <a:rPr lang="en-US" dirty="0"/>
              <a:t> is located at the upper end of the brain stem.</a:t>
            </a:r>
          </a:p>
          <a:p>
            <a:r>
              <a:rPr lang="en-US" dirty="0"/>
              <a:t>Made up of 4 components but we will look at only 2:</a:t>
            </a:r>
          </a:p>
          <a:p>
            <a:endParaRPr lang="en-US" dirty="0"/>
          </a:p>
          <a:p>
            <a:r>
              <a:rPr lang="en-US" b="1" dirty="0"/>
              <a:t>THALAMUS</a:t>
            </a:r>
          </a:p>
          <a:p>
            <a:r>
              <a:rPr lang="en-US" dirty="0"/>
              <a:t>Sensations – pain, temperature, pressure, cognition.</a:t>
            </a:r>
          </a:p>
          <a:p>
            <a:endParaRPr lang="en-US" dirty="0"/>
          </a:p>
          <a:p>
            <a:r>
              <a:rPr lang="en-US" b="1" dirty="0"/>
              <a:t>HYPOTHALAMUS</a:t>
            </a:r>
          </a:p>
          <a:p>
            <a:r>
              <a:rPr lang="en-US" dirty="0"/>
              <a:t>Control of autonomic nervous system (ANS).</a:t>
            </a:r>
          </a:p>
          <a:p>
            <a:r>
              <a:rPr lang="en-US" dirty="0"/>
              <a:t>Heart rate, blood pressure, pituitary gland, body </a:t>
            </a:r>
            <a:r>
              <a:rPr lang="en-US" dirty="0" err="1"/>
              <a:t>temp,appetite</a:t>
            </a:r>
            <a:r>
              <a:rPr lang="en-US" dirty="0"/>
              <a:t>, thirst, fluid and electrolyte balance, circadian rhythms. </a:t>
            </a:r>
          </a:p>
        </p:txBody>
      </p:sp>
    </p:spTree>
    <p:extLst>
      <p:ext uri="{BB962C8B-B14F-4D97-AF65-F5344CB8AC3E}">
        <p14:creationId xmlns:p14="http://schemas.microsoft.com/office/powerpoint/2010/main" val="3545010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6000"/>
            <a:ext cx="8229600" cy="831272"/>
          </a:xfrm>
        </p:spPr>
        <p:txBody>
          <a:bodyPr>
            <a:normAutofit fontScale="90000"/>
          </a:bodyPr>
          <a:lstStyle/>
          <a:p>
            <a:r>
              <a:rPr lang="en-US" dirty="0"/>
              <a:t>7.2.5 Diencephalon</a:t>
            </a:r>
            <a:br>
              <a:rPr lang="en-US" dirty="0"/>
            </a:br>
            <a:r>
              <a:rPr lang="en-US" sz="2700" dirty="0">
                <a:hlinkClick r:id="rId2"/>
              </a:rPr>
              <a:t>http://study.com/academy/lesson/diencephalon-definition-location-function.html</a:t>
            </a:r>
            <a:r>
              <a:rPr lang="en-US" sz="2700" dirty="0"/>
              <a:t>  (if have an account) </a:t>
            </a: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r>
              <a:rPr lang="en-US" sz="2700" dirty="0">
                <a:solidFill>
                  <a:srgbClr val="0000FF"/>
                </a:solidFill>
              </a:rPr>
              <a:t>https://</a:t>
            </a:r>
            <a:r>
              <a:rPr lang="en-US" sz="2700" dirty="0" err="1">
                <a:solidFill>
                  <a:srgbClr val="0000FF"/>
                </a:solidFill>
              </a:rPr>
              <a:t>www.youtube.com</a:t>
            </a:r>
            <a:r>
              <a:rPr lang="en-US" sz="2700" dirty="0">
                <a:solidFill>
                  <a:srgbClr val="0000FF"/>
                </a:solidFill>
              </a:rPr>
              <a:t>/</a:t>
            </a:r>
            <a:r>
              <a:rPr lang="en-US" sz="2700" dirty="0" err="1">
                <a:solidFill>
                  <a:srgbClr val="0000FF"/>
                </a:solidFill>
              </a:rPr>
              <a:t>watch?v</a:t>
            </a:r>
            <a:r>
              <a:rPr lang="en-US" sz="2700" dirty="0">
                <a:solidFill>
                  <a:srgbClr val="0000FF"/>
                </a:solidFill>
              </a:rPr>
              <a:t>=9jDBRpudd6U</a:t>
            </a:r>
          </a:p>
        </p:txBody>
      </p:sp>
      <p:pic>
        <p:nvPicPr>
          <p:cNvPr id="4" name="Content Placeholder 3" descr="21-brain-stem-and-diencephalon-10-728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81" r="-13281"/>
          <a:stretch>
            <a:fillRect/>
          </a:stretch>
        </p:blipFill>
        <p:spPr>
          <a:xfrm>
            <a:off x="2344510" y="2718607"/>
            <a:ext cx="6342287" cy="3758392"/>
          </a:xfrm>
        </p:spPr>
      </p:pic>
      <p:sp>
        <p:nvSpPr>
          <p:cNvPr id="5" name="TextBox 4"/>
          <p:cNvSpPr txBox="1"/>
          <p:nvPr/>
        </p:nvSpPr>
        <p:spPr>
          <a:xfrm>
            <a:off x="715818" y="3094182"/>
            <a:ext cx="1316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Link to Topic 8</a:t>
            </a:r>
          </a:p>
        </p:txBody>
      </p:sp>
    </p:spTree>
    <p:extLst>
      <p:ext uri="{BB962C8B-B14F-4D97-AF65-F5344CB8AC3E}">
        <p14:creationId xmlns:p14="http://schemas.microsoft.com/office/powerpoint/2010/main" val="1569166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Cerebrum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Cerebrum is responsible for high-level brain functions such as thinking, language, emotion and motivation.</a:t>
            </a:r>
          </a:p>
          <a:p>
            <a:r>
              <a:rPr lang="en-US" dirty="0"/>
              <a:t>The function has 3 broad processes:</a:t>
            </a:r>
          </a:p>
          <a:p>
            <a:r>
              <a:rPr lang="en-US" dirty="0"/>
              <a:t>1. Sensory (receiving sensory impulses</a:t>
            </a:r>
          </a:p>
          <a:p>
            <a:r>
              <a:rPr lang="en-US" dirty="0"/>
              <a:t>2. Association (interpreting and storing input and initiating a response)</a:t>
            </a:r>
          </a:p>
          <a:p>
            <a:r>
              <a:rPr lang="en-US" dirty="0"/>
              <a:t>3. Motor (transmitting impulses to effectors)</a:t>
            </a:r>
          </a:p>
          <a:p>
            <a:endParaRPr lang="en-US" dirty="0"/>
          </a:p>
          <a:p>
            <a:r>
              <a:rPr lang="en-US" sz="2800" dirty="0">
                <a:solidFill>
                  <a:srgbClr val="FF6600"/>
                </a:solidFill>
              </a:rPr>
              <a:t>https://</a:t>
            </a:r>
            <a:r>
              <a:rPr lang="en-US" sz="2800" dirty="0" err="1">
                <a:solidFill>
                  <a:srgbClr val="FF6600"/>
                </a:solidFill>
              </a:rPr>
              <a:t>www.youtube.com</a:t>
            </a:r>
            <a:r>
              <a:rPr lang="en-US" sz="2800" dirty="0">
                <a:solidFill>
                  <a:srgbClr val="FF6600"/>
                </a:solidFill>
              </a:rPr>
              <a:t>/</a:t>
            </a:r>
            <a:r>
              <a:rPr lang="en-US" sz="2800" dirty="0" err="1">
                <a:solidFill>
                  <a:srgbClr val="FF6600"/>
                </a:solidFill>
              </a:rPr>
              <a:t>results?search_query</a:t>
            </a:r>
            <a:r>
              <a:rPr lang="en-US" sz="2800" dirty="0">
                <a:solidFill>
                  <a:srgbClr val="FF6600"/>
                </a:solidFill>
              </a:rPr>
              <a:t>=cerebrum</a:t>
            </a:r>
          </a:p>
        </p:txBody>
      </p:sp>
    </p:spTree>
    <p:extLst>
      <p:ext uri="{BB962C8B-B14F-4D97-AF65-F5344CB8AC3E}">
        <p14:creationId xmlns:p14="http://schemas.microsoft.com/office/powerpoint/2010/main" val="982764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Cerebrum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Within the cerebrum, there are 5 lobes. </a:t>
            </a:r>
          </a:p>
          <a:p>
            <a:pPr marL="0" indent="0">
              <a:buNone/>
            </a:pPr>
            <a:r>
              <a:rPr lang="en-US" dirty="0"/>
              <a:t>Although the lobes do not function independently, each lobe is associated with: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1. Frontal lobe</a:t>
            </a:r>
          </a:p>
          <a:p>
            <a:pPr marL="0" indent="0">
              <a:buNone/>
            </a:pPr>
            <a:r>
              <a:rPr lang="en-US" dirty="0"/>
              <a:t>2. Parietal lobe</a:t>
            </a:r>
          </a:p>
          <a:p>
            <a:pPr marL="0" indent="0">
              <a:buNone/>
            </a:pPr>
            <a:r>
              <a:rPr lang="en-US" dirty="0"/>
              <a:t>3. Occipital lobe</a:t>
            </a:r>
          </a:p>
          <a:p>
            <a:pPr marL="0" indent="0">
              <a:buNone/>
            </a:pPr>
            <a:r>
              <a:rPr lang="en-US" dirty="0"/>
              <a:t>4. Temporal lobe</a:t>
            </a:r>
          </a:p>
          <a:p>
            <a:pPr marL="0" indent="0">
              <a:buNone/>
            </a:pPr>
            <a:r>
              <a:rPr lang="en-US" dirty="0"/>
              <a:t>5. Limbic lobe</a:t>
            </a:r>
          </a:p>
        </p:txBody>
      </p:sp>
    </p:spTree>
    <p:extLst>
      <p:ext uri="{BB962C8B-B14F-4D97-AF65-F5344CB8AC3E}">
        <p14:creationId xmlns:p14="http://schemas.microsoft.com/office/powerpoint/2010/main" val="1220333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Cerebrum</a:t>
            </a:r>
          </a:p>
        </p:txBody>
      </p:sp>
      <p:pic>
        <p:nvPicPr>
          <p:cNvPr id="4" name="Content Placeholder 3" descr="6384230b8c4c94c576b8021f12bc7ac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52" r="-53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9833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Cerebrum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…and Limbic lobe</a:t>
            </a:r>
          </a:p>
          <a:p>
            <a:pPr marL="0" indent="0">
              <a:buNone/>
            </a:pPr>
            <a:r>
              <a:rPr lang="en-US" dirty="0"/>
              <a:t>P</a:t>
            </a:r>
            <a:r>
              <a:rPr lang="is-IS" dirty="0"/>
              <a:t>rocesses emotion, behaviour, motivation, long term memory.</a:t>
            </a:r>
            <a:endParaRPr lang="en-US" dirty="0"/>
          </a:p>
        </p:txBody>
      </p:sp>
      <p:pic>
        <p:nvPicPr>
          <p:cNvPr id="4" name="Picture 3" descr="deep-brain-structures-14-72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322" y="2767316"/>
            <a:ext cx="5454244" cy="409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90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Cerebellum</a:t>
            </a:r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3" b="174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1182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7.2.5 Cerebellum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Cerebellum is responsible for coordinating movements, regulate balance, posture and helps skilled motor activities such as catching a ball to dancing.</a:t>
            </a:r>
          </a:p>
          <a:p>
            <a:r>
              <a:rPr lang="en-US" dirty="0"/>
              <a:t>Walnut shaped</a:t>
            </a:r>
          </a:p>
          <a:p>
            <a:r>
              <a:rPr lang="en-US" dirty="0"/>
              <a:t>Located at the top part of brain stem</a:t>
            </a:r>
          </a:p>
          <a:p>
            <a:r>
              <a:rPr lang="en-US" dirty="0"/>
              <a:t>It receives information from sensory systems, the spinal cord.</a:t>
            </a:r>
          </a:p>
          <a:p>
            <a:r>
              <a:rPr lang="en-US" dirty="0">
                <a:solidFill>
                  <a:srgbClr val="FF6600"/>
                </a:solidFill>
              </a:rPr>
              <a:t>https://</a:t>
            </a:r>
            <a:r>
              <a:rPr lang="en-US" dirty="0" err="1">
                <a:solidFill>
                  <a:srgbClr val="FF6600"/>
                </a:solidFill>
              </a:rPr>
              <a:t>www.youtube.com</a:t>
            </a:r>
            <a:r>
              <a:rPr lang="en-US" dirty="0">
                <a:solidFill>
                  <a:srgbClr val="FF6600"/>
                </a:solidFill>
              </a:rPr>
              <a:t>/</a:t>
            </a:r>
            <a:r>
              <a:rPr lang="en-US" dirty="0" err="1">
                <a:solidFill>
                  <a:srgbClr val="FF6600"/>
                </a:solidFill>
              </a:rPr>
              <a:t>watch?v</a:t>
            </a:r>
            <a:r>
              <a:rPr lang="en-US" dirty="0">
                <a:solidFill>
                  <a:srgbClr val="FF6600"/>
                </a:solidFill>
              </a:rPr>
              <a:t>=FkJvl3qhDb4</a:t>
            </a:r>
          </a:p>
          <a:p>
            <a:endParaRPr lang="en-US" dirty="0"/>
          </a:p>
        </p:txBody>
      </p:sp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217" y="4953380"/>
            <a:ext cx="2434770" cy="190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51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20463</TotalTime>
  <Words>982</Words>
  <Application>Microsoft Office PowerPoint</Application>
  <PresentationFormat>On-screen Show (4:3)</PresentationFormat>
  <Paragraphs>131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Clarity</vt:lpstr>
      <vt:lpstr>HL Topic 7  Further anatomy</vt:lpstr>
      <vt:lpstr>7.2 Structure and Function of the brain (obj 1)</vt:lpstr>
      <vt:lpstr>7.2.1 and 7.2.2 skills and practical</vt:lpstr>
      <vt:lpstr>7.2.1 Label the following: </vt:lpstr>
      <vt:lpstr>7.2.1 Label the location of the principal structures of the brain.</vt:lpstr>
      <vt:lpstr>7.2.1 The 2 hemispheres of the cerebrum</vt:lpstr>
      <vt:lpstr>7.2.2 Principal lobes of the cerebrum.  https://www.youtube.com/results?search_query=label+the+brain (A bit corny but good explanation!)</vt:lpstr>
      <vt:lpstr>7.2.2 Label the following:</vt:lpstr>
      <vt:lpstr>7.2.2 Label the lobes!</vt:lpstr>
      <vt:lpstr>7.2.3 Outline blood supply to the brain  (obj 2)</vt:lpstr>
      <vt:lpstr>7.2.3 Blood supply to the brain</vt:lpstr>
      <vt:lpstr>7.2.3 Blood supply to the brain</vt:lpstr>
      <vt:lpstr>7.2.3 Blood supply to the brain</vt:lpstr>
      <vt:lpstr>7.2.4 Describe the principal source of energy for brain cells (obj 2)</vt:lpstr>
      <vt:lpstr>7.2.4 Energy to brain cells</vt:lpstr>
      <vt:lpstr>7.2.5 Explain the function of the principal parts of the brain (obj 3)</vt:lpstr>
      <vt:lpstr>7.2.5 Brain Stem</vt:lpstr>
      <vt:lpstr>7.2.5 Brain Stem - Diencephalon</vt:lpstr>
      <vt:lpstr>7.2.5 Diencephalon http://study.com/academy/lesson/diencephalon-definition-location-function.html  (if have an account)    https://www.youtube.com/watch?v=9jDBRpudd6U</vt:lpstr>
      <vt:lpstr>7.2.5 Cerebrum </vt:lpstr>
      <vt:lpstr>7.2.5 Cerebrum</vt:lpstr>
      <vt:lpstr>7.2.5 Cerebrum</vt:lpstr>
      <vt:lpstr>7.2.5 Cerebrum </vt:lpstr>
      <vt:lpstr>7.2.5 Cerebellum</vt:lpstr>
      <vt:lpstr>7.2.5 Cerebellum</vt:lpstr>
    </vt:vector>
  </TitlesOfParts>
  <Company>Renaissance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 Topic 7  Further anatomy</dc:title>
  <dc:creator>RCHK</dc:creator>
  <cp:lastModifiedBy>Julia Porter</cp:lastModifiedBy>
  <cp:revision>51</cp:revision>
  <dcterms:created xsi:type="dcterms:W3CDTF">2016-06-15T04:05:19Z</dcterms:created>
  <dcterms:modified xsi:type="dcterms:W3CDTF">2016-11-28T16:58:37Z</dcterms:modified>
</cp:coreProperties>
</file>