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handoutMasterIdLst>
    <p:handoutMasterId r:id="rId36"/>
  </p:handoutMasterIdLst>
  <p:sldIdLst>
    <p:sldId id="256" r:id="rId2"/>
    <p:sldId id="257" r:id="rId3"/>
    <p:sldId id="311" r:id="rId4"/>
    <p:sldId id="259" r:id="rId5"/>
    <p:sldId id="280" r:id="rId6"/>
    <p:sldId id="300" r:id="rId7"/>
    <p:sldId id="312" r:id="rId8"/>
    <p:sldId id="295" r:id="rId9"/>
    <p:sldId id="271" r:id="rId10"/>
    <p:sldId id="272" r:id="rId11"/>
    <p:sldId id="281" r:id="rId12"/>
    <p:sldId id="309" r:id="rId13"/>
    <p:sldId id="282" r:id="rId14"/>
    <p:sldId id="310" r:id="rId15"/>
    <p:sldId id="283" r:id="rId16"/>
    <p:sldId id="313" r:id="rId17"/>
    <p:sldId id="308" r:id="rId18"/>
    <p:sldId id="289" r:id="rId19"/>
    <p:sldId id="264" r:id="rId20"/>
    <p:sldId id="298" r:id="rId21"/>
    <p:sldId id="284" r:id="rId22"/>
    <p:sldId id="302" r:id="rId23"/>
    <p:sldId id="304" r:id="rId24"/>
    <p:sldId id="305" r:id="rId25"/>
    <p:sldId id="306" r:id="rId26"/>
    <p:sldId id="286" r:id="rId27"/>
    <p:sldId id="279" r:id="rId28"/>
    <p:sldId id="303" r:id="rId29"/>
    <p:sldId id="299" r:id="rId30"/>
    <p:sldId id="287" r:id="rId31"/>
    <p:sldId id="268" r:id="rId32"/>
    <p:sldId id="275" r:id="rId33"/>
    <p:sldId id="307" r:id="rId34"/>
    <p:sldId id="278" r:id="rId35"/>
  </p:sldIdLst>
  <p:sldSz cx="9144000" cy="6858000" type="screen4x3"/>
  <p:notesSz cx="9240838" cy="69548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762"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04363" cy="347742"/>
          </a:xfrm>
          <a:prstGeom prst="rect">
            <a:avLst/>
          </a:prstGeom>
        </p:spPr>
        <p:txBody>
          <a:bodyPr vert="horz" lIns="92520" tIns="46262" rIns="92520" bIns="46262" rtlCol="0"/>
          <a:lstStyle>
            <a:lvl1pPr algn="l">
              <a:defRPr sz="1200"/>
            </a:lvl1pPr>
          </a:lstStyle>
          <a:p>
            <a:endParaRPr lang="en-US"/>
          </a:p>
        </p:txBody>
      </p:sp>
      <p:sp>
        <p:nvSpPr>
          <p:cNvPr id="3" name="Date Placeholder 2"/>
          <p:cNvSpPr>
            <a:spLocks noGrp="1"/>
          </p:cNvSpPr>
          <p:nvPr>
            <p:ph type="dt" sz="quarter" idx="1"/>
          </p:nvPr>
        </p:nvSpPr>
        <p:spPr>
          <a:xfrm>
            <a:off x="5234338" y="0"/>
            <a:ext cx="4004363" cy="347742"/>
          </a:xfrm>
          <a:prstGeom prst="rect">
            <a:avLst/>
          </a:prstGeom>
        </p:spPr>
        <p:txBody>
          <a:bodyPr vert="horz" lIns="92520" tIns="46262" rIns="92520" bIns="46262" rtlCol="0"/>
          <a:lstStyle>
            <a:lvl1pPr algn="r">
              <a:defRPr sz="1200"/>
            </a:lvl1pPr>
          </a:lstStyle>
          <a:p>
            <a:fld id="{C8486476-0E46-403B-A44F-88DC0F9BB8C5}" type="datetimeFigureOut">
              <a:rPr lang="en-US" smtClean="0"/>
              <a:t>5/24/2017</a:t>
            </a:fld>
            <a:endParaRPr lang="en-US"/>
          </a:p>
        </p:txBody>
      </p:sp>
      <p:sp>
        <p:nvSpPr>
          <p:cNvPr id="4" name="Footer Placeholder 3"/>
          <p:cNvSpPr>
            <a:spLocks noGrp="1"/>
          </p:cNvSpPr>
          <p:nvPr>
            <p:ph type="ftr" sz="quarter" idx="2"/>
          </p:nvPr>
        </p:nvSpPr>
        <p:spPr>
          <a:xfrm>
            <a:off x="0" y="6605890"/>
            <a:ext cx="4004363" cy="347742"/>
          </a:xfrm>
          <a:prstGeom prst="rect">
            <a:avLst/>
          </a:prstGeom>
        </p:spPr>
        <p:txBody>
          <a:bodyPr vert="horz" lIns="92520" tIns="46262" rIns="92520" bIns="46262" rtlCol="0" anchor="b"/>
          <a:lstStyle>
            <a:lvl1pPr algn="l">
              <a:defRPr sz="1200"/>
            </a:lvl1pPr>
          </a:lstStyle>
          <a:p>
            <a:endParaRPr lang="en-US"/>
          </a:p>
        </p:txBody>
      </p:sp>
      <p:sp>
        <p:nvSpPr>
          <p:cNvPr id="5" name="Slide Number Placeholder 4"/>
          <p:cNvSpPr>
            <a:spLocks noGrp="1"/>
          </p:cNvSpPr>
          <p:nvPr>
            <p:ph type="sldNum" sz="quarter" idx="3"/>
          </p:nvPr>
        </p:nvSpPr>
        <p:spPr>
          <a:xfrm>
            <a:off x="5234338" y="6605890"/>
            <a:ext cx="4004363" cy="347742"/>
          </a:xfrm>
          <a:prstGeom prst="rect">
            <a:avLst/>
          </a:prstGeom>
        </p:spPr>
        <p:txBody>
          <a:bodyPr vert="horz" lIns="92520" tIns="46262" rIns="92520" bIns="46262" rtlCol="0" anchor="b"/>
          <a:lstStyle>
            <a:lvl1pPr algn="r">
              <a:defRPr sz="1200"/>
            </a:lvl1pPr>
          </a:lstStyle>
          <a:p>
            <a:fld id="{60E21C30-F8D3-4DF1-99BD-E0E9CC977D93}" type="slidenum">
              <a:rPr lang="en-US" smtClean="0"/>
              <a:t>‹#›</a:t>
            </a:fld>
            <a:endParaRPr lang="en-US"/>
          </a:p>
        </p:txBody>
      </p:sp>
    </p:spTree>
    <p:extLst>
      <p:ext uri="{BB962C8B-B14F-4D97-AF65-F5344CB8AC3E}">
        <p14:creationId xmlns:p14="http://schemas.microsoft.com/office/powerpoint/2010/main" val="2826855694"/>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517BC53C-7386-4055-898B-C3DBA91A3932}" type="datetimeFigureOut">
              <a:rPr lang="en-US" smtClean="0"/>
              <a:t>5/24/2017</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ECD0B3D7-4322-4BAB-A9E9-E702853D58A0}"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17BC53C-7386-4055-898B-C3DBA91A3932}" type="datetimeFigureOut">
              <a:rPr lang="en-US" smtClean="0"/>
              <a:t>5/24/2017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D0B3D7-4322-4BAB-A9E9-E702853D58A0}" type="slidenum">
              <a:rPr lang="en-US" smtClean="0"/>
              <a:t>‹#›</a:t>
            </a:fld>
            <a:endParaRPr lang="en-US"/>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517BC53C-7386-4055-898B-C3DBA91A3932}" type="datetimeFigureOut">
              <a:rPr lang="en-US" smtClean="0"/>
              <a:t>5/24/2017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D0B3D7-4322-4BAB-A9E9-E702853D58A0}"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517BC53C-7386-4055-898B-C3DBA91A3932}" type="datetimeFigureOut">
              <a:rPr lang="en-US" smtClean="0"/>
              <a:t>5/24/2017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D0B3D7-4322-4BAB-A9E9-E702853D58A0}" type="slidenum">
              <a:rPr lang="en-US" smtClean="0"/>
              <a:t>‹#›</a:t>
            </a:fld>
            <a:endParaRPr lang="en-US"/>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517BC53C-7386-4055-898B-C3DBA91A3932}" type="datetimeFigureOut">
              <a:rPr lang="en-US" smtClean="0"/>
              <a:t>5/24/2017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CD0B3D7-4322-4BAB-A9E9-E702853D58A0}"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17BC53C-7386-4055-898B-C3DBA91A3932}" type="datetimeFigureOut">
              <a:rPr lang="en-US" smtClean="0"/>
              <a:t>5/24/2017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D0B3D7-4322-4BAB-A9E9-E702853D58A0}" type="slidenum">
              <a:rPr lang="en-US" smtClean="0"/>
              <a:t>‹#›</a:t>
            </a:fld>
            <a:endParaRPr lang="en-US"/>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7BC53C-7386-4055-898B-C3DBA91A3932}" type="datetimeFigureOut">
              <a:rPr lang="en-US" smtClean="0"/>
              <a:t>5/24/2017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CD0B3D7-4322-4BAB-A9E9-E702853D58A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517BC53C-7386-4055-898B-C3DBA91A3932}" type="datetimeFigureOut">
              <a:rPr lang="en-US" smtClean="0"/>
              <a:t>5/24/2017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D0B3D7-4322-4BAB-A9E9-E702853D58A0}"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517BC53C-7386-4055-898B-C3DBA91A3932}" type="datetimeFigureOut">
              <a:rPr lang="en-US" smtClean="0"/>
              <a:t>5/24/2017</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ECD0B3D7-4322-4BAB-A9E9-E702853D58A0}"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17BC53C-7386-4055-898B-C3DBA91A3932}" type="datetimeFigureOut">
              <a:rPr lang="en-US" smtClean="0"/>
              <a:t>5/24/2017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D0B3D7-4322-4BAB-A9E9-E702853D58A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17BC53C-7386-4055-898B-C3DBA91A3932}" type="datetimeFigureOut">
              <a:rPr lang="en-US" smtClean="0"/>
              <a:t>5/24/2017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D0B3D7-4322-4BAB-A9E9-E702853D58A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517BC53C-7386-4055-898B-C3DBA91A3932}" type="datetimeFigureOut">
              <a:rPr lang="en-US" smtClean="0"/>
              <a:t>5/24/2017</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ECD0B3D7-4322-4BAB-A9E9-E702853D58A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 Target="slide9.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 Target="slide1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 Target="slide1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 Target="slide19.xml"/><Relationship Id="rId2" Type="http://schemas.openxmlformats.org/officeDocument/2006/relationships/slide" Target="slide1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 Target="slide24.xml"/><Relationship Id="rId2" Type="http://schemas.openxmlformats.org/officeDocument/2006/relationships/slide" Target="slide2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www.cabarrus.k12.nc.us/site/handlers/filedownload.ashx?moduleinstanceid=85643&amp;dataid=238771&amp;FileName=Rocket%20Sample%20Project%20Scored%208s.pdf"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mailto:Jennifer.Drake@Cabarrus.k12.nc.us" TargetMode="External"/><Relationship Id="rId2" Type="http://schemas.openxmlformats.org/officeDocument/2006/relationships/hyperlink" Target="mailto:Marie.Deal@Cabarrus.k12.nc.us" TargetMode="External"/><Relationship Id="rId1" Type="http://schemas.openxmlformats.org/officeDocument/2006/relationships/slideLayout" Target="../slideLayouts/slideLayout2.xml"/><Relationship Id="rId4" Type="http://schemas.openxmlformats.org/officeDocument/2006/relationships/hyperlink" Target="http://www.cabarrus.k12.nc.us/Page/52195"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www.cabarrus.k12.nc.us/Page/52195"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1219200"/>
            <a:ext cx="7772400" cy="1372561"/>
          </a:xfrm>
        </p:spPr>
        <p:txBody>
          <a:bodyPr>
            <a:normAutofit/>
          </a:bodyPr>
          <a:lstStyle/>
          <a:p>
            <a:r>
              <a:rPr lang="en-US" sz="6600" cap="small" dirty="0">
                <a:latin typeface="Garamond" panose="02020404030301010803" pitchFamily="18" charset="0"/>
              </a:rPr>
              <a:t>Personal Project:</a:t>
            </a:r>
          </a:p>
        </p:txBody>
      </p:sp>
      <p:sp>
        <p:nvSpPr>
          <p:cNvPr id="3" name="Subtitle 2"/>
          <p:cNvSpPr>
            <a:spLocks noGrp="1"/>
          </p:cNvSpPr>
          <p:nvPr>
            <p:ph type="subTitle" idx="1"/>
          </p:nvPr>
        </p:nvSpPr>
        <p:spPr/>
        <p:txBody>
          <a:bodyPr>
            <a:normAutofit/>
          </a:bodyPr>
          <a:lstStyle/>
          <a:p>
            <a:r>
              <a:rPr lang="en-US" sz="3200" dirty="0">
                <a:latin typeface="Garamond" panose="02020404030301010803" pitchFamily="18" charset="0"/>
              </a:rPr>
              <a:t>Concord High School</a:t>
            </a:r>
          </a:p>
          <a:p>
            <a:r>
              <a:rPr lang="en-US" sz="3200" dirty="0">
                <a:latin typeface="Garamond" panose="02020404030301010803" pitchFamily="18" charset="0"/>
              </a:rPr>
              <a:t>2017-2018</a:t>
            </a:r>
          </a:p>
        </p:txBody>
      </p:sp>
      <p:sp>
        <p:nvSpPr>
          <p:cNvPr id="4" name="Title 1"/>
          <p:cNvSpPr txBox="1">
            <a:spLocks/>
          </p:cNvSpPr>
          <p:nvPr/>
        </p:nvSpPr>
        <p:spPr>
          <a:xfrm>
            <a:off x="457200" y="2362200"/>
            <a:ext cx="8229600" cy="984567"/>
          </a:xfrm>
          <a:prstGeom prst="rect">
            <a:avLst/>
          </a:prstGeom>
        </p:spPr>
        <p:txBody>
          <a:bodyPr vert="horz" anchor="b">
            <a:normAutofit/>
            <a:scene3d>
              <a:camera prst="orthographicFront"/>
              <a:lightRig rig="soft" dir="t"/>
            </a:scene3d>
            <a:sp3d prstMaterial="softEdge">
              <a:bevelT w="25400" h="25400"/>
            </a:sp3d>
          </a:bodyPr>
          <a:lstStyle>
            <a:lvl1pPr algn="r" rtl="0" eaLnBrk="1" latinLnBrk="0" hangingPunct="1">
              <a:spcBef>
                <a:spcPct val="0"/>
              </a:spcBef>
              <a:buNone/>
              <a:defRPr kumimoji="0" sz="48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r>
              <a:rPr lang="en-US" sz="5000" cap="small" dirty="0">
                <a:latin typeface="Garamond" panose="02020404030301010803" pitchFamily="18" charset="0"/>
              </a:rPr>
              <a:t>A General Introduction</a:t>
            </a:r>
          </a:p>
        </p:txBody>
      </p:sp>
      <p:sp>
        <p:nvSpPr>
          <p:cNvPr id="5" name="Title 1"/>
          <p:cNvSpPr txBox="1">
            <a:spLocks/>
          </p:cNvSpPr>
          <p:nvPr/>
        </p:nvSpPr>
        <p:spPr>
          <a:xfrm>
            <a:off x="0" y="0"/>
            <a:ext cx="9144000" cy="1372561"/>
          </a:xfrm>
          <a:prstGeom prst="rect">
            <a:avLst/>
          </a:prstGeom>
        </p:spPr>
        <p:txBody>
          <a:bodyPr vert="horz" anchor="b">
            <a:normAutofit/>
            <a:scene3d>
              <a:camera prst="orthographicFront"/>
              <a:lightRig rig="soft" dir="t"/>
            </a:scene3d>
            <a:sp3d prstMaterial="softEdge">
              <a:bevelT w="25400" h="25400"/>
            </a:sp3d>
          </a:bodyPr>
          <a:lstStyle>
            <a:lvl1pPr algn="r" rtl="0" eaLnBrk="1" latinLnBrk="0" hangingPunct="1">
              <a:spcBef>
                <a:spcPct val="0"/>
              </a:spcBef>
              <a:buNone/>
              <a:defRPr kumimoji="0" sz="48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r>
              <a:rPr lang="en-US" sz="6600" u="sng" cap="small" dirty="0">
                <a:latin typeface="Garamond" panose="02020404030301010803" pitchFamily="18" charset="0"/>
              </a:rPr>
              <a:t>WELCOME!</a:t>
            </a:r>
          </a:p>
        </p:txBody>
      </p:sp>
    </p:spTree>
    <p:extLst>
      <p:ext uri="{BB962C8B-B14F-4D97-AF65-F5344CB8AC3E}">
        <p14:creationId xmlns:p14="http://schemas.microsoft.com/office/powerpoint/2010/main" val="35226780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981200"/>
            <a:ext cx="8229600" cy="2362200"/>
          </a:xfrm>
        </p:spPr>
        <p:txBody>
          <a:bodyPr>
            <a:normAutofit/>
          </a:bodyPr>
          <a:lstStyle/>
          <a:p>
            <a:r>
              <a:rPr lang="en-US" sz="5000" dirty="0">
                <a:latin typeface="Garamond" panose="02020404030301010803" pitchFamily="18" charset="0"/>
              </a:rPr>
              <a:t>THE BASICS…</a:t>
            </a:r>
            <a:br>
              <a:rPr lang="en-US" dirty="0">
                <a:latin typeface="Garamond" panose="02020404030301010803" pitchFamily="18" charset="0"/>
              </a:rPr>
            </a:br>
            <a:r>
              <a:rPr lang="en-US" dirty="0">
                <a:latin typeface="Garamond" panose="02020404030301010803" pitchFamily="18" charset="0"/>
              </a:rPr>
              <a:t>	-What is the Personal Project?</a:t>
            </a:r>
            <a:br>
              <a:rPr lang="en-US" dirty="0">
                <a:latin typeface="Garamond" panose="02020404030301010803" pitchFamily="18" charset="0"/>
              </a:rPr>
            </a:br>
            <a:r>
              <a:rPr lang="en-US" dirty="0">
                <a:latin typeface="Garamond" panose="02020404030301010803" pitchFamily="18" charset="0"/>
              </a:rPr>
              <a:t>	-What do I </a:t>
            </a:r>
            <a:r>
              <a:rPr lang="en-US" u="sng" dirty="0">
                <a:latin typeface="Garamond" panose="02020404030301010803" pitchFamily="18" charset="0"/>
              </a:rPr>
              <a:t>have</a:t>
            </a:r>
            <a:r>
              <a:rPr lang="en-US" dirty="0">
                <a:latin typeface="Garamond" panose="02020404030301010803" pitchFamily="18" charset="0"/>
              </a:rPr>
              <a:t> to do?</a:t>
            </a:r>
          </a:p>
        </p:txBody>
      </p:sp>
    </p:spTree>
    <p:extLst>
      <p:ext uri="{BB962C8B-B14F-4D97-AF65-F5344CB8AC3E}">
        <p14:creationId xmlns:p14="http://schemas.microsoft.com/office/powerpoint/2010/main" val="8205004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81328"/>
            <a:ext cx="8305800" cy="4525963"/>
          </a:xfrm>
        </p:spPr>
        <p:txBody>
          <a:bodyPr>
            <a:noAutofit/>
          </a:bodyPr>
          <a:lstStyle/>
          <a:p>
            <a:r>
              <a:rPr lang="en-US" sz="3200" dirty="0">
                <a:latin typeface="Garamond" panose="02020404030301010803" pitchFamily="18" charset="0"/>
              </a:rPr>
              <a:t>An opportunity to demonstrate specific SKILLS students have gained in the IB </a:t>
            </a:r>
            <a:r>
              <a:rPr lang="en-US" sz="3200" dirty="0" err="1">
                <a:latin typeface="Garamond" panose="02020404030301010803" pitchFamily="18" charset="0"/>
              </a:rPr>
              <a:t>programme</a:t>
            </a:r>
            <a:r>
              <a:rPr lang="en-US" sz="3200" dirty="0">
                <a:latin typeface="Garamond" panose="02020404030301010803" pitchFamily="18" charset="0"/>
              </a:rPr>
              <a:t> as they end the last year of MYP.</a:t>
            </a:r>
          </a:p>
          <a:p>
            <a:endParaRPr lang="en-US" sz="3200" dirty="0">
              <a:latin typeface="Garamond" panose="02020404030301010803" pitchFamily="18" charset="0"/>
            </a:endParaRPr>
          </a:p>
          <a:p>
            <a:r>
              <a:rPr lang="en-US" sz="3200" dirty="0">
                <a:latin typeface="Garamond" panose="02020404030301010803" pitchFamily="18" charset="0"/>
              </a:rPr>
              <a:t>Gives students the opportunity to engage in something they feel is valuable!</a:t>
            </a:r>
          </a:p>
          <a:p>
            <a:endParaRPr lang="en-US" sz="3200" dirty="0">
              <a:latin typeface="Garamond" panose="02020404030301010803" pitchFamily="18" charset="0"/>
            </a:endParaRPr>
          </a:p>
          <a:p>
            <a:r>
              <a:rPr lang="en-US" sz="3200" dirty="0">
                <a:latin typeface="Garamond" panose="02020404030301010803" pitchFamily="18" charset="0"/>
              </a:rPr>
              <a:t>An independent assignment on ANY topic &amp; can take on ANY form!</a:t>
            </a:r>
          </a:p>
          <a:p>
            <a:endParaRPr lang="en-US" sz="3200" dirty="0">
              <a:latin typeface="Garamond" panose="02020404030301010803" pitchFamily="18" charset="0"/>
            </a:endParaRPr>
          </a:p>
        </p:txBody>
      </p:sp>
      <p:sp>
        <p:nvSpPr>
          <p:cNvPr id="2" name="Title 1"/>
          <p:cNvSpPr>
            <a:spLocks noGrp="1"/>
          </p:cNvSpPr>
          <p:nvPr>
            <p:ph type="title"/>
          </p:nvPr>
        </p:nvSpPr>
        <p:spPr/>
        <p:txBody>
          <a:bodyPr/>
          <a:lstStyle/>
          <a:p>
            <a:r>
              <a:rPr lang="en-US" dirty="0">
                <a:latin typeface="Garamond" panose="02020404030301010803" pitchFamily="18" charset="0"/>
              </a:rPr>
              <a:t>What is the Personal Project?</a:t>
            </a:r>
          </a:p>
        </p:txBody>
      </p:sp>
    </p:spTree>
    <p:extLst>
      <p:ext uri="{BB962C8B-B14F-4D97-AF65-F5344CB8AC3E}">
        <p14:creationId xmlns:p14="http://schemas.microsoft.com/office/powerpoint/2010/main" val="38732955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latin typeface="Garamond" panose="02020404030301010803" pitchFamily="18" charset="0"/>
              </a:rPr>
              <a:t>Organize charity events</a:t>
            </a:r>
          </a:p>
          <a:p>
            <a:r>
              <a:rPr lang="en-US" dirty="0">
                <a:latin typeface="Garamond" panose="02020404030301010803" pitchFamily="18" charset="0"/>
              </a:rPr>
              <a:t>Create websites on topics you feel are significant</a:t>
            </a:r>
          </a:p>
          <a:p>
            <a:r>
              <a:rPr lang="en-US" dirty="0">
                <a:latin typeface="Garamond" panose="02020404030301010803" pitchFamily="18" charset="0"/>
              </a:rPr>
              <a:t>Design 3 D models / products (like building a violin)</a:t>
            </a:r>
          </a:p>
          <a:p>
            <a:r>
              <a:rPr lang="en-US" dirty="0">
                <a:latin typeface="Garamond" panose="02020404030301010803" pitchFamily="18" charset="0"/>
              </a:rPr>
              <a:t>Create a video to share information or help with an issue</a:t>
            </a:r>
          </a:p>
          <a:p>
            <a:r>
              <a:rPr lang="en-US" dirty="0">
                <a:latin typeface="Garamond" panose="02020404030301010803" pitchFamily="18" charset="0"/>
              </a:rPr>
              <a:t>Paint a mural to increase awareness of an issue</a:t>
            </a:r>
          </a:p>
          <a:p>
            <a:r>
              <a:rPr lang="en-US" dirty="0">
                <a:latin typeface="Garamond" panose="02020404030301010803" pitchFamily="18" charset="0"/>
              </a:rPr>
              <a:t>Create a cookbook designed to help people eat more fruits and vegetables </a:t>
            </a:r>
          </a:p>
          <a:p>
            <a:r>
              <a:rPr lang="en-US" dirty="0">
                <a:latin typeface="Garamond" panose="02020404030301010803" pitchFamily="18" charset="0"/>
              </a:rPr>
              <a:t>Create a collection of poems or short stories</a:t>
            </a:r>
          </a:p>
          <a:p>
            <a:r>
              <a:rPr lang="en-US" dirty="0">
                <a:latin typeface="Garamond" panose="02020404030301010803" pitchFamily="18" charset="0"/>
              </a:rPr>
              <a:t>Fix a problem or make something better</a:t>
            </a:r>
          </a:p>
        </p:txBody>
      </p:sp>
      <p:sp>
        <p:nvSpPr>
          <p:cNvPr id="3" name="Title 2"/>
          <p:cNvSpPr>
            <a:spLocks noGrp="1"/>
          </p:cNvSpPr>
          <p:nvPr>
            <p:ph type="title"/>
          </p:nvPr>
        </p:nvSpPr>
        <p:spPr>
          <a:xfrm>
            <a:off x="0" y="274638"/>
            <a:ext cx="9144000" cy="1143000"/>
          </a:xfrm>
        </p:spPr>
        <p:txBody>
          <a:bodyPr>
            <a:noAutofit/>
          </a:bodyPr>
          <a:lstStyle/>
          <a:p>
            <a:pPr algn="ctr"/>
            <a:r>
              <a:rPr lang="en-US" sz="3400" dirty="0">
                <a:latin typeface="Garamond" panose="02020404030301010803" pitchFamily="18" charset="0"/>
              </a:rPr>
              <a:t>What sort of Personal Project CAN you do? </a:t>
            </a:r>
            <a:br>
              <a:rPr lang="en-US" sz="3400" dirty="0">
                <a:latin typeface="Garamond" panose="02020404030301010803" pitchFamily="18" charset="0"/>
              </a:rPr>
            </a:br>
            <a:r>
              <a:rPr lang="en-US" sz="3400" dirty="0">
                <a:latin typeface="Garamond" panose="02020404030301010803" pitchFamily="18" charset="0"/>
              </a:rPr>
              <a:t>(What can you think of?)</a:t>
            </a:r>
          </a:p>
        </p:txBody>
      </p:sp>
    </p:spTree>
    <p:extLst>
      <p:ext uri="{BB962C8B-B14F-4D97-AF65-F5344CB8AC3E}">
        <p14:creationId xmlns:p14="http://schemas.microsoft.com/office/powerpoint/2010/main" val="30307137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172029"/>
            <a:ext cx="9144000" cy="5071872"/>
          </a:xfrm>
        </p:spPr>
        <p:txBody>
          <a:bodyPr>
            <a:normAutofit fontScale="92500" lnSpcReduction="10000"/>
          </a:bodyPr>
          <a:lstStyle/>
          <a:p>
            <a:r>
              <a:rPr lang="en-US" dirty="0">
                <a:latin typeface="Garamond" panose="02020404030301010803" pitchFamily="18" charset="0"/>
              </a:rPr>
              <a:t>Expected to spend about 25 hours total (for ALL things related to the Project)</a:t>
            </a:r>
          </a:p>
          <a:p>
            <a:r>
              <a:rPr lang="en-US" dirty="0">
                <a:latin typeface="Garamond" panose="02020404030301010803" pitchFamily="18" charset="0"/>
              </a:rPr>
              <a:t>Demonstrate development in the ATL Skills</a:t>
            </a:r>
          </a:p>
          <a:p>
            <a:r>
              <a:rPr lang="en-US" dirty="0">
                <a:latin typeface="Garamond" panose="02020404030301010803" pitchFamily="18" charset="0"/>
              </a:rPr>
              <a:t>Document your experience in a PROCESS JOURNAL (</a:t>
            </a:r>
            <a:r>
              <a:rPr lang="en-US" dirty="0" err="1">
                <a:latin typeface="Garamond" panose="02020404030301010803" pitchFamily="18" charset="0"/>
              </a:rPr>
              <a:t>ManageBac</a:t>
            </a:r>
            <a:r>
              <a:rPr lang="en-US" dirty="0">
                <a:latin typeface="Garamond" panose="02020404030301010803" pitchFamily="18" charset="0"/>
              </a:rPr>
              <a:t>)</a:t>
            </a:r>
          </a:p>
          <a:p>
            <a:r>
              <a:rPr lang="en-US" dirty="0">
                <a:latin typeface="Garamond" panose="02020404030301010803" pitchFamily="18" charset="0"/>
              </a:rPr>
              <a:t>Collaborate with your SUPERVISOR</a:t>
            </a:r>
          </a:p>
          <a:p>
            <a:r>
              <a:rPr lang="en-US" dirty="0">
                <a:latin typeface="Garamond" panose="02020404030301010803" pitchFamily="18" charset="0"/>
              </a:rPr>
              <a:t>Have a GOAL, GLOBAL CONTEXT, and PRODUCT/OUTCOME</a:t>
            </a:r>
          </a:p>
          <a:p>
            <a:r>
              <a:rPr lang="en-US" dirty="0">
                <a:latin typeface="Garamond" panose="02020404030301010803" pitchFamily="18" charset="0"/>
              </a:rPr>
              <a:t>Conduct RESEARCH</a:t>
            </a:r>
          </a:p>
          <a:p>
            <a:r>
              <a:rPr lang="en-US" dirty="0">
                <a:latin typeface="Garamond" panose="02020404030301010803" pitchFamily="18" charset="0"/>
              </a:rPr>
              <a:t>Create your own CRITERIA</a:t>
            </a:r>
          </a:p>
          <a:p>
            <a:r>
              <a:rPr lang="en-US" dirty="0">
                <a:latin typeface="Garamond" panose="02020404030301010803" pitchFamily="18" charset="0"/>
              </a:rPr>
              <a:t>Develop a PLAN OF ACTION</a:t>
            </a:r>
          </a:p>
          <a:p>
            <a:r>
              <a:rPr lang="en-US" dirty="0">
                <a:latin typeface="Garamond" panose="02020404030301010803" pitchFamily="18" charset="0"/>
              </a:rPr>
              <a:t>Create a REFLECTIVE REPORT of your experiences</a:t>
            </a:r>
          </a:p>
          <a:p>
            <a:r>
              <a:rPr lang="en-US" dirty="0">
                <a:latin typeface="Garamond" panose="02020404030301010803" pitchFamily="18" charset="0"/>
              </a:rPr>
              <a:t>Meet expected deadlines; they will count for a grade (quarterly)</a:t>
            </a:r>
          </a:p>
        </p:txBody>
      </p:sp>
      <p:sp>
        <p:nvSpPr>
          <p:cNvPr id="3" name="Title 2"/>
          <p:cNvSpPr>
            <a:spLocks noGrp="1"/>
          </p:cNvSpPr>
          <p:nvPr>
            <p:ph type="title"/>
          </p:nvPr>
        </p:nvSpPr>
        <p:spPr>
          <a:xfrm>
            <a:off x="0" y="29029"/>
            <a:ext cx="9144000" cy="1143000"/>
          </a:xfrm>
        </p:spPr>
        <p:txBody>
          <a:bodyPr>
            <a:noAutofit/>
          </a:bodyPr>
          <a:lstStyle/>
          <a:p>
            <a:pPr algn="ctr"/>
            <a:r>
              <a:rPr lang="en-US" sz="3400" dirty="0">
                <a:latin typeface="Garamond" panose="02020404030301010803" pitchFamily="18" charset="0"/>
              </a:rPr>
              <a:t>General Parameters of the Project </a:t>
            </a:r>
            <a:br>
              <a:rPr lang="en-US" sz="3400" dirty="0">
                <a:latin typeface="Garamond" panose="02020404030301010803" pitchFamily="18" charset="0"/>
              </a:rPr>
            </a:br>
            <a:r>
              <a:rPr lang="en-US" sz="3400" dirty="0">
                <a:latin typeface="Garamond" panose="02020404030301010803" pitchFamily="18" charset="0"/>
              </a:rPr>
              <a:t>(What I HAVE to do…)</a:t>
            </a:r>
          </a:p>
        </p:txBody>
      </p:sp>
    </p:spTree>
    <p:extLst>
      <p:ext uri="{BB962C8B-B14F-4D97-AF65-F5344CB8AC3E}">
        <p14:creationId xmlns:p14="http://schemas.microsoft.com/office/powerpoint/2010/main" val="3962669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172029"/>
            <a:ext cx="9144000" cy="5071872"/>
          </a:xfrm>
        </p:spPr>
        <p:txBody>
          <a:bodyPr>
            <a:normAutofit/>
          </a:bodyPr>
          <a:lstStyle/>
          <a:p>
            <a:r>
              <a:rPr lang="en-US" dirty="0">
                <a:latin typeface="Garamond" panose="02020404030301010803" pitchFamily="18" charset="0"/>
              </a:rPr>
              <a:t>Please note that ALL STUDENTS WHO ARE ENROLLED IN MYP WILL COMPLETE A PERSONAL PROJECT, regardless if students plan to continue into DP</a:t>
            </a:r>
          </a:p>
          <a:p>
            <a:r>
              <a:rPr lang="en-US" dirty="0">
                <a:latin typeface="Garamond" panose="02020404030301010803" pitchFamily="18" charset="0"/>
              </a:rPr>
              <a:t>The IB </a:t>
            </a:r>
            <a:r>
              <a:rPr lang="en-US" dirty="0" err="1">
                <a:latin typeface="Garamond" panose="02020404030301010803" pitchFamily="18" charset="0"/>
              </a:rPr>
              <a:t>programme</a:t>
            </a:r>
            <a:r>
              <a:rPr lang="en-US" dirty="0">
                <a:latin typeface="Garamond" panose="02020404030301010803" pitchFamily="18" charset="0"/>
              </a:rPr>
              <a:t> REQUIRES at least 3 meetings with your supervisor (once at beginning of project, once near the mid-point, and once near the end).  Students will record these meetings on the REQUIRED Academic Honesty Form and acquire the necessary signatures.</a:t>
            </a:r>
          </a:p>
          <a:p>
            <a:r>
              <a:rPr lang="en-US" dirty="0">
                <a:latin typeface="Garamond" panose="02020404030301010803" pitchFamily="18" charset="0"/>
              </a:rPr>
              <a:t>Attendance at Exhibition Night is MANDATORY for all students.  For the 2017-2018 MYP Personal Project students, the date will be Monday, April 16.</a:t>
            </a:r>
          </a:p>
        </p:txBody>
      </p:sp>
      <p:sp>
        <p:nvSpPr>
          <p:cNvPr id="3" name="Title 2"/>
          <p:cNvSpPr>
            <a:spLocks noGrp="1"/>
          </p:cNvSpPr>
          <p:nvPr>
            <p:ph type="title"/>
          </p:nvPr>
        </p:nvSpPr>
        <p:spPr>
          <a:xfrm>
            <a:off x="0" y="29029"/>
            <a:ext cx="9144000" cy="1143000"/>
          </a:xfrm>
        </p:spPr>
        <p:txBody>
          <a:bodyPr>
            <a:noAutofit/>
          </a:bodyPr>
          <a:lstStyle/>
          <a:p>
            <a:pPr algn="ctr"/>
            <a:r>
              <a:rPr lang="en-US" sz="3400" dirty="0">
                <a:latin typeface="Garamond" panose="02020404030301010803" pitchFamily="18" charset="0"/>
              </a:rPr>
              <a:t>General Parameters of the Project </a:t>
            </a:r>
            <a:br>
              <a:rPr lang="en-US" sz="3400" dirty="0">
                <a:latin typeface="Garamond" panose="02020404030301010803" pitchFamily="18" charset="0"/>
              </a:rPr>
            </a:br>
            <a:r>
              <a:rPr lang="en-US" sz="3400" dirty="0">
                <a:latin typeface="Garamond" panose="02020404030301010803" pitchFamily="18" charset="0"/>
              </a:rPr>
              <a:t>(What I HAVE to do…)</a:t>
            </a:r>
          </a:p>
        </p:txBody>
      </p:sp>
    </p:spTree>
    <p:extLst>
      <p:ext uri="{BB962C8B-B14F-4D97-AF65-F5344CB8AC3E}">
        <p14:creationId xmlns:p14="http://schemas.microsoft.com/office/powerpoint/2010/main" val="4904087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838200"/>
            <a:ext cx="8839200" cy="5486400"/>
          </a:xfrm>
        </p:spPr>
        <p:txBody>
          <a:bodyPr>
            <a:normAutofit fontScale="90000"/>
          </a:bodyPr>
          <a:lstStyle/>
          <a:p>
            <a:r>
              <a:rPr lang="en-US" sz="5000" dirty="0">
                <a:latin typeface="Garamond" panose="02020404030301010803" pitchFamily="18" charset="0"/>
              </a:rPr>
              <a:t>GENERAL THINGS TO KEEP IN MIND…</a:t>
            </a:r>
            <a:br>
              <a:rPr lang="en-US" sz="5000" dirty="0">
                <a:latin typeface="Garamond" panose="02020404030301010803" pitchFamily="18" charset="0"/>
              </a:rPr>
            </a:br>
            <a:r>
              <a:rPr lang="en-US" sz="5000" dirty="0">
                <a:latin typeface="Garamond" panose="02020404030301010803" pitchFamily="18" charset="0"/>
              </a:rPr>
              <a:t>	-The IB Rubric </a:t>
            </a:r>
            <a:br>
              <a:rPr lang="en-US" sz="5000" dirty="0">
                <a:latin typeface="Garamond" panose="02020404030301010803" pitchFamily="18" charset="0"/>
              </a:rPr>
            </a:br>
            <a:r>
              <a:rPr lang="en-US" sz="5000" dirty="0">
                <a:latin typeface="Garamond" panose="02020404030301010803" pitchFamily="18" charset="0"/>
              </a:rPr>
              <a:t>	-</a:t>
            </a:r>
            <a:r>
              <a:rPr lang="en-US" sz="5000" dirty="0" err="1">
                <a:latin typeface="Garamond" panose="02020404030301010803" pitchFamily="18" charset="0"/>
              </a:rPr>
              <a:t>ManageBac</a:t>
            </a:r>
            <a:br>
              <a:rPr lang="en-US" sz="5000" dirty="0">
                <a:latin typeface="Garamond" panose="02020404030301010803" pitchFamily="18" charset="0"/>
              </a:rPr>
            </a:br>
            <a:r>
              <a:rPr lang="en-US" sz="5000" dirty="0">
                <a:latin typeface="Garamond" panose="02020404030301010803" pitchFamily="18" charset="0"/>
              </a:rPr>
              <a:t>	-Your Supervisor</a:t>
            </a:r>
            <a:br>
              <a:rPr lang="en-US" sz="5000" dirty="0">
                <a:latin typeface="Garamond" panose="02020404030301010803" pitchFamily="18" charset="0"/>
              </a:rPr>
            </a:br>
            <a:r>
              <a:rPr lang="en-US" sz="5000" dirty="0">
                <a:latin typeface="Garamond" panose="02020404030301010803" pitchFamily="18" charset="0"/>
              </a:rPr>
              <a:t>	</a:t>
            </a:r>
            <a:br>
              <a:rPr lang="en-US" sz="5000" dirty="0">
                <a:latin typeface="Garamond" panose="02020404030301010803" pitchFamily="18" charset="0"/>
              </a:rPr>
            </a:br>
            <a:br>
              <a:rPr lang="en-US" sz="5000" dirty="0">
                <a:latin typeface="Garamond" panose="02020404030301010803" pitchFamily="18" charset="0"/>
              </a:rPr>
            </a:br>
            <a:r>
              <a:rPr lang="en-US" sz="5000" dirty="0">
                <a:latin typeface="Garamond" panose="02020404030301010803" pitchFamily="18" charset="0"/>
              </a:rPr>
              <a:t>	</a:t>
            </a:r>
            <a:endParaRPr lang="en-US" dirty="0">
              <a:latin typeface="Garamond" panose="02020404030301010803" pitchFamily="18" charset="0"/>
            </a:endParaRPr>
          </a:p>
        </p:txBody>
      </p:sp>
    </p:spTree>
    <p:extLst>
      <p:ext uri="{BB962C8B-B14F-4D97-AF65-F5344CB8AC3E}">
        <p14:creationId xmlns:p14="http://schemas.microsoft.com/office/powerpoint/2010/main" val="37778540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172029"/>
            <a:ext cx="9144000" cy="5685971"/>
          </a:xfrm>
        </p:spPr>
        <p:txBody>
          <a:bodyPr>
            <a:normAutofit/>
          </a:bodyPr>
          <a:lstStyle/>
          <a:p>
            <a:pPr marL="344488" lvl="1">
              <a:buFont typeface="Lucida Sans Unicode" panose="020B0602030504020204" pitchFamily="34" charset="0"/>
              <a:buChar char="‣"/>
            </a:pPr>
            <a:r>
              <a:rPr lang="en-US" sz="2100" b="1" u="sng" dirty="0">
                <a:latin typeface="Garamond" panose="02020404030301010803" pitchFamily="18" charset="0"/>
                <a:hlinkClick r:id="rId2" action="ppaction://hlinksldjump"/>
              </a:rPr>
              <a:t>The IB Assessment Criteria/Rubric </a:t>
            </a:r>
            <a:r>
              <a:rPr lang="en-US" sz="2100" dirty="0">
                <a:latin typeface="Garamond" panose="02020404030301010803" pitchFamily="18" charset="0"/>
                <a:hlinkClick r:id="rId2" action="ppaction://hlinksldjump"/>
              </a:rPr>
              <a:t>(You will need to write your project report using this rubric, since you will be assessed by it.)</a:t>
            </a:r>
            <a:endParaRPr lang="en-US" sz="2100" dirty="0">
              <a:latin typeface="Garamond" panose="02020404030301010803" pitchFamily="18" charset="0"/>
            </a:endParaRPr>
          </a:p>
          <a:p>
            <a:pPr marL="865696" lvl="3">
              <a:buFont typeface="Lucida Sans Unicode" panose="020B0602030504020204" pitchFamily="34" charset="0"/>
              <a:buChar char="‣"/>
            </a:pPr>
            <a:r>
              <a:rPr lang="en-US" sz="2000" b="1" u="sng" dirty="0">
                <a:latin typeface="Garamond" panose="02020404030301010803" pitchFamily="18" charset="0"/>
              </a:rPr>
              <a:t>ATL Skills </a:t>
            </a:r>
            <a:r>
              <a:rPr lang="en-US" sz="2000" dirty="0">
                <a:latin typeface="Garamond" panose="02020404030301010803" pitchFamily="18" charset="0"/>
              </a:rPr>
              <a:t>(In your project report, you’ll need to demonstrate development in all 10 areas.)</a:t>
            </a:r>
          </a:p>
          <a:p>
            <a:pPr marL="865696" lvl="3">
              <a:buFont typeface="Lucida Sans Unicode" panose="020B0602030504020204" pitchFamily="34" charset="0"/>
              <a:buChar char="‣"/>
            </a:pPr>
            <a:r>
              <a:rPr lang="en-US" sz="2000" b="1" u="sng" dirty="0">
                <a:latin typeface="Garamond" panose="02020404030301010803" pitchFamily="18" charset="0"/>
              </a:rPr>
              <a:t>The IB Learner Profile </a:t>
            </a:r>
            <a:r>
              <a:rPr lang="en-US" sz="2000" dirty="0">
                <a:latin typeface="Garamond" panose="02020404030301010803" pitchFamily="18" charset="0"/>
              </a:rPr>
              <a:t>(In your project report, you’ll need to reflect on how you’ve developed as an IB Learner.)</a:t>
            </a:r>
          </a:p>
          <a:p>
            <a:pPr marL="344488" lvl="1">
              <a:buFont typeface="Lucida Sans Unicode" panose="020B0602030504020204" pitchFamily="34" charset="0"/>
              <a:buChar char="‣"/>
            </a:pPr>
            <a:endParaRPr lang="en-US" sz="2100" b="1" u="sng" dirty="0">
              <a:latin typeface="Garamond" panose="02020404030301010803" pitchFamily="18" charset="0"/>
            </a:endParaRPr>
          </a:p>
          <a:p>
            <a:pPr marL="344488" lvl="1">
              <a:buFont typeface="Lucida Sans Unicode" panose="020B0602030504020204" pitchFamily="34" charset="0"/>
              <a:buChar char="‣"/>
            </a:pPr>
            <a:r>
              <a:rPr lang="en-US" sz="2100" b="1" u="sng" dirty="0" err="1">
                <a:latin typeface="Garamond" panose="02020404030301010803" pitchFamily="18" charset="0"/>
              </a:rPr>
              <a:t>ManageBac</a:t>
            </a:r>
            <a:r>
              <a:rPr lang="en-US" sz="2100" b="1" u="sng" dirty="0">
                <a:latin typeface="Garamond" panose="02020404030301010803" pitchFamily="18" charset="0"/>
              </a:rPr>
              <a:t> / The Process Journal </a:t>
            </a:r>
            <a:r>
              <a:rPr lang="en-US" sz="2100" dirty="0">
                <a:latin typeface="Garamond" panose="02020404030301010803" pitchFamily="18" charset="0"/>
              </a:rPr>
              <a:t>(You’ll need to consistently write in the journal to help you keep track of what you’ve accomplished and which ATL skills are addressed.  You will write your report from these entries and can include UP TO 10.)</a:t>
            </a:r>
          </a:p>
          <a:p>
            <a:pPr marL="344488" lvl="1">
              <a:buFont typeface="Lucida Sans Unicode" panose="020B0602030504020204" pitchFamily="34" charset="0"/>
              <a:buChar char="‣"/>
            </a:pPr>
            <a:endParaRPr lang="en-US" sz="2100" b="1" u="sng" dirty="0">
              <a:latin typeface="Garamond" panose="02020404030301010803" pitchFamily="18" charset="0"/>
            </a:endParaRPr>
          </a:p>
          <a:p>
            <a:pPr marL="344488" lvl="1">
              <a:buFont typeface="Lucida Sans Unicode" panose="020B0602030504020204" pitchFamily="34" charset="0"/>
              <a:buChar char="‣"/>
            </a:pPr>
            <a:r>
              <a:rPr lang="en-US" sz="2100" b="1" u="sng" dirty="0">
                <a:latin typeface="Garamond" panose="02020404030301010803" pitchFamily="18" charset="0"/>
              </a:rPr>
              <a:t>A Supervisor </a:t>
            </a:r>
            <a:r>
              <a:rPr lang="en-US" sz="2100" dirty="0">
                <a:latin typeface="Garamond" panose="02020404030301010803" pitchFamily="18" charset="0"/>
              </a:rPr>
              <a:t>(Will help guide you)</a:t>
            </a:r>
          </a:p>
        </p:txBody>
      </p:sp>
      <p:sp>
        <p:nvSpPr>
          <p:cNvPr id="3" name="Title 2"/>
          <p:cNvSpPr>
            <a:spLocks noGrp="1"/>
          </p:cNvSpPr>
          <p:nvPr>
            <p:ph type="title"/>
          </p:nvPr>
        </p:nvSpPr>
        <p:spPr>
          <a:xfrm>
            <a:off x="457200" y="29029"/>
            <a:ext cx="8229600" cy="1143000"/>
          </a:xfrm>
        </p:spPr>
        <p:txBody>
          <a:bodyPr>
            <a:normAutofit/>
          </a:bodyPr>
          <a:lstStyle/>
          <a:p>
            <a:pPr algn="ctr"/>
            <a:r>
              <a:rPr lang="en-US" sz="3000" u="sng" dirty="0">
                <a:latin typeface="Garamond" panose="02020404030301010803" pitchFamily="18" charset="0"/>
              </a:rPr>
              <a:t>What Students Should Keep in Mind </a:t>
            </a:r>
            <a:br>
              <a:rPr lang="en-US" sz="3000" u="sng" dirty="0">
                <a:latin typeface="Garamond" panose="02020404030301010803" pitchFamily="18" charset="0"/>
              </a:rPr>
            </a:br>
            <a:r>
              <a:rPr lang="en-US" sz="3000" u="sng" dirty="0">
                <a:latin typeface="Garamond" panose="02020404030301010803" pitchFamily="18" charset="0"/>
              </a:rPr>
              <a:t>Through the ENTIRE Project</a:t>
            </a:r>
          </a:p>
        </p:txBody>
      </p:sp>
    </p:spTree>
    <p:extLst>
      <p:ext uri="{BB962C8B-B14F-4D97-AF65-F5344CB8AC3E}">
        <p14:creationId xmlns:p14="http://schemas.microsoft.com/office/powerpoint/2010/main" val="14107384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685800"/>
            <a:ext cx="7086600" cy="5715000"/>
          </a:xfrm>
        </p:spPr>
        <p:txBody>
          <a:bodyPr>
            <a:normAutofit fontScale="92500" lnSpcReduction="10000"/>
          </a:bodyPr>
          <a:lstStyle/>
          <a:p>
            <a:r>
              <a:rPr lang="en-US" dirty="0">
                <a:latin typeface="Garamond" panose="02020404030301010803" pitchFamily="18" charset="0"/>
              </a:rPr>
              <a:t>Criterion A:  Investigating</a:t>
            </a:r>
          </a:p>
          <a:p>
            <a:pPr lvl="1"/>
            <a:r>
              <a:rPr lang="en-US" dirty="0">
                <a:latin typeface="Garamond" panose="02020404030301010803" pitchFamily="18" charset="0"/>
              </a:rPr>
              <a:t>Define a clear GOAL and GLOBAL CONTEXT</a:t>
            </a:r>
          </a:p>
          <a:p>
            <a:pPr lvl="1"/>
            <a:r>
              <a:rPr lang="en-US" dirty="0">
                <a:latin typeface="Garamond" panose="02020404030301010803" pitchFamily="18" charset="0"/>
              </a:rPr>
              <a:t>Identify learning</a:t>
            </a:r>
          </a:p>
          <a:p>
            <a:pPr lvl="1"/>
            <a:r>
              <a:rPr lang="en-US" dirty="0">
                <a:latin typeface="Garamond" panose="02020404030301010803" pitchFamily="18" charset="0"/>
              </a:rPr>
              <a:t>RESEARCH skills</a:t>
            </a:r>
          </a:p>
          <a:p>
            <a:r>
              <a:rPr lang="en-US" dirty="0">
                <a:latin typeface="Garamond" panose="02020404030301010803" pitchFamily="18" charset="0"/>
              </a:rPr>
              <a:t>Criterion B:  Planning</a:t>
            </a:r>
          </a:p>
          <a:p>
            <a:pPr lvl="1"/>
            <a:r>
              <a:rPr lang="en-US" dirty="0">
                <a:latin typeface="Garamond" panose="02020404030301010803" pitchFamily="18" charset="0"/>
              </a:rPr>
              <a:t>Develop your own assessment CRITERIA</a:t>
            </a:r>
          </a:p>
          <a:p>
            <a:pPr lvl="1"/>
            <a:r>
              <a:rPr lang="en-US" dirty="0">
                <a:latin typeface="Garamond" panose="02020404030301010803" pitchFamily="18" charset="0"/>
              </a:rPr>
              <a:t>Record the development process in a PLAN OF ACTION</a:t>
            </a:r>
          </a:p>
          <a:p>
            <a:pPr lvl="1"/>
            <a:r>
              <a:rPr lang="en-US" dirty="0">
                <a:latin typeface="Garamond" panose="02020404030301010803" pitchFamily="18" charset="0"/>
              </a:rPr>
              <a:t>Self-management skills</a:t>
            </a:r>
          </a:p>
          <a:p>
            <a:r>
              <a:rPr lang="en-US" dirty="0">
                <a:latin typeface="Garamond" panose="02020404030301010803" pitchFamily="18" charset="0"/>
              </a:rPr>
              <a:t>Criterion C:  Taking Action</a:t>
            </a:r>
          </a:p>
          <a:p>
            <a:pPr lvl="1"/>
            <a:r>
              <a:rPr lang="en-US" dirty="0">
                <a:latin typeface="Garamond" panose="02020404030301010803" pitchFamily="18" charset="0"/>
              </a:rPr>
              <a:t>Create a PRODUCT / OUTCOME</a:t>
            </a:r>
          </a:p>
          <a:p>
            <a:pPr lvl="1"/>
            <a:r>
              <a:rPr lang="en-US" dirty="0">
                <a:latin typeface="Garamond" panose="02020404030301010803" pitchFamily="18" charset="0"/>
              </a:rPr>
              <a:t>Demonstrate thinking skills</a:t>
            </a:r>
          </a:p>
          <a:p>
            <a:pPr lvl="1"/>
            <a:r>
              <a:rPr lang="en-US" dirty="0">
                <a:latin typeface="Garamond" panose="02020404030301010803" pitchFamily="18" charset="0"/>
              </a:rPr>
              <a:t>Demonstrate communication and social skills</a:t>
            </a:r>
          </a:p>
          <a:p>
            <a:r>
              <a:rPr lang="en-US" dirty="0">
                <a:latin typeface="Garamond" panose="02020404030301010803" pitchFamily="18" charset="0"/>
              </a:rPr>
              <a:t>Criterion D:  Reflecting</a:t>
            </a:r>
          </a:p>
          <a:p>
            <a:pPr lvl="1"/>
            <a:r>
              <a:rPr lang="en-US" dirty="0">
                <a:latin typeface="Garamond" panose="02020404030301010803" pitchFamily="18" charset="0"/>
              </a:rPr>
              <a:t>EVALUATE the product/outcome with your own criteria</a:t>
            </a:r>
          </a:p>
          <a:p>
            <a:pPr lvl="1"/>
            <a:r>
              <a:rPr lang="en-US" dirty="0">
                <a:latin typeface="Garamond" panose="02020404030301010803" pitchFamily="18" charset="0"/>
              </a:rPr>
              <a:t>Reflect on how the project impacted your knowledge</a:t>
            </a:r>
          </a:p>
          <a:p>
            <a:pPr lvl="1"/>
            <a:r>
              <a:rPr lang="en-US" dirty="0">
                <a:latin typeface="Garamond" panose="02020404030301010803" pitchFamily="18" charset="0"/>
              </a:rPr>
              <a:t>Reflect on how the project impacted you as an IB learner</a:t>
            </a:r>
          </a:p>
          <a:p>
            <a:endParaRPr lang="en-US" dirty="0">
              <a:latin typeface="Garamond" panose="02020404030301010803" pitchFamily="18" charset="0"/>
            </a:endParaRPr>
          </a:p>
        </p:txBody>
      </p:sp>
      <p:sp>
        <p:nvSpPr>
          <p:cNvPr id="3" name="Title 2"/>
          <p:cNvSpPr>
            <a:spLocks noGrp="1"/>
          </p:cNvSpPr>
          <p:nvPr>
            <p:ph type="title"/>
          </p:nvPr>
        </p:nvSpPr>
        <p:spPr>
          <a:xfrm>
            <a:off x="457200" y="0"/>
            <a:ext cx="8229600" cy="838200"/>
          </a:xfrm>
        </p:spPr>
        <p:txBody>
          <a:bodyPr/>
          <a:lstStyle/>
          <a:p>
            <a:r>
              <a:rPr lang="en-US" cap="all" dirty="0">
                <a:latin typeface="Garamond" panose="02020404030301010803" pitchFamily="18" charset="0"/>
              </a:rPr>
              <a:t>Assessment Criteria</a:t>
            </a:r>
          </a:p>
        </p:txBody>
      </p:sp>
    </p:spTree>
    <p:extLst>
      <p:ext uri="{BB962C8B-B14F-4D97-AF65-F5344CB8AC3E}">
        <p14:creationId xmlns:p14="http://schemas.microsoft.com/office/powerpoint/2010/main" val="28540056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1143000"/>
          </a:xfrm>
        </p:spPr>
        <p:txBody>
          <a:bodyPr/>
          <a:lstStyle/>
          <a:p>
            <a:r>
              <a:rPr lang="en-US" dirty="0">
                <a:latin typeface="Garamond" panose="02020404030301010803" pitchFamily="18" charset="0"/>
              </a:rPr>
              <a:t>ATL SKILLS (important!)</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231354672"/>
              </p:ext>
            </p:extLst>
          </p:nvPr>
        </p:nvGraphicFramePr>
        <p:xfrm>
          <a:off x="152400" y="914400"/>
          <a:ext cx="8839200" cy="5825018"/>
        </p:xfrm>
        <a:graphic>
          <a:graphicData uri="http://schemas.openxmlformats.org/drawingml/2006/table">
            <a:tbl>
              <a:tblPr/>
              <a:tblGrid>
                <a:gridCol w="4572002">
                  <a:extLst>
                    <a:ext uri="{9D8B030D-6E8A-4147-A177-3AD203B41FA5}">
                      <a16:colId xmlns:a16="http://schemas.microsoft.com/office/drawing/2014/main" val="20000"/>
                    </a:ext>
                  </a:extLst>
                </a:gridCol>
                <a:gridCol w="4267198">
                  <a:extLst>
                    <a:ext uri="{9D8B030D-6E8A-4147-A177-3AD203B41FA5}">
                      <a16:colId xmlns:a16="http://schemas.microsoft.com/office/drawing/2014/main" val="20001"/>
                    </a:ext>
                  </a:extLst>
                </a:gridCol>
              </a:tblGrid>
              <a:tr h="457200">
                <a:tc>
                  <a:txBody>
                    <a:bodyPr/>
                    <a:lstStyle/>
                    <a:p>
                      <a:pPr marR="0" indent="0" algn="l" rtl="0">
                        <a:lnSpc>
                          <a:spcPct val="119000"/>
                        </a:lnSpc>
                        <a:spcBef>
                          <a:spcPts val="0"/>
                        </a:spcBef>
                        <a:spcAft>
                          <a:spcPts val="0"/>
                        </a:spcAft>
                      </a:pPr>
                      <a:r>
                        <a:rPr lang="en-US" sz="2600" b="1" kern="1400" dirty="0">
                          <a:solidFill>
                            <a:srgbClr val="000000"/>
                          </a:solidFill>
                          <a:effectLst/>
                          <a:latin typeface="Garamond" panose="02020404030301010803" pitchFamily="18" charset="0"/>
                        </a:rPr>
                        <a:t>ATL Skill Categories</a:t>
                      </a:r>
                      <a:endParaRPr lang="en-US" sz="2600" kern="1400" dirty="0">
                        <a:solidFill>
                          <a:srgbClr val="000000"/>
                        </a:solidFill>
                        <a:effectLst/>
                        <a:latin typeface="Garamond" panose="02020404030301010803"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l" rtl="0">
                        <a:lnSpc>
                          <a:spcPct val="119000"/>
                        </a:lnSpc>
                        <a:spcBef>
                          <a:spcPts val="0"/>
                        </a:spcBef>
                        <a:spcAft>
                          <a:spcPts val="0"/>
                        </a:spcAft>
                      </a:pPr>
                      <a:r>
                        <a:rPr lang="en-US" sz="2600" b="1" kern="1400">
                          <a:solidFill>
                            <a:srgbClr val="000000"/>
                          </a:solidFill>
                          <a:effectLst/>
                          <a:latin typeface="Garamond" panose="02020404030301010803" pitchFamily="18" charset="0"/>
                        </a:rPr>
                        <a:t>MYP ATL Skill Clusters</a:t>
                      </a:r>
                      <a:endParaRPr lang="en-US" sz="2600" kern="1400">
                        <a:solidFill>
                          <a:srgbClr val="000000"/>
                        </a:solidFill>
                        <a:effectLst/>
                        <a:latin typeface="Garamond" panose="02020404030301010803"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57200">
                <a:tc>
                  <a:txBody>
                    <a:bodyPr/>
                    <a:lstStyle/>
                    <a:p>
                      <a:pPr marR="0" indent="0" algn="l" rtl="0">
                        <a:lnSpc>
                          <a:spcPct val="119000"/>
                        </a:lnSpc>
                        <a:spcBef>
                          <a:spcPts val="0"/>
                        </a:spcBef>
                        <a:spcAft>
                          <a:spcPts val="0"/>
                        </a:spcAft>
                      </a:pPr>
                      <a:r>
                        <a:rPr lang="en-US" sz="2600" kern="1400" dirty="0">
                          <a:solidFill>
                            <a:srgbClr val="000000"/>
                          </a:solidFill>
                          <a:effectLst/>
                          <a:latin typeface="Garamond" panose="02020404030301010803" pitchFamily="18" charset="0"/>
                        </a:rPr>
                        <a:t>Communication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l" rtl="0">
                        <a:lnSpc>
                          <a:spcPct val="119000"/>
                        </a:lnSpc>
                        <a:spcBef>
                          <a:spcPts val="0"/>
                        </a:spcBef>
                        <a:spcAft>
                          <a:spcPts val="0"/>
                        </a:spcAft>
                      </a:pPr>
                      <a:r>
                        <a:rPr lang="en-US" sz="2600" kern="1400" dirty="0">
                          <a:solidFill>
                            <a:srgbClr val="000000"/>
                          </a:solidFill>
                          <a:effectLst/>
                          <a:latin typeface="Garamond" panose="02020404030301010803" pitchFamily="18" charset="0"/>
                        </a:rPr>
                        <a:t>    I.   Communication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57200">
                <a:tc>
                  <a:txBody>
                    <a:bodyPr/>
                    <a:lstStyle/>
                    <a:p>
                      <a:pPr marR="0" indent="0" algn="l" rtl="0">
                        <a:lnSpc>
                          <a:spcPct val="119000"/>
                        </a:lnSpc>
                        <a:spcBef>
                          <a:spcPts val="0"/>
                        </a:spcBef>
                        <a:spcAft>
                          <a:spcPts val="0"/>
                        </a:spcAft>
                      </a:pPr>
                      <a:r>
                        <a:rPr lang="en-US" sz="2600" kern="1400" dirty="0">
                          <a:solidFill>
                            <a:srgbClr val="000000"/>
                          </a:solidFill>
                          <a:effectLst/>
                          <a:latin typeface="Garamond" panose="02020404030301010803" pitchFamily="18" charset="0"/>
                        </a:rPr>
                        <a:t>Social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l" rtl="0">
                        <a:lnSpc>
                          <a:spcPct val="119000"/>
                        </a:lnSpc>
                        <a:spcBef>
                          <a:spcPts val="0"/>
                        </a:spcBef>
                        <a:spcAft>
                          <a:spcPts val="0"/>
                        </a:spcAft>
                      </a:pPr>
                      <a:r>
                        <a:rPr lang="en-US" sz="2600" kern="1400" dirty="0">
                          <a:solidFill>
                            <a:srgbClr val="000000"/>
                          </a:solidFill>
                          <a:effectLst/>
                          <a:latin typeface="Garamond" panose="02020404030301010803" pitchFamily="18" charset="0"/>
                        </a:rPr>
                        <a:t>   II.  Collaboration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57200">
                <a:tc rowSpan="3">
                  <a:txBody>
                    <a:bodyPr/>
                    <a:lstStyle/>
                    <a:p>
                      <a:pPr marR="0" indent="0" algn="l" rtl="0">
                        <a:lnSpc>
                          <a:spcPct val="119000"/>
                        </a:lnSpc>
                        <a:spcBef>
                          <a:spcPts val="0"/>
                        </a:spcBef>
                        <a:spcAft>
                          <a:spcPts val="0"/>
                        </a:spcAft>
                      </a:pPr>
                      <a:r>
                        <a:rPr lang="en-US" sz="2600" kern="1400" dirty="0">
                          <a:solidFill>
                            <a:srgbClr val="000000"/>
                          </a:solidFill>
                          <a:effectLst/>
                          <a:latin typeface="Garamond" panose="02020404030301010803" pitchFamily="18" charset="0"/>
                        </a:rPr>
                        <a:t>Self-Management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l" rtl="0">
                        <a:lnSpc>
                          <a:spcPct val="119000"/>
                        </a:lnSpc>
                        <a:spcBef>
                          <a:spcPts val="0"/>
                        </a:spcBef>
                        <a:spcAft>
                          <a:spcPts val="0"/>
                        </a:spcAft>
                      </a:pPr>
                      <a:r>
                        <a:rPr lang="en-US" sz="2600" kern="1400" dirty="0">
                          <a:solidFill>
                            <a:srgbClr val="000000"/>
                          </a:solidFill>
                          <a:effectLst/>
                          <a:latin typeface="Garamond" panose="02020404030301010803" pitchFamily="18" charset="0"/>
                        </a:rPr>
                        <a:t>  III.  Organization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57200">
                <a:tc vMerge="1">
                  <a:txBody>
                    <a:bodyPr/>
                    <a:lstStyle/>
                    <a:p>
                      <a:endParaRPr lang="en-US"/>
                    </a:p>
                  </a:txBody>
                  <a:tcPr/>
                </a:tc>
                <a:tc>
                  <a:txBody>
                    <a:bodyPr/>
                    <a:lstStyle/>
                    <a:p>
                      <a:pPr marR="0" indent="0" algn="l" rtl="0">
                        <a:lnSpc>
                          <a:spcPct val="119000"/>
                        </a:lnSpc>
                        <a:spcBef>
                          <a:spcPts val="0"/>
                        </a:spcBef>
                        <a:spcAft>
                          <a:spcPts val="0"/>
                        </a:spcAft>
                      </a:pPr>
                      <a:r>
                        <a:rPr lang="en-US" sz="2600" kern="1400" dirty="0">
                          <a:solidFill>
                            <a:srgbClr val="000000"/>
                          </a:solidFill>
                          <a:effectLst/>
                          <a:latin typeface="Garamond" panose="02020404030301010803" pitchFamily="18" charset="0"/>
                        </a:rPr>
                        <a:t>  IV.  Affective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652408">
                <a:tc vMerge="1">
                  <a:txBody>
                    <a:bodyPr/>
                    <a:lstStyle/>
                    <a:p>
                      <a:endParaRPr lang="en-US"/>
                    </a:p>
                  </a:txBody>
                  <a:tcPr/>
                </a:tc>
                <a:tc>
                  <a:txBody>
                    <a:bodyPr/>
                    <a:lstStyle/>
                    <a:p>
                      <a:pPr marR="0" indent="0" algn="l" rtl="0">
                        <a:lnSpc>
                          <a:spcPct val="119000"/>
                        </a:lnSpc>
                        <a:spcBef>
                          <a:spcPts val="0"/>
                        </a:spcBef>
                        <a:spcAft>
                          <a:spcPts val="0"/>
                        </a:spcAft>
                      </a:pPr>
                      <a:r>
                        <a:rPr lang="en-US" sz="2600" kern="1400" dirty="0">
                          <a:solidFill>
                            <a:srgbClr val="000000"/>
                          </a:solidFill>
                          <a:effectLst/>
                          <a:latin typeface="Garamond" panose="02020404030301010803" pitchFamily="18" charset="0"/>
                        </a:rPr>
                        <a:t>   V.  Reflection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634002">
                <a:tc rowSpan="2">
                  <a:txBody>
                    <a:bodyPr/>
                    <a:lstStyle/>
                    <a:p>
                      <a:pPr marR="0" indent="0" algn="l" rtl="0">
                        <a:lnSpc>
                          <a:spcPct val="119000"/>
                        </a:lnSpc>
                        <a:spcBef>
                          <a:spcPts val="0"/>
                        </a:spcBef>
                        <a:spcAft>
                          <a:spcPts val="0"/>
                        </a:spcAft>
                      </a:pPr>
                      <a:r>
                        <a:rPr lang="en-US" sz="2600" kern="1400">
                          <a:solidFill>
                            <a:srgbClr val="000000"/>
                          </a:solidFill>
                          <a:effectLst/>
                          <a:latin typeface="Garamond" panose="02020404030301010803" pitchFamily="18" charset="0"/>
                        </a:rPr>
                        <a:t>Research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l" rtl="0">
                        <a:lnSpc>
                          <a:spcPct val="119000"/>
                        </a:lnSpc>
                        <a:spcBef>
                          <a:spcPts val="0"/>
                        </a:spcBef>
                        <a:spcAft>
                          <a:spcPts val="0"/>
                        </a:spcAft>
                      </a:pPr>
                      <a:r>
                        <a:rPr lang="en-US" sz="2600" kern="1400" dirty="0">
                          <a:solidFill>
                            <a:srgbClr val="000000"/>
                          </a:solidFill>
                          <a:effectLst/>
                          <a:latin typeface="Garamond" panose="02020404030301010803" pitchFamily="18" charset="0"/>
                        </a:rPr>
                        <a:t>  VI.  Information Literacy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542544">
                <a:tc vMerge="1">
                  <a:txBody>
                    <a:bodyPr/>
                    <a:lstStyle/>
                    <a:p>
                      <a:endParaRPr lang="en-US"/>
                    </a:p>
                  </a:txBody>
                  <a:tcPr/>
                </a:tc>
                <a:tc>
                  <a:txBody>
                    <a:bodyPr/>
                    <a:lstStyle/>
                    <a:p>
                      <a:pPr marR="0" indent="0" algn="l" rtl="0">
                        <a:lnSpc>
                          <a:spcPct val="119000"/>
                        </a:lnSpc>
                        <a:spcBef>
                          <a:spcPts val="0"/>
                        </a:spcBef>
                        <a:spcAft>
                          <a:spcPts val="0"/>
                        </a:spcAft>
                      </a:pPr>
                      <a:r>
                        <a:rPr lang="en-US" sz="2600" kern="1400" dirty="0">
                          <a:solidFill>
                            <a:srgbClr val="000000"/>
                          </a:solidFill>
                          <a:effectLst/>
                          <a:latin typeface="Garamond" panose="02020404030301010803" pitchFamily="18" charset="0"/>
                        </a:rPr>
                        <a:t> VII.  Media Literacy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524256">
                <a:tc rowSpan="3">
                  <a:txBody>
                    <a:bodyPr/>
                    <a:lstStyle/>
                    <a:p>
                      <a:pPr marR="0" indent="0" algn="l" rtl="0">
                        <a:lnSpc>
                          <a:spcPct val="119000"/>
                        </a:lnSpc>
                        <a:spcBef>
                          <a:spcPts val="0"/>
                        </a:spcBef>
                        <a:spcAft>
                          <a:spcPts val="0"/>
                        </a:spcAft>
                      </a:pPr>
                      <a:r>
                        <a:rPr lang="en-US" sz="2600" kern="1400">
                          <a:solidFill>
                            <a:srgbClr val="000000"/>
                          </a:solidFill>
                          <a:effectLst/>
                          <a:latin typeface="Garamond" panose="02020404030301010803" pitchFamily="18" charset="0"/>
                        </a:rPr>
                        <a:t>Thinking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l" rtl="0">
                        <a:lnSpc>
                          <a:spcPct val="119000"/>
                        </a:lnSpc>
                        <a:spcBef>
                          <a:spcPts val="0"/>
                        </a:spcBef>
                        <a:spcAft>
                          <a:spcPts val="0"/>
                        </a:spcAft>
                      </a:pPr>
                      <a:r>
                        <a:rPr lang="en-US" sz="2600" kern="1400" dirty="0">
                          <a:solidFill>
                            <a:srgbClr val="000000"/>
                          </a:solidFill>
                          <a:effectLst/>
                          <a:latin typeface="Garamond" panose="02020404030301010803" pitchFamily="18" charset="0"/>
                        </a:rPr>
                        <a:t>VIII.  Critical Thinking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533400">
                <a:tc vMerge="1">
                  <a:txBody>
                    <a:bodyPr/>
                    <a:lstStyle/>
                    <a:p>
                      <a:endParaRPr lang="en-US"/>
                    </a:p>
                  </a:txBody>
                  <a:tcPr/>
                </a:tc>
                <a:tc>
                  <a:txBody>
                    <a:bodyPr/>
                    <a:lstStyle/>
                    <a:p>
                      <a:pPr marR="0" indent="0" algn="l" rtl="0">
                        <a:lnSpc>
                          <a:spcPct val="119000"/>
                        </a:lnSpc>
                        <a:spcBef>
                          <a:spcPts val="0"/>
                        </a:spcBef>
                        <a:spcAft>
                          <a:spcPts val="0"/>
                        </a:spcAft>
                      </a:pPr>
                      <a:r>
                        <a:rPr lang="en-US" sz="2600" kern="1400" dirty="0">
                          <a:solidFill>
                            <a:srgbClr val="000000"/>
                          </a:solidFill>
                          <a:effectLst/>
                          <a:latin typeface="Garamond" panose="02020404030301010803" pitchFamily="18" charset="0"/>
                        </a:rPr>
                        <a:t>   IX.  Creative Thinking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652408">
                <a:tc vMerge="1">
                  <a:txBody>
                    <a:bodyPr/>
                    <a:lstStyle/>
                    <a:p>
                      <a:endParaRPr lang="en-US"/>
                    </a:p>
                  </a:txBody>
                  <a:tcPr/>
                </a:tc>
                <a:tc>
                  <a:txBody>
                    <a:bodyPr/>
                    <a:lstStyle/>
                    <a:p>
                      <a:pPr marR="0" indent="0" algn="l" rtl="0">
                        <a:lnSpc>
                          <a:spcPct val="119000"/>
                        </a:lnSpc>
                        <a:spcBef>
                          <a:spcPts val="0"/>
                        </a:spcBef>
                        <a:spcAft>
                          <a:spcPts val="0"/>
                        </a:spcAft>
                      </a:pPr>
                      <a:r>
                        <a:rPr lang="en-US" sz="2600" kern="1400" dirty="0">
                          <a:solidFill>
                            <a:srgbClr val="000000"/>
                          </a:solidFill>
                          <a:effectLst/>
                          <a:latin typeface="Garamond" panose="02020404030301010803" pitchFamily="18" charset="0"/>
                        </a:rPr>
                        <a:t>    X.  Transfer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
        <p:nvSpPr>
          <p:cNvPr id="6" name="Control 1"/>
          <p:cNvSpPr>
            <a:spLocks noChangeArrowheads="1" noChangeShapeType="1"/>
          </p:cNvSpPr>
          <p:nvPr/>
        </p:nvSpPr>
        <p:spPr bwMode="auto">
          <a:xfrm>
            <a:off x="6554788" y="3114675"/>
            <a:ext cx="3540125" cy="2671763"/>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32680430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786846"/>
          </a:xfrm>
        </p:spPr>
        <p:txBody>
          <a:bodyPr/>
          <a:lstStyle/>
          <a:p>
            <a:r>
              <a:rPr lang="en-US" dirty="0">
                <a:latin typeface="Garamond" panose="02020404030301010803" pitchFamily="18" charset="0"/>
              </a:rPr>
              <a:t>THE IB LEARNER PROFILE</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t="9303"/>
          <a:stretch>
            <a:fillRect/>
          </a:stretch>
        </p:blipFill>
        <p:spPr bwMode="auto">
          <a:xfrm>
            <a:off x="457200" y="761446"/>
            <a:ext cx="8229600" cy="6096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Tree>
    <p:extLst>
      <p:ext uri="{BB962C8B-B14F-4D97-AF65-F5344CB8AC3E}">
        <p14:creationId xmlns:p14="http://schemas.microsoft.com/office/powerpoint/2010/main" val="42819279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172029"/>
            <a:ext cx="9144000" cy="5685971"/>
          </a:xfrm>
        </p:spPr>
        <p:txBody>
          <a:bodyPr>
            <a:normAutofit/>
          </a:bodyPr>
          <a:lstStyle/>
          <a:p>
            <a:pPr marL="344488" lvl="1">
              <a:buFont typeface="Lucida Sans Unicode" panose="020B0602030504020204" pitchFamily="34" charset="0"/>
              <a:buChar char="‣"/>
            </a:pPr>
            <a:r>
              <a:rPr lang="en-US" sz="2100" b="1" u="sng" dirty="0">
                <a:latin typeface="Garamond" panose="02020404030301010803" pitchFamily="18" charset="0"/>
              </a:rPr>
              <a:t>The IB Assessment Criteria/Rubric </a:t>
            </a:r>
            <a:r>
              <a:rPr lang="en-US" sz="2100" dirty="0">
                <a:latin typeface="Garamond" panose="02020404030301010803" pitchFamily="18" charset="0"/>
              </a:rPr>
              <a:t>(You will need to write your project report using this rubric, since you will be assessed by it.)</a:t>
            </a:r>
          </a:p>
          <a:p>
            <a:pPr marL="865696" lvl="3">
              <a:buFont typeface="Lucida Sans Unicode" panose="020B0602030504020204" pitchFamily="34" charset="0"/>
              <a:buChar char="‣"/>
            </a:pPr>
            <a:r>
              <a:rPr lang="en-US" sz="2000" b="1" u="sng" dirty="0">
                <a:latin typeface="Garamond" panose="02020404030301010803" pitchFamily="18" charset="0"/>
              </a:rPr>
              <a:t>ATL Skills </a:t>
            </a:r>
            <a:r>
              <a:rPr lang="en-US" sz="2000" dirty="0">
                <a:latin typeface="Garamond" panose="02020404030301010803" pitchFamily="18" charset="0"/>
              </a:rPr>
              <a:t>(In your project report, you’ll need to demonstrate development in all 10 areas.)</a:t>
            </a:r>
          </a:p>
          <a:p>
            <a:pPr marL="865696" lvl="3">
              <a:buFont typeface="Lucida Sans Unicode" panose="020B0602030504020204" pitchFamily="34" charset="0"/>
              <a:buChar char="‣"/>
            </a:pPr>
            <a:r>
              <a:rPr lang="en-US" sz="2000" b="1" u="sng" dirty="0">
                <a:latin typeface="Garamond" panose="02020404030301010803" pitchFamily="18" charset="0"/>
              </a:rPr>
              <a:t>The IB Learner Profile </a:t>
            </a:r>
            <a:r>
              <a:rPr lang="en-US" sz="2000" dirty="0">
                <a:latin typeface="Garamond" panose="02020404030301010803" pitchFamily="18" charset="0"/>
              </a:rPr>
              <a:t>(In your project report, you’ll need to reflect on how you’ve developed as an IB Learner.)</a:t>
            </a:r>
          </a:p>
          <a:p>
            <a:pPr marL="344488" lvl="1">
              <a:buFont typeface="Lucida Sans Unicode" panose="020B0602030504020204" pitchFamily="34" charset="0"/>
              <a:buChar char="‣"/>
            </a:pPr>
            <a:endParaRPr lang="en-US" sz="2100" b="1" u="sng" dirty="0">
              <a:latin typeface="Garamond" panose="02020404030301010803" pitchFamily="18" charset="0"/>
            </a:endParaRPr>
          </a:p>
          <a:p>
            <a:pPr marL="344488" lvl="1">
              <a:buFont typeface="Lucida Sans Unicode" panose="020B0602030504020204" pitchFamily="34" charset="0"/>
              <a:buChar char="‣"/>
            </a:pPr>
            <a:r>
              <a:rPr lang="en-US" sz="2100" b="1" u="sng" dirty="0" err="1">
                <a:latin typeface="Garamond" panose="02020404030301010803" pitchFamily="18" charset="0"/>
                <a:hlinkClick r:id="rId2" action="ppaction://hlinksldjump"/>
              </a:rPr>
              <a:t>ManageBac</a:t>
            </a:r>
            <a:r>
              <a:rPr lang="en-US" sz="2100" b="1" u="sng" dirty="0">
                <a:latin typeface="Garamond" panose="02020404030301010803" pitchFamily="18" charset="0"/>
                <a:hlinkClick r:id="rId2" action="ppaction://hlinksldjump"/>
              </a:rPr>
              <a:t> / The Process Journal </a:t>
            </a:r>
            <a:r>
              <a:rPr lang="en-US" sz="2100" dirty="0">
                <a:latin typeface="Garamond" panose="02020404030301010803" pitchFamily="18" charset="0"/>
                <a:hlinkClick r:id="rId2" action="ppaction://hlinksldjump"/>
              </a:rPr>
              <a:t>(You’ll need to consistently write in the journal to help you keep track of what you’ve accomplished and which ATL skills are addressed.  You will write your report from these entries and can include UP TO 10.)</a:t>
            </a:r>
            <a:endParaRPr lang="en-US" sz="2100" dirty="0">
              <a:latin typeface="Garamond" panose="02020404030301010803" pitchFamily="18" charset="0"/>
            </a:endParaRPr>
          </a:p>
          <a:p>
            <a:pPr marL="344488" lvl="1">
              <a:buFont typeface="Lucida Sans Unicode" panose="020B0602030504020204" pitchFamily="34" charset="0"/>
              <a:buChar char="‣"/>
            </a:pPr>
            <a:endParaRPr lang="en-US" sz="2100" b="1" u="sng" dirty="0">
              <a:latin typeface="Garamond" panose="02020404030301010803" pitchFamily="18" charset="0"/>
            </a:endParaRPr>
          </a:p>
          <a:p>
            <a:pPr marL="344488" lvl="1">
              <a:buFont typeface="Lucida Sans Unicode" panose="020B0602030504020204" pitchFamily="34" charset="0"/>
              <a:buChar char="‣"/>
            </a:pPr>
            <a:r>
              <a:rPr lang="en-US" sz="2100" b="1" u="sng" dirty="0">
                <a:latin typeface="Garamond" panose="02020404030301010803" pitchFamily="18" charset="0"/>
              </a:rPr>
              <a:t>A Supervisor </a:t>
            </a:r>
            <a:r>
              <a:rPr lang="en-US" sz="2100" dirty="0">
                <a:latin typeface="Garamond" panose="02020404030301010803" pitchFamily="18" charset="0"/>
              </a:rPr>
              <a:t>(Will help guide you)</a:t>
            </a:r>
          </a:p>
        </p:txBody>
      </p:sp>
      <p:sp>
        <p:nvSpPr>
          <p:cNvPr id="3" name="Title 2"/>
          <p:cNvSpPr>
            <a:spLocks noGrp="1"/>
          </p:cNvSpPr>
          <p:nvPr>
            <p:ph type="title"/>
          </p:nvPr>
        </p:nvSpPr>
        <p:spPr>
          <a:xfrm>
            <a:off x="457200" y="29029"/>
            <a:ext cx="8229600" cy="1143000"/>
          </a:xfrm>
        </p:spPr>
        <p:txBody>
          <a:bodyPr>
            <a:normAutofit/>
          </a:bodyPr>
          <a:lstStyle/>
          <a:p>
            <a:pPr algn="ctr"/>
            <a:r>
              <a:rPr lang="en-US" sz="3000" u="sng" dirty="0">
                <a:latin typeface="Garamond" panose="02020404030301010803" pitchFamily="18" charset="0"/>
              </a:rPr>
              <a:t>What Students Should Keep in Mind </a:t>
            </a:r>
            <a:br>
              <a:rPr lang="en-US" sz="3000" u="sng" dirty="0">
                <a:latin typeface="Garamond" panose="02020404030301010803" pitchFamily="18" charset="0"/>
              </a:rPr>
            </a:br>
            <a:r>
              <a:rPr lang="en-US" sz="3000" u="sng" dirty="0">
                <a:latin typeface="Garamond" panose="02020404030301010803" pitchFamily="18" charset="0"/>
              </a:rPr>
              <a:t>Through the ENTIRE Project</a:t>
            </a:r>
          </a:p>
        </p:txBody>
      </p:sp>
    </p:spTree>
    <p:extLst>
      <p:ext uri="{BB962C8B-B14F-4D97-AF65-F5344CB8AC3E}">
        <p14:creationId xmlns:p14="http://schemas.microsoft.com/office/powerpoint/2010/main" val="39851907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latin typeface="Garamond" panose="02020404030301010803" pitchFamily="18" charset="0"/>
              </a:rPr>
              <a:t>Use </a:t>
            </a:r>
            <a:r>
              <a:rPr lang="en-US" dirty="0" err="1">
                <a:latin typeface="Garamond" panose="02020404030301010803" pitchFamily="18" charset="0"/>
              </a:rPr>
              <a:t>ManageBac</a:t>
            </a:r>
            <a:r>
              <a:rPr lang="en-US" dirty="0">
                <a:latin typeface="Garamond" panose="02020404030301010803" pitchFamily="18" charset="0"/>
              </a:rPr>
              <a:t> - It’s a GREAT place to store everything – reflection, research, sources, etc. (No fear of losing your work!)</a:t>
            </a:r>
          </a:p>
          <a:p>
            <a:r>
              <a:rPr lang="en-US" dirty="0">
                <a:latin typeface="Garamond" panose="02020404030301010803" pitchFamily="18" charset="0"/>
              </a:rPr>
              <a:t>You can add journals entries, files, websites, photos, etc.</a:t>
            </a:r>
          </a:p>
          <a:p>
            <a:r>
              <a:rPr lang="en-US" dirty="0">
                <a:latin typeface="Garamond" panose="02020404030301010803" pitchFamily="18" charset="0"/>
              </a:rPr>
              <a:t>Consistent entries are an absolute necessity!</a:t>
            </a:r>
          </a:p>
          <a:p>
            <a:r>
              <a:rPr lang="en-US" dirty="0">
                <a:latin typeface="Garamond" panose="02020404030301010803" pitchFamily="18" charset="0"/>
              </a:rPr>
              <a:t>Use this as supporting evidence for development of ATL skills when writing your reflective report</a:t>
            </a:r>
          </a:p>
          <a:p>
            <a:r>
              <a:rPr lang="en-US" dirty="0">
                <a:latin typeface="Garamond" panose="02020404030301010803" pitchFamily="18" charset="0"/>
              </a:rPr>
              <a:t>Students can include up to 10 excerpts along with their report to support assertions made in the report</a:t>
            </a:r>
          </a:p>
          <a:p>
            <a:endParaRPr lang="en-US" dirty="0">
              <a:latin typeface="Garamond" panose="02020404030301010803" pitchFamily="18" charset="0"/>
            </a:endParaRPr>
          </a:p>
        </p:txBody>
      </p:sp>
      <p:sp>
        <p:nvSpPr>
          <p:cNvPr id="3" name="Title 2"/>
          <p:cNvSpPr>
            <a:spLocks noGrp="1"/>
          </p:cNvSpPr>
          <p:nvPr>
            <p:ph type="title"/>
          </p:nvPr>
        </p:nvSpPr>
        <p:spPr/>
        <p:txBody>
          <a:bodyPr/>
          <a:lstStyle/>
          <a:p>
            <a:r>
              <a:rPr lang="en-US" cap="all" dirty="0">
                <a:latin typeface="Garamond" panose="02020404030301010803" pitchFamily="18" charset="0"/>
              </a:rPr>
              <a:t>The Process Journal</a:t>
            </a:r>
          </a:p>
        </p:txBody>
      </p:sp>
    </p:spTree>
    <p:extLst>
      <p:ext uri="{BB962C8B-B14F-4D97-AF65-F5344CB8AC3E}">
        <p14:creationId xmlns:p14="http://schemas.microsoft.com/office/powerpoint/2010/main" val="42183901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172029"/>
            <a:ext cx="9144000" cy="5685971"/>
          </a:xfrm>
        </p:spPr>
        <p:txBody>
          <a:bodyPr>
            <a:normAutofit/>
          </a:bodyPr>
          <a:lstStyle/>
          <a:p>
            <a:pPr marL="344488" lvl="1">
              <a:buFont typeface="Lucida Sans Unicode" panose="020B0602030504020204" pitchFamily="34" charset="0"/>
              <a:buChar char="‣"/>
            </a:pPr>
            <a:r>
              <a:rPr lang="en-US" sz="2100" b="1" u="sng" dirty="0">
                <a:latin typeface="Garamond" panose="02020404030301010803" pitchFamily="18" charset="0"/>
              </a:rPr>
              <a:t>The IB Assessment Criteria/Rubric </a:t>
            </a:r>
            <a:r>
              <a:rPr lang="en-US" sz="2100" dirty="0">
                <a:latin typeface="Garamond" panose="02020404030301010803" pitchFamily="18" charset="0"/>
              </a:rPr>
              <a:t>(You will need to write your project report using this rubric, since you will be assessed by it.)</a:t>
            </a:r>
          </a:p>
          <a:p>
            <a:pPr marL="865696" lvl="3">
              <a:buFont typeface="Lucida Sans Unicode" panose="020B0602030504020204" pitchFamily="34" charset="0"/>
              <a:buChar char="‣"/>
            </a:pPr>
            <a:r>
              <a:rPr lang="en-US" sz="2000" b="1" u="sng" dirty="0">
                <a:latin typeface="Garamond" panose="02020404030301010803" pitchFamily="18" charset="0"/>
              </a:rPr>
              <a:t>ATL Skills </a:t>
            </a:r>
            <a:r>
              <a:rPr lang="en-US" sz="2000" dirty="0">
                <a:latin typeface="Garamond" panose="02020404030301010803" pitchFamily="18" charset="0"/>
              </a:rPr>
              <a:t>(In your project report, you’ll need to demonstrate development in all 10 areas.)</a:t>
            </a:r>
          </a:p>
          <a:p>
            <a:pPr marL="865696" lvl="3">
              <a:buFont typeface="Lucida Sans Unicode" panose="020B0602030504020204" pitchFamily="34" charset="0"/>
              <a:buChar char="‣"/>
            </a:pPr>
            <a:r>
              <a:rPr lang="en-US" sz="2000" b="1" u="sng" dirty="0">
                <a:latin typeface="Garamond" panose="02020404030301010803" pitchFamily="18" charset="0"/>
              </a:rPr>
              <a:t>The IB Learner Profile </a:t>
            </a:r>
            <a:r>
              <a:rPr lang="en-US" sz="2000" dirty="0">
                <a:latin typeface="Garamond" panose="02020404030301010803" pitchFamily="18" charset="0"/>
              </a:rPr>
              <a:t>(In your project report, you’ll need to reflect on how you’ve developed as an IB Learner.)</a:t>
            </a:r>
          </a:p>
          <a:p>
            <a:pPr marL="344488" lvl="1">
              <a:buFont typeface="Lucida Sans Unicode" panose="020B0602030504020204" pitchFamily="34" charset="0"/>
              <a:buChar char="‣"/>
            </a:pPr>
            <a:endParaRPr lang="en-US" sz="2100" b="1" u="sng" dirty="0">
              <a:latin typeface="Garamond" panose="02020404030301010803" pitchFamily="18" charset="0"/>
            </a:endParaRPr>
          </a:p>
          <a:p>
            <a:pPr marL="344488" lvl="1">
              <a:buFont typeface="Lucida Sans Unicode" panose="020B0602030504020204" pitchFamily="34" charset="0"/>
              <a:buChar char="‣"/>
            </a:pPr>
            <a:r>
              <a:rPr lang="en-US" sz="2100" b="1" u="sng" dirty="0" err="1">
                <a:latin typeface="Garamond" panose="02020404030301010803" pitchFamily="18" charset="0"/>
              </a:rPr>
              <a:t>ManageBac</a:t>
            </a:r>
            <a:r>
              <a:rPr lang="en-US" sz="2100" b="1" u="sng" dirty="0">
                <a:latin typeface="Garamond" panose="02020404030301010803" pitchFamily="18" charset="0"/>
              </a:rPr>
              <a:t> / The Process Journal </a:t>
            </a:r>
            <a:r>
              <a:rPr lang="en-US" sz="2100" dirty="0">
                <a:latin typeface="Garamond" panose="02020404030301010803" pitchFamily="18" charset="0"/>
              </a:rPr>
              <a:t>(You’ll need to consistently write in the journal to help you keep track of what you’ve accomplished and which ATL skills are addressed.  You will write your report from these entries and can include UP TO 10.)</a:t>
            </a:r>
          </a:p>
          <a:p>
            <a:pPr marL="344488" lvl="1">
              <a:buFont typeface="Lucida Sans Unicode" panose="020B0602030504020204" pitchFamily="34" charset="0"/>
              <a:buChar char="‣"/>
            </a:pPr>
            <a:endParaRPr lang="en-US" sz="2100" b="1" u="sng" dirty="0">
              <a:latin typeface="Garamond" panose="02020404030301010803" pitchFamily="18" charset="0"/>
            </a:endParaRPr>
          </a:p>
          <a:p>
            <a:pPr marL="344488" lvl="1">
              <a:buFont typeface="Lucida Sans Unicode" panose="020B0602030504020204" pitchFamily="34" charset="0"/>
              <a:buChar char="‣"/>
            </a:pPr>
            <a:r>
              <a:rPr lang="en-US" sz="2100" b="1" u="sng" dirty="0">
                <a:latin typeface="Garamond" panose="02020404030301010803" pitchFamily="18" charset="0"/>
                <a:hlinkClick r:id="rId2" action="ppaction://hlinksldjump"/>
              </a:rPr>
              <a:t>A Supervisor </a:t>
            </a:r>
            <a:r>
              <a:rPr lang="en-US" sz="2100" dirty="0">
                <a:latin typeface="Garamond" panose="02020404030301010803" pitchFamily="18" charset="0"/>
                <a:hlinkClick r:id="rId2" action="ppaction://hlinksldjump"/>
              </a:rPr>
              <a:t>(Will help guide you)</a:t>
            </a:r>
            <a:endParaRPr lang="en-US" sz="2100" dirty="0">
              <a:latin typeface="Garamond" panose="02020404030301010803" pitchFamily="18" charset="0"/>
            </a:endParaRPr>
          </a:p>
        </p:txBody>
      </p:sp>
      <p:sp>
        <p:nvSpPr>
          <p:cNvPr id="3" name="Title 2"/>
          <p:cNvSpPr>
            <a:spLocks noGrp="1"/>
          </p:cNvSpPr>
          <p:nvPr>
            <p:ph type="title"/>
          </p:nvPr>
        </p:nvSpPr>
        <p:spPr>
          <a:xfrm>
            <a:off x="457200" y="29029"/>
            <a:ext cx="8229600" cy="1143000"/>
          </a:xfrm>
        </p:spPr>
        <p:txBody>
          <a:bodyPr>
            <a:normAutofit/>
          </a:bodyPr>
          <a:lstStyle/>
          <a:p>
            <a:pPr algn="ctr"/>
            <a:r>
              <a:rPr lang="en-US" sz="3000" u="sng" dirty="0">
                <a:latin typeface="Garamond" panose="02020404030301010803" pitchFamily="18" charset="0"/>
              </a:rPr>
              <a:t>What Students Should Keep in Mind </a:t>
            </a:r>
            <a:br>
              <a:rPr lang="en-US" sz="3000" u="sng" dirty="0">
                <a:latin typeface="Garamond" panose="02020404030301010803" pitchFamily="18" charset="0"/>
              </a:rPr>
            </a:br>
            <a:r>
              <a:rPr lang="en-US" sz="3000" u="sng" dirty="0">
                <a:latin typeface="Garamond" panose="02020404030301010803" pitchFamily="18" charset="0"/>
              </a:rPr>
              <a:t>Through the ENTIRE Project</a:t>
            </a:r>
          </a:p>
        </p:txBody>
      </p:sp>
    </p:spTree>
    <p:extLst>
      <p:ext uri="{BB962C8B-B14F-4D97-AF65-F5344CB8AC3E}">
        <p14:creationId xmlns:p14="http://schemas.microsoft.com/office/powerpoint/2010/main" val="25213896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latin typeface="Garamond" panose="02020404030301010803" pitchFamily="18" charset="0"/>
              </a:rPr>
              <a:t>Each student will have a supervisor</a:t>
            </a:r>
          </a:p>
          <a:p>
            <a:pPr lvl="1"/>
            <a:r>
              <a:rPr lang="en-US" dirty="0">
                <a:latin typeface="Garamond" panose="02020404030301010803" pitchFamily="18" charset="0"/>
              </a:rPr>
              <a:t>Staff member at CHS</a:t>
            </a:r>
          </a:p>
          <a:p>
            <a:pPr lvl="1"/>
            <a:r>
              <a:rPr lang="en-US" dirty="0">
                <a:latin typeface="Garamond" panose="02020404030301010803" pitchFamily="18" charset="0"/>
              </a:rPr>
              <a:t>Not necessarily a teacher you have had!</a:t>
            </a:r>
          </a:p>
          <a:p>
            <a:r>
              <a:rPr lang="en-US" dirty="0">
                <a:latin typeface="Garamond" panose="02020404030301010803" pitchFamily="18" charset="0"/>
              </a:rPr>
              <a:t>This person will assist and guide students through the project</a:t>
            </a:r>
          </a:p>
          <a:p>
            <a:r>
              <a:rPr lang="en-US" dirty="0">
                <a:latin typeface="Garamond" panose="02020404030301010803" pitchFamily="18" charset="0"/>
              </a:rPr>
              <a:t>Supervisors will also assess projects</a:t>
            </a:r>
          </a:p>
          <a:p>
            <a:r>
              <a:rPr lang="en-US" dirty="0">
                <a:latin typeface="Garamond" panose="02020404030301010803" pitchFamily="18" charset="0"/>
              </a:rPr>
              <a:t>The IB requires at least 3 meetings with the supervisor:  one at the beginning stages of the project, one at mid-point, and one near the end</a:t>
            </a:r>
          </a:p>
          <a:p>
            <a:endParaRPr lang="en-US" dirty="0">
              <a:latin typeface="Garamond" panose="02020404030301010803" pitchFamily="18" charset="0"/>
            </a:endParaRPr>
          </a:p>
        </p:txBody>
      </p:sp>
      <p:sp>
        <p:nvSpPr>
          <p:cNvPr id="3" name="Title 2"/>
          <p:cNvSpPr>
            <a:spLocks noGrp="1"/>
          </p:cNvSpPr>
          <p:nvPr>
            <p:ph type="title"/>
          </p:nvPr>
        </p:nvSpPr>
        <p:spPr/>
        <p:txBody>
          <a:bodyPr/>
          <a:lstStyle/>
          <a:p>
            <a:r>
              <a:rPr lang="en-US" cap="all" dirty="0">
                <a:latin typeface="Garamond" panose="02020404030301010803" pitchFamily="18" charset="0"/>
              </a:rPr>
              <a:t>Supervisor</a:t>
            </a:r>
          </a:p>
        </p:txBody>
      </p:sp>
    </p:spTree>
    <p:extLst>
      <p:ext uri="{BB962C8B-B14F-4D97-AF65-F5344CB8AC3E}">
        <p14:creationId xmlns:p14="http://schemas.microsoft.com/office/powerpoint/2010/main" val="39874510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981200"/>
            <a:ext cx="8229600" cy="2362200"/>
          </a:xfrm>
        </p:spPr>
        <p:txBody>
          <a:bodyPr>
            <a:normAutofit/>
          </a:bodyPr>
          <a:lstStyle/>
          <a:p>
            <a:r>
              <a:rPr lang="en-US" sz="5000" dirty="0">
                <a:latin typeface="Garamond" panose="02020404030301010803" pitchFamily="18" charset="0"/>
              </a:rPr>
              <a:t>THE PHASES OF THE PROJECT…</a:t>
            </a:r>
            <a:br>
              <a:rPr lang="en-US" dirty="0">
                <a:latin typeface="Garamond" panose="02020404030301010803" pitchFamily="18" charset="0"/>
              </a:rPr>
            </a:br>
            <a:r>
              <a:rPr lang="en-US" dirty="0">
                <a:latin typeface="Garamond" panose="02020404030301010803" pitchFamily="18" charset="0"/>
              </a:rPr>
              <a:t>	</a:t>
            </a:r>
          </a:p>
        </p:txBody>
      </p:sp>
    </p:spTree>
    <p:extLst>
      <p:ext uri="{BB962C8B-B14F-4D97-AF65-F5344CB8AC3E}">
        <p14:creationId xmlns:p14="http://schemas.microsoft.com/office/powerpoint/2010/main" val="14165446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200" y="1905000"/>
            <a:ext cx="8915400" cy="4572000"/>
          </a:xfrm>
        </p:spPr>
        <p:txBody>
          <a:bodyPr>
            <a:normAutofit/>
          </a:bodyPr>
          <a:lstStyle/>
          <a:p>
            <a:r>
              <a:rPr lang="en-US" sz="3300" dirty="0">
                <a:latin typeface="Garamond" panose="02020404030301010803" pitchFamily="18" charset="0"/>
              </a:rPr>
              <a:t>Choose a topic and develop a highly challenging goal! </a:t>
            </a:r>
            <a:r>
              <a:rPr lang="en-US" sz="3300" dirty="0">
                <a:latin typeface="Garamond" panose="02020404030301010803" pitchFamily="18" charset="0"/>
                <a:hlinkClick r:id="rId2" action="ppaction://hlinksldjump"/>
              </a:rPr>
              <a:t>(See examples)</a:t>
            </a:r>
            <a:endParaRPr lang="en-US" sz="3300" dirty="0">
              <a:latin typeface="Garamond" panose="02020404030301010803" pitchFamily="18" charset="0"/>
            </a:endParaRPr>
          </a:p>
          <a:p>
            <a:r>
              <a:rPr lang="en-US" sz="3300" dirty="0">
                <a:latin typeface="Garamond" panose="02020404030301010803" pitchFamily="18" charset="0"/>
              </a:rPr>
              <a:t>Develop a product/outcome based on that goal</a:t>
            </a:r>
          </a:p>
          <a:p>
            <a:r>
              <a:rPr lang="en-US" sz="3300" dirty="0">
                <a:latin typeface="Garamond" panose="02020404030301010803" pitchFamily="18" charset="0"/>
              </a:rPr>
              <a:t>Choose ONE </a:t>
            </a:r>
            <a:r>
              <a:rPr lang="en-US" sz="3300" dirty="0">
                <a:latin typeface="Garamond" panose="02020404030301010803" pitchFamily="18" charset="0"/>
                <a:hlinkClick r:id="rId3" action="ppaction://hlinksldjump"/>
              </a:rPr>
              <a:t>Global Context </a:t>
            </a:r>
            <a:r>
              <a:rPr lang="en-US" sz="3300" dirty="0">
                <a:latin typeface="Garamond" panose="02020404030301010803" pitchFamily="18" charset="0"/>
              </a:rPr>
              <a:t>to guide your project</a:t>
            </a:r>
          </a:p>
          <a:p>
            <a:r>
              <a:rPr lang="en-US" sz="3300" dirty="0">
                <a:latin typeface="Garamond" panose="02020404030301010803" pitchFamily="18" charset="0"/>
              </a:rPr>
              <a:t>Begin entries into </a:t>
            </a:r>
            <a:r>
              <a:rPr lang="en-US" sz="3300" dirty="0" err="1">
                <a:latin typeface="Garamond" panose="02020404030301010803" pitchFamily="18" charset="0"/>
              </a:rPr>
              <a:t>ManageBac</a:t>
            </a:r>
            <a:r>
              <a:rPr lang="en-US" sz="3300" dirty="0">
                <a:latin typeface="Garamond" panose="02020404030301010803" pitchFamily="18" charset="0"/>
              </a:rPr>
              <a:t> about the process, make references to the ATL skills</a:t>
            </a:r>
          </a:p>
          <a:p>
            <a:r>
              <a:rPr lang="en-US" sz="3300" dirty="0">
                <a:latin typeface="Garamond" panose="02020404030301010803" pitchFamily="18" charset="0"/>
              </a:rPr>
              <a:t>Meet your supervisor</a:t>
            </a:r>
          </a:p>
          <a:p>
            <a:pPr marL="109728" indent="0">
              <a:buNone/>
            </a:pPr>
            <a:endParaRPr lang="en-US" dirty="0">
              <a:latin typeface="Garamond" panose="02020404030301010803" pitchFamily="18" charset="0"/>
            </a:endParaRPr>
          </a:p>
          <a:p>
            <a:endParaRPr lang="en-US" dirty="0">
              <a:latin typeface="Garamond" panose="02020404030301010803" pitchFamily="18" charset="0"/>
            </a:endParaRPr>
          </a:p>
          <a:p>
            <a:endParaRPr lang="en-US" dirty="0">
              <a:latin typeface="Garamond" panose="02020404030301010803" pitchFamily="18" charset="0"/>
            </a:endParaRPr>
          </a:p>
        </p:txBody>
      </p:sp>
      <p:sp>
        <p:nvSpPr>
          <p:cNvPr id="3" name="Title 2"/>
          <p:cNvSpPr>
            <a:spLocks noGrp="1"/>
          </p:cNvSpPr>
          <p:nvPr>
            <p:ph type="title"/>
          </p:nvPr>
        </p:nvSpPr>
        <p:spPr>
          <a:xfrm>
            <a:off x="419100" y="29028"/>
            <a:ext cx="8229600" cy="1723571"/>
          </a:xfrm>
        </p:spPr>
        <p:txBody>
          <a:bodyPr>
            <a:noAutofit/>
          </a:bodyPr>
          <a:lstStyle/>
          <a:p>
            <a:pPr algn="ctr"/>
            <a:r>
              <a:rPr lang="en-US" sz="4200" dirty="0">
                <a:latin typeface="Garamond" panose="02020404030301010803" pitchFamily="18" charset="0"/>
              </a:rPr>
              <a:t>Phase 1: Topic, Goal, Product/ Outcome, Global Context, Begin Process Journal Entries, Supervisor</a:t>
            </a:r>
          </a:p>
        </p:txBody>
      </p:sp>
    </p:spTree>
    <p:extLst>
      <p:ext uri="{BB962C8B-B14F-4D97-AF65-F5344CB8AC3E}">
        <p14:creationId xmlns:p14="http://schemas.microsoft.com/office/powerpoint/2010/main" val="4271592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a:xfrm>
            <a:off x="419100" y="29029"/>
            <a:ext cx="8229600" cy="885372"/>
          </a:xfrm>
        </p:spPr>
        <p:txBody>
          <a:bodyPr>
            <a:normAutofit/>
          </a:bodyPr>
          <a:lstStyle/>
          <a:p>
            <a:r>
              <a:rPr lang="en-US" dirty="0">
                <a:latin typeface="Garamond" panose="02020404030301010803" pitchFamily="18" charset="0"/>
              </a:rPr>
              <a:t>Samples of highly challenging goals</a:t>
            </a:r>
          </a:p>
        </p:txBody>
      </p:sp>
      <p:graphicFrame>
        <p:nvGraphicFramePr>
          <p:cNvPr id="5" name="Table 4"/>
          <p:cNvGraphicFramePr>
            <a:graphicFrameLocks noGrp="1"/>
          </p:cNvGraphicFramePr>
          <p:nvPr>
            <p:extLst>
              <p:ext uri="{D42A27DB-BD31-4B8C-83A1-F6EECF244321}">
                <p14:modId xmlns:p14="http://schemas.microsoft.com/office/powerpoint/2010/main" val="3827965163"/>
              </p:ext>
            </p:extLst>
          </p:nvPr>
        </p:nvGraphicFramePr>
        <p:xfrm>
          <a:off x="152400" y="899888"/>
          <a:ext cx="8763000" cy="5791200"/>
        </p:xfrm>
        <a:graphic>
          <a:graphicData uri="http://schemas.openxmlformats.org/drawingml/2006/table">
            <a:tbl>
              <a:tblPr/>
              <a:tblGrid>
                <a:gridCol w="2057663">
                  <a:extLst>
                    <a:ext uri="{9D8B030D-6E8A-4147-A177-3AD203B41FA5}">
                      <a16:colId xmlns:a16="http://schemas.microsoft.com/office/drawing/2014/main" val="20000"/>
                    </a:ext>
                  </a:extLst>
                </a:gridCol>
                <a:gridCol w="2693753">
                  <a:extLst>
                    <a:ext uri="{9D8B030D-6E8A-4147-A177-3AD203B41FA5}">
                      <a16:colId xmlns:a16="http://schemas.microsoft.com/office/drawing/2014/main" val="20001"/>
                    </a:ext>
                  </a:extLst>
                </a:gridCol>
                <a:gridCol w="4011584">
                  <a:extLst>
                    <a:ext uri="{9D8B030D-6E8A-4147-A177-3AD203B41FA5}">
                      <a16:colId xmlns:a16="http://schemas.microsoft.com/office/drawing/2014/main" val="20002"/>
                    </a:ext>
                  </a:extLst>
                </a:gridCol>
              </a:tblGrid>
              <a:tr h="567843">
                <a:tc>
                  <a:txBody>
                    <a:bodyPr/>
                    <a:lstStyle/>
                    <a:p>
                      <a:pPr marR="0" indent="0" algn="l" rtl="0">
                        <a:lnSpc>
                          <a:spcPct val="100000"/>
                        </a:lnSpc>
                        <a:spcBef>
                          <a:spcPts val="0"/>
                        </a:spcBef>
                        <a:spcAft>
                          <a:spcPts val="0"/>
                        </a:spcAft>
                      </a:pPr>
                      <a:r>
                        <a:rPr lang="en-US" sz="1900" kern="1400" dirty="0">
                          <a:ln>
                            <a:noFill/>
                          </a:ln>
                          <a:solidFill>
                            <a:srgbClr val="000000"/>
                          </a:solidFill>
                          <a:effectLst/>
                          <a:latin typeface="Garamond" panose="02020404030301010803" pitchFamily="18" charset="0"/>
                        </a:rPr>
                        <a:t>Outline a BASIC &amp;   appropriate goal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l" rtl="0">
                        <a:lnSpc>
                          <a:spcPct val="100000"/>
                        </a:lnSpc>
                        <a:spcBef>
                          <a:spcPts val="0"/>
                        </a:spcBef>
                        <a:spcAft>
                          <a:spcPts val="0"/>
                        </a:spcAft>
                      </a:pPr>
                      <a:r>
                        <a:rPr lang="en-US" sz="1900" kern="1400" dirty="0">
                          <a:ln>
                            <a:noFill/>
                          </a:ln>
                          <a:solidFill>
                            <a:srgbClr val="000000"/>
                          </a:solidFill>
                          <a:effectLst/>
                          <a:latin typeface="Garamond" panose="02020404030301010803" pitchFamily="18" charset="0"/>
                        </a:rPr>
                        <a:t>Define a clear and </a:t>
                      </a:r>
                    </a:p>
                    <a:p>
                      <a:pPr marR="0" indent="0" algn="l" rtl="0">
                        <a:lnSpc>
                          <a:spcPct val="100000"/>
                        </a:lnSpc>
                        <a:spcBef>
                          <a:spcPts val="0"/>
                        </a:spcBef>
                        <a:spcAft>
                          <a:spcPts val="0"/>
                        </a:spcAft>
                      </a:pPr>
                      <a:r>
                        <a:rPr lang="en-US" sz="1900" kern="1400" dirty="0">
                          <a:ln>
                            <a:noFill/>
                          </a:ln>
                          <a:solidFill>
                            <a:srgbClr val="000000"/>
                          </a:solidFill>
                          <a:effectLst/>
                          <a:latin typeface="Garamond" panose="02020404030301010803" pitchFamily="18" charset="0"/>
                        </a:rPr>
                        <a:t>CHALLENGING goal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l" rtl="0">
                        <a:lnSpc>
                          <a:spcPct val="100000"/>
                        </a:lnSpc>
                        <a:spcBef>
                          <a:spcPts val="0"/>
                        </a:spcBef>
                        <a:spcAft>
                          <a:spcPts val="0"/>
                        </a:spcAft>
                      </a:pPr>
                      <a:r>
                        <a:rPr lang="en-US" sz="1900" kern="1400">
                          <a:ln>
                            <a:noFill/>
                          </a:ln>
                          <a:solidFill>
                            <a:srgbClr val="000000"/>
                          </a:solidFill>
                          <a:effectLst/>
                          <a:latin typeface="Garamond" panose="02020404030301010803" pitchFamily="18" charset="0"/>
                        </a:rPr>
                        <a:t>Define a clear and HIGHLY </a:t>
                      </a:r>
                    </a:p>
                    <a:p>
                      <a:pPr marR="0" indent="0" algn="l" rtl="0">
                        <a:lnSpc>
                          <a:spcPct val="100000"/>
                        </a:lnSpc>
                        <a:spcBef>
                          <a:spcPts val="0"/>
                        </a:spcBef>
                        <a:spcAft>
                          <a:spcPts val="0"/>
                        </a:spcAft>
                      </a:pPr>
                      <a:r>
                        <a:rPr lang="en-US" sz="1900" kern="1400">
                          <a:ln>
                            <a:noFill/>
                          </a:ln>
                          <a:solidFill>
                            <a:srgbClr val="000000"/>
                          </a:solidFill>
                          <a:effectLst/>
                          <a:latin typeface="Garamond" panose="02020404030301010803" pitchFamily="18" charset="0"/>
                        </a:rPr>
                        <a:t>CHALLENGING GOAL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851766">
                <a:tc>
                  <a:txBody>
                    <a:bodyPr/>
                    <a:lstStyle/>
                    <a:p>
                      <a:pPr marR="0" indent="0" algn="l" rtl="0">
                        <a:lnSpc>
                          <a:spcPct val="100000"/>
                        </a:lnSpc>
                        <a:spcBef>
                          <a:spcPts val="0"/>
                        </a:spcBef>
                        <a:spcAft>
                          <a:spcPts val="0"/>
                        </a:spcAft>
                      </a:pPr>
                      <a:r>
                        <a:rPr lang="en-US" sz="1900" kern="1400">
                          <a:ln>
                            <a:noFill/>
                          </a:ln>
                          <a:solidFill>
                            <a:srgbClr val="000000"/>
                          </a:solidFill>
                          <a:effectLst/>
                          <a:latin typeface="Garamond" panose="02020404030301010803" pitchFamily="18" charset="0"/>
                        </a:rPr>
                        <a:t>To </a:t>
                      </a:r>
                      <a:r>
                        <a:rPr lang="en-US" sz="1900" u="sng" kern="1400">
                          <a:ln>
                            <a:noFill/>
                          </a:ln>
                          <a:solidFill>
                            <a:srgbClr val="000000"/>
                          </a:solidFill>
                          <a:effectLst/>
                          <a:latin typeface="Garamond" panose="02020404030301010803" pitchFamily="18" charset="0"/>
                        </a:rPr>
                        <a:t>design</a:t>
                      </a:r>
                      <a:r>
                        <a:rPr lang="en-US" sz="1900" kern="1400">
                          <a:ln>
                            <a:noFill/>
                          </a:ln>
                          <a:solidFill>
                            <a:srgbClr val="000000"/>
                          </a:solidFill>
                          <a:effectLst/>
                          <a:latin typeface="Garamond" panose="02020404030301010803" pitchFamily="18" charset="0"/>
                        </a:rPr>
                        <a:t> my own   electric violin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l" rtl="0">
                        <a:lnSpc>
                          <a:spcPct val="100000"/>
                        </a:lnSpc>
                        <a:spcBef>
                          <a:spcPts val="0"/>
                        </a:spcBef>
                        <a:spcAft>
                          <a:spcPts val="0"/>
                        </a:spcAft>
                      </a:pPr>
                      <a:r>
                        <a:rPr lang="en-US" sz="1900" kern="1400" dirty="0">
                          <a:ln>
                            <a:noFill/>
                          </a:ln>
                          <a:solidFill>
                            <a:srgbClr val="000000"/>
                          </a:solidFill>
                          <a:effectLst/>
                          <a:latin typeface="Garamond" panose="02020404030301010803" pitchFamily="18" charset="0"/>
                        </a:rPr>
                        <a:t>To </a:t>
                      </a:r>
                      <a:r>
                        <a:rPr lang="en-US" sz="1900" u="sng" kern="1400" dirty="0">
                          <a:ln>
                            <a:noFill/>
                          </a:ln>
                          <a:solidFill>
                            <a:srgbClr val="000000"/>
                          </a:solidFill>
                          <a:effectLst/>
                          <a:latin typeface="Garamond" panose="02020404030301010803" pitchFamily="18" charset="0"/>
                        </a:rPr>
                        <a:t>research</a:t>
                      </a:r>
                      <a:r>
                        <a:rPr lang="en-US" sz="1900" kern="1400" dirty="0">
                          <a:ln>
                            <a:noFill/>
                          </a:ln>
                          <a:solidFill>
                            <a:srgbClr val="000000"/>
                          </a:solidFill>
                          <a:effectLst/>
                          <a:latin typeface="Garamond" panose="02020404030301010803" pitchFamily="18" charset="0"/>
                        </a:rPr>
                        <a:t> violin design and making, and then </a:t>
                      </a:r>
                      <a:r>
                        <a:rPr lang="en-US" sz="1900" u="sng" kern="1400" dirty="0">
                          <a:ln>
                            <a:noFill/>
                          </a:ln>
                          <a:solidFill>
                            <a:srgbClr val="000000"/>
                          </a:solidFill>
                          <a:effectLst/>
                          <a:latin typeface="Garamond" panose="02020404030301010803" pitchFamily="18" charset="0"/>
                        </a:rPr>
                        <a:t>design</a:t>
                      </a:r>
                      <a:r>
                        <a:rPr lang="en-US" sz="1900" kern="1400" dirty="0">
                          <a:ln>
                            <a:noFill/>
                          </a:ln>
                          <a:solidFill>
                            <a:srgbClr val="000000"/>
                          </a:solidFill>
                          <a:effectLst/>
                          <a:latin typeface="Garamond" panose="02020404030301010803" pitchFamily="18" charset="0"/>
                        </a:rPr>
                        <a:t> my own electric violin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l" rtl="0">
                        <a:lnSpc>
                          <a:spcPct val="100000"/>
                        </a:lnSpc>
                        <a:spcBef>
                          <a:spcPts val="0"/>
                        </a:spcBef>
                        <a:spcAft>
                          <a:spcPts val="0"/>
                        </a:spcAft>
                      </a:pPr>
                      <a:r>
                        <a:rPr lang="en-US" sz="1900" kern="1400">
                          <a:ln>
                            <a:noFill/>
                          </a:ln>
                          <a:solidFill>
                            <a:srgbClr val="000000"/>
                          </a:solidFill>
                          <a:effectLst/>
                          <a:latin typeface="Garamond" panose="02020404030301010803" pitchFamily="18" charset="0"/>
                        </a:rPr>
                        <a:t>To </a:t>
                      </a:r>
                      <a:r>
                        <a:rPr lang="en-US" sz="1900" u="sng" kern="1400">
                          <a:ln>
                            <a:noFill/>
                          </a:ln>
                          <a:solidFill>
                            <a:srgbClr val="000000"/>
                          </a:solidFill>
                          <a:effectLst/>
                          <a:latin typeface="Garamond" panose="02020404030301010803" pitchFamily="18" charset="0"/>
                        </a:rPr>
                        <a:t>research</a:t>
                      </a:r>
                      <a:r>
                        <a:rPr lang="en-US" sz="1900" kern="1400">
                          <a:ln>
                            <a:noFill/>
                          </a:ln>
                          <a:solidFill>
                            <a:srgbClr val="000000"/>
                          </a:solidFill>
                          <a:effectLst/>
                          <a:latin typeface="Garamond" panose="02020404030301010803" pitchFamily="18" charset="0"/>
                        </a:rPr>
                        <a:t> violin design and making, then </a:t>
                      </a:r>
                      <a:r>
                        <a:rPr lang="en-US" sz="1900" u="sng" kern="1400">
                          <a:ln>
                            <a:noFill/>
                          </a:ln>
                          <a:solidFill>
                            <a:srgbClr val="000000"/>
                          </a:solidFill>
                          <a:effectLst/>
                          <a:latin typeface="Garamond" panose="02020404030301010803" pitchFamily="18" charset="0"/>
                        </a:rPr>
                        <a:t>design</a:t>
                      </a:r>
                      <a:r>
                        <a:rPr lang="en-US" sz="1900" kern="1400">
                          <a:ln>
                            <a:noFill/>
                          </a:ln>
                          <a:solidFill>
                            <a:srgbClr val="000000"/>
                          </a:solidFill>
                          <a:effectLst/>
                          <a:latin typeface="Garamond" panose="02020404030301010803" pitchFamily="18" charset="0"/>
                        </a:rPr>
                        <a:t> and </a:t>
                      </a:r>
                      <a:r>
                        <a:rPr lang="en-US" sz="1900" u="sng" kern="1400">
                          <a:ln>
                            <a:noFill/>
                          </a:ln>
                          <a:solidFill>
                            <a:srgbClr val="000000"/>
                          </a:solidFill>
                          <a:effectLst/>
                          <a:latin typeface="Garamond" panose="02020404030301010803" pitchFamily="18" charset="0"/>
                        </a:rPr>
                        <a:t>produce</a:t>
                      </a:r>
                      <a:r>
                        <a:rPr lang="en-US" sz="1900" kern="1400">
                          <a:ln>
                            <a:noFill/>
                          </a:ln>
                          <a:solidFill>
                            <a:srgbClr val="000000"/>
                          </a:solidFill>
                          <a:effectLst/>
                          <a:latin typeface="Garamond" panose="02020404030301010803" pitchFamily="18" charset="0"/>
                        </a:rPr>
                        <a:t> my own 4 or 5 stringed electric     violin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241137">
                <a:tc>
                  <a:txBody>
                    <a:bodyPr/>
                    <a:lstStyle/>
                    <a:p>
                      <a:pPr marR="0" indent="0" algn="l" rtl="0">
                        <a:lnSpc>
                          <a:spcPct val="100000"/>
                        </a:lnSpc>
                        <a:spcBef>
                          <a:spcPts val="0"/>
                        </a:spcBef>
                        <a:spcAft>
                          <a:spcPts val="0"/>
                        </a:spcAft>
                      </a:pPr>
                      <a:r>
                        <a:rPr lang="en-US" sz="1900" kern="1400">
                          <a:ln>
                            <a:noFill/>
                          </a:ln>
                          <a:solidFill>
                            <a:srgbClr val="000000"/>
                          </a:solidFill>
                          <a:effectLst/>
                          <a:latin typeface="Garamond" panose="02020404030301010803" pitchFamily="18" charset="0"/>
                        </a:rPr>
                        <a:t>To </a:t>
                      </a:r>
                      <a:r>
                        <a:rPr lang="en-US" sz="1900" u="sng" kern="1400">
                          <a:ln>
                            <a:noFill/>
                          </a:ln>
                          <a:solidFill>
                            <a:srgbClr val="000000"/>
                          </a:solidFill>
                          <a:effectLst/>
                          <a:latin typeface="Garamond" panose="02020404030301010803" pitchFamily="18" charset="0"/>
                        </a:rPr>
                        <a:t>design</a:t>
                      </a:r>
                      <a:r>
                        <a:rPr lang="en-US" sz="1900" kern="1400">
                          <a:ln>
                            <a:noFill/>
                          </a:ln>
                          <a:solidFill>
                            <a:srgbClr val="000000"/>
                          </a:solidFill>
                          <a:effectLst/>
                          <a:latin typeface="Garamond" panose="02020404030301010803" pitchFamily="18" charset="0"/>
                        </a:rPr>
                        <a:t> my own  summer clothing        collection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l" rtl="0">
                        <a:lnSpc>
                          <a:spcPct val="100000"/>
                        </a:lnSpc>
                        <a:spcBef>
                          <a:spcPts val="0"/>
                        </a:spcBef>
                        <a:spcAft>
                          <a:spcPts val="0"/>
                        </a:spcAft>
                      </a:pPr>
                      <a:r>
                        <a:rPr lang="en-US" sz="1900" kern="1400" dirty="0">
                          <a:ln>
                            <a:noFill/>
                          </a:ln>
                          <a:solidFill>
                            <a:srgbClr val="000000"/>
                          </a:solidFill>
                          <a:effectLst/>
                          <a:latin typeface="Garamond" panose="02020404030301010803" pitchFamily="18" charset="0"/>
                        </a:rPr>
                        <a:t>To </a:t>
                      </a:r>
                      <a:r>
                        <a:rPr lang="en-US" sz="1900" u="sng" kern="1400" dirty="0">
                          <a:ln>
                            <a:noFill/>
                          </a:ln>
                          <a:solidFill>
                            <a:srgbClr val="000000"/>
                          </a:solidFill>
                          <a:effectLst/>
                          <a:latin typeface="Garamond" panose="02020404030301010803" pitchFamily="18" charset="0"/>
                        </a:rPr>
                        <a:t>research</a:t>
                      </a:r>
                      <a:r>
                        <a:rPr lang="en-US" sz="1900" kern="1400" dirty="0">
                          <a:ln>
                            <a:noFill/>
                          </a:ln>
                          <a:solidFill>
                            <a:srgbClr val="000000"/>
                          </a:solidFill>
                          <a:effectLst/>
                          <a:latin typeface="Garamond" panose="02020404030301010803" pitchFamily="18" charset="0"/>
                        </a:rPr>
                        <a:t> current fashion trends and then </a:t>
                      </a:r>
                      <a:r>
                        <a:rPr lang="en-US" sz="1900" u="sng" kern="1400" dirty="0">
                          <a:ln>
                            <a:noFill/>
                          </a:ln>
                          <a:solidFill>
                            <a:srgbClr val="000000"/>
                          </a:solidFill>
                          <a:effectLst/>
                          <a:latin typeface="Garamond" panose="02020404030301010803" pitchFamily="18" charset="0"/>
                        </a:rPr>
                        <a:t>design</a:t>
                      </a:r>
                      <a:r>
                        <a:rPr lang="en-US" sz="1900" kern="1400" dirty="0">
                          <a:ln>
                            <a:noFill/>
                          </a:ln>
                          <a:solidFill>
                            <a:srgbClr val="000000"/>
                          </a:solidFill>
                          <a:effectLst/>
                          <a:latin typeface="Garamond" panose="02020404030301010803" pitchFamily="18" charset="0"/>
                        </a:rPr>
                        <a:t> my own summer clothing collection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l" rtl="0">
                        <a:lnSpc>
                          <a:spcPct val="100000"/>
                        </a:lnSpc>
                        <a:spcBef>
                          <a:spcPts val="0"/>
                        </a:spcBef>
                        <a:spcAft>
                          <a:spcPts val="0"/>
                        </a:spcAft>
                      </a:pPr>
                      <a:r>
                        <a:rPr lang="en-US" sz="1900" kern="1400" dirty="0">
                          <a:ln>
                            <a:noFill/>
                          </a:ln>
                          <a:solidFill>
                            <a:srgbClr val="000000"/>
                          </a:solidFill>
                          <a:effectLst/>
                          <a:latin typeface="Garamond" panose="02020404030301010803" pitchFamily="18" charset="0"/>
                        </a:rPr>
                        <a:t>To </a:t>
                      </a:r>
                      <a:r>
                        <a:rPr lang="en-US" sz="1900" u="sng" kern="1400" dirty="0">
                          <a:ln>
                            <a:noFill/>
                          </a:ln>
                          <a:solidFill>
                            <a:srgbClr val="000000"/>
                          </a:solidFill>
                          <a:effectLst/>
                          <a:latin typeface="Garamond" panose="02020404030301010803" pitchFamily="18" charset="0"/>
                        </a:rPr>
                        <a:t>research</a:t>
                      </a:r>
                      <a:r>
                        <a:rPr lang="en-US" sz="1900" kern="1400" dirty="0">
                          <a:ln>
                            <a:noFill/>
                          </a:ln>
                          <a:solidFill>
                            <a:srgbClr val="000000"/>
                          </a:solidFill>
                          <a:effectLst/>
                          <a:latin typeface="Garamond" panose="02020404030301010803" pitchFamily="18" charset="0"/>
                        </a:rPr>
                        <a:t> current fashion trends and how to </a:t>
                      </a:r>
                      <a:r>
                        <a:rPr lang="en-US" sz="1900" u="sng" kern="1400" dirty="0">
                          <a:ln>
                            <a:noFill/>
                          </a:ln>
                          <a:solidFill>
                            <a:srgbClr val="000000"/>
                          </a:solidFill>
                          <a:effectLst/>
                          <a:latin typeface="Garamond" panose="02020404030301010803" pitchFamily="18" charset="0"/>
                        </a:rPr>
                        <a:t>design</a:t>
                      </a:r>
                      <a:r>
                        <a:rPr lang="en-US" sz="1900" kern="1400" dirty="0">
                          <a:ln>
                            <a:noFill/>
                          </a:ln>
                          <a:solidFill>
                            <a:srgbClr val="000000"/>
                          </a:solidFill>
                          <a:effectLst/>
                          <a:latin typeface="Garamond" panose="02020404030301010803" pitchFamily="18" charset="0"/>
                        </a:rPr>
                        <a:t> patterns.  Then </a:t>
                      </a:r>
                      <a:r>
                        <a:rPr lang="en-US" sz="1900" u="sng" kern="1400" dirty="0">
                          <a:ln>
                            <a:noFill/>
                          </a:ln>
                          <a:solidFill>
                            <a:srgbClr val="000000"/>
                          </a:solidFill>
                          <a:effectLst/>
                          <a:latin typeface="Garamond" panose="02020404030301010803" pitchFamily="18" charset="0"/>
                        </a:rPr>
                        <a:t>design</a:t>
                      </a:r>
                      <a:r>
                        <a:rPr lang="en-US" sz="1900" kern="1400" dirty="0">
                          <a:ln>
                            <a:noFill/>
                          </a:ln>
                          <a:solidFill>
                            <a:srgbClr val="000000"/>
                          </a:solidFill>
                          <a:effectLst/>
                          <a:latin typeface="Garamond" panose="02020404030301010803" pitchFamily="18" charset="0"/>
                        </a:rPr>
                        <a:t> and </a:t>
                      </a:r>
                      <a:r>
                        <a:rPr lang="en-US" sz="1900" u="sng" kern="1400" dirty="0">
                          <a:ln>
                            <a:noFill/>
                          </a:ln>
                          <a:solidFill>
                            <a:srgbClr val="000000"/>
                          </a:solidFill>
                          <a:effectLst/>
                          <a:latin typeface="Garamond" panose="02020404030301010803" pitchFamily="18" charset="0"/>
                        </a:rPr>
                        <a:t>create</a:t>
                      </a:r>
                      <a:r>
                        <a:rPr lang="en-US" sz="1900" kern="1400" dirty="0">
                          <a:ln>
                            <a:noFill/>
                          </a:ln>
                          <a:solidFill>
                            <a:srgbClr val="000000"/>
                          </a:solidFill>
                          <a:effectLst/>
                          <a:latin typeface="Garamond" panose="02020404030301010803" pitchFamily="18" charset="0"/>
                        </a:rPr>
                        <a:t> a       summer clothing collection and then </a:t>
                      </a:r>
                      <a:r>
                        <a:rPr lang="en-US" sz="1900" u="sng" kern="1400" dirty="0">
                          <a:ln>
                            <a:noFill/>
                          </a:ln>
                          <a:solidFill>
                            <a:srgbClr val="000000"/>
                          </a:solidFill>
                          <a:effectLst/>
                          <a:latin typeface="Garamond" panose="02020404030301010803" pitchFamily="18" charset="0"/>
                        </a:rPr>
                        <a:t>learn</a:t>
                      </a:r>
                      <a:r>
                        <a:rPr lang="en-US" sz="1900" kern="1400" dirty="0">
                          <a:ln>
                            <a:noFill/>
                          </a:ln>
                          <a:solidFill>
                            <a:srgbClr val="000000"/>
                          </a:solidFill>
                          <a:effectLst/>
                          <a:latin typeface="Garamond" panose="02020404030301010803" pitchFamily="18" charset="0"/>
                        </a:rPr>
                        <a:t> how to </a:t>
                      </a:r>
                      <a:r>
                        <a:rPr lang="en-US" sz="1900" u="sng" kern="1400" dirty="0">
                          <a:ln>
                            <a:noFill/>
                          </a:ln>
                          <a:solidFill>
                            <a:srgbClr val="000000"/>
                          </a:solidFill>
                          <a:effectLst/>
                          <a:latin typeface="Garamond" panose="02020404030301010803" pitchFamily="18" charset="0"/>
                        </a:rPr>
                        <a:t>create</a:t>
                      </a:r>
                      <a:r>
                        <a:rPr lang="en-US" sz="1900" kern="1400" dirty="0">
                          <a:ln>
                            <a:noFill/>
                          </a:ln>
                          <a:solidFill>
                            <a:srgbClr val="000000"/>
                          </a:solidFill>
                          <a:effectLst/>
                          <a:latin typeface="Garamond" panose="02020404030301010803" pitchFamily="18" charset="0"/>
                        </a:rPr>
                        <a:t> a “template website” to </a:t>
                      </a:r>
                      <a:r>
                        <a:rPr lang="en-US" sz="1900" u="sng" kern="1400" dirty="0">
                          <a:ln>
                            <a:noFill/>
                          </a:ln>
                          <a:solidFill>
                            <a:srgbClr val="000000"/>
                          </a:solidFill>
                          <a:effectLst/>
                          <a:latin typeface="Garamond" panose="02020404030301010803" pitchFamily="18" charset="0"/>
                        </a:rPr>
                        <a:t>market</a:t>
                      </a:r>
                      <a:r>
                        <a:rPr lang="en-US" sz="1900" kern="1400" dirty="0">
                          <a:ln>
                            <a:noFill/>
                          </a:ln>
                          <a:solidFill>
                            <a:srgbClr val="000000"/>
                          </a:solidFill>
                          <a:effectLst/>
                          <a:latin typeface="Garamond" panose="02020404030301010803" pitchFamily="18" charset="0"/>
                        </a:rPr>
                        <a:t> my designs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135688">
                <a:tc>
                  <a:txBody>
                    <a:bodyPr/>
                    <a:lstStyle/>
                    <a:p>
                      <a:pPr marR="0" indent="0" algn="l" rtl="0">
                        <a:lnSpc>
                          <a:spcPct val="100000"/>
                        </a:lnSpc>
                        <a:spcBef>
                          <a:spcPts val="0"/>
                        </a:spcBef>
                        <a:spcAft>
                          <a:spcPts val="0"/>
                        </a:spcAft>
                      </a:pPr>
                      <a:r>
                        <a:rPr lang="en-US" sz="1900" kern="1400">
                          <a:ln>
                            <a:noFill/>
                          </a:ln>
                          <a:solidFill>
                            <a:srgbClr val="000000"/>
                          </a:solidFill>
                          <a:effectLst/>
                          <a:latin typeface="Garamond" panose="02020404030301010803" pitchFamily="18" charset="0"/>
                        </a:rPr>
                        <a:t>To </a:t>
                      </a:r>
                      <a:r>
                        <a:rPr lang="en-US" sz="1900" u="sng" kern="1400">
                          <a:ln>
                            <a:noFill/>
                          </a:ln>
                          <a:solidFill>
                            <a:srgbClr val="000000"/>
                          </a:solidFill>
                          <a:effectLst/>
                          <a:latin typeface="Garamond" panose="02020404030301010803" pitchFamily="18" charset="0"/>
                        </a:rPr>
                        <a:t>raise</a:t>
                      </a:r>
                      <a:r>
                        <a:rPr lang="en-US" sz="1900" kern="1400">
                          <a:ln>
                            <a:noFill/>
                          </a:ln>
                          <a:solidFill>
                            <a:srgbClr val="000000"/>
                          </a:solidFill>
                          <a:effectLst/>
                          <a:latin typeface="Garamond" panose="02020404030301010803" pitchFamily="18" charset="0"/>
                        </a:rPr>
                        <a:t> $400 for the education of an           Indonesian child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l" rtl="0">
                        <a:lnSpc>
                          <a:spcPct val="100000"/>
                        </a:lnSpc>
                        <a:spcBef>
                          <a:spcPts val="0"/>
                        </a:spcBef>
                        <a:spcAft>
                          <a:spcPts val="0"/>
                        </a:spcAft>
                      </a:pPr>
                      <a:r>
                        <a:rPr lang="en-US" sz="1900" kern="1400">
                          <a:ln>
                            <a:noFill/>
                          </a:ln>
                          <a:solidFill>
                            <a:srgbClr val="000000"/>
                          </a:solidFill>
                          <a:effectLst/>
                          <a:latin typeface="Garamond" panose="02020404030301010803" pitchFamily="18" charset="0"/>
                        </a:rPr>
                        <a:t>To </a:t>
                      </a:r>
                      <a:r>
                        <a:rPr lang="en-US" sz="1900" u="sng" kern="1400">
                          <a:ln>
                            <a:noFill/>
                          </a:ln>
                          <a:solidFill>
                            <a:srgbClr val="000000"/>
                          </a:solidFill>
                          <a:effectLst/>
                          <a:latin typeface="Garamond" panose="02020404030301010803" pitchFamily="18" charset="0"/>
                        </a:rPr>
                        <a:t>sponsor</a:t>
                      </a:r>
                      <a:r>
                        <a:rPr lang="en-US" sz="1900" kern="1400">
                          <a:ln>
                            <a:noFill/>
                          </a:ln>
                          <a:solidFill>
                            <a:srgbClr val="000000"/>
                          </a:solidFill>
                          <a:effectLst/>
                          <a:latin typeface="Garamond" panose="02020404030301010803" pitchFamily="18" charset="0"/>
                        </a:rPr>
                        <a:t> an Indonesian child to university for 4 years by     </a:t>
                      </a:r>
                      <a:r>
                        <a:rPr lang="en-US" sz="1900" u="sng" kern="1400">
                          <a:ln>
                            <a:noFill/>
                          </a:ln>
                          <a:solidFill>
                            <a:srgbClr val="000000"/>
                          </a:solidFill>
                          <a:effectLst/>
                          <a:latin typeface="Garamond" panose="02020404030301010803" pitchFamily="18" charset="0"/>
                        </a:rPr>
                        <a:t>raising</a:t>
                      </a:r>
                      <a:r>
                        <a:rPr lang="en-US" sz="1900" kern="1400">
                          <a:ln>
                            <a:noFill/>
                          </a:ln>
                          <a:solidFill>
                            <a:srgbClr val="000000"/>
                          </a:solidFill>
                          <a:effectLst/>
                          <a:latin typeface="Garamond" panose="02020404030301010803" pitchFamily="18" charset="0"/>
                        </a:rPr>
                        <a:t> $1500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l" rtl="0">
                        <a:lnSpc>
                          <a:spcPct val="100000"/>
                        </a:lnSpc>
                        <a:spcBef>
                          <a:spcPts val="0"/>
                        </a:spcBef>
                        <a:spcAft>
                          <a:spcPts val="0"/>
                        </a:spcAft>
                      </a:pPr>
                      <a:r>
                        <a:rPr lang="en-US" sz="1900" kern="1400" dirty="0">
                          <a:ln>
                            <a:noFill/>
                          </a:ln>
                          <a:solidFill>
                            <a:srgbClr val="000000"/>
                          </a:solidFill>
                          <a:effectLst/>
                          <a:latin typeface="Garamond" panose="02020404030301010803" pitchFamily="18" charset="0"/>
                        </a:rPr>
                        <a:t>To </a:t>
                      </a:r>
                      <a:r>
                        <a:rPr lang="en-US" sz="1900" u="sng" kern="1400" dirty="0">
                          <a:ln>
                            <a:noFill/>
                          </a:ln>
                          <a:solidFill>
                            <a:srgbClr val="000000"/>
                          </a:solidFill>
                          <a:effectLst/>
                          <a:latin typeface="Garamond" panose="02020404030301010803" pitchFamily="18" charset="0"/>
                        </a:rPr>
                        <a:t>volunteer</a:t>
                      </a:r>
                      <a:r>
                        <a:rPr lang="en-US" sz="1900" kern="1400" dirty="0">
                          <a:ln>
                            <a:noFill/>
                          </a:ln>
                          <a:solidFill>
                            <a:srgbClr val="000000"/>
                          </a:solidFill>
                          <a:effectLst/>
                          <a:latin typeface="Garamond" panose="02020404030301010803" pitchFamily="18" charset="0"/>
                        </a:rPr>
                        <a:t> at the International Humanities Foundation over the Christmas holidays and then </a:t>
                      </a:r>
                      <a:r>
                        <a:rPr lang="en-US" sz="1900" u="sng" kern="1400" dirty="0">
                          <a:ln>
                            <a:noFill/>
                          </a:ln>
                          <a:solidFill>
                            <a:srgbClr val="000000"/>
                          </a:solidFill>
                          <a:effectLst/>
                          <a:latin typeface="Garamond" panose="02020404030301010803" pitchFamily="18" charset="0"/>
                        </a:rPr>
                        <a:t>raise</a:t>
                      </a:r>
                      <a:r>
                        <a:rPr lang="en-US" sz="1900" kern="1400" dirty="0">
                          <a:ln>
                            <a:noFill/>
                          </a:ln>
                          <a:solidFill>
                            <a:srgbClr val="000000"/>
                          </a:solidFill>
                          <a:effectLst/>
                          <a:latin typeface="Garamond" panose="02020404030301010803" pitchFamily="18" charset="0"/>
                        </a:rPr>
                        <a:t> $1500 to </a:t>
                      </a:r>
                      <a:r>
                        <a:rPr lang="en-US" sz="1900" u="sng" kern="1400" dirty="0">
                          <a:ln>
                            <a:noFill/>
                          </a:ln>
                          <a:solidFill>
                            <a:srgbClr val="000000"/>
                          </a:solidFill>
                          <a:effectLst/>
                          <a:latin typeface="Garamond" panose="02020404030301010803" pitchFamily="18" charset="0"/>
                        </a:rPr>
                        <a:t>sponsor</a:t>
                      </a:r>
                      <a:r>
                        <a:rPr lang="en-US" sz="1900" kern="1400" dirty="0">
                          <a:ln>
                            <a:noFill/>
                          </a:ln>
                          <a:solidFill>
                            <a:srgbClr val="000000"/>
                          </a:solidFill>
                          <a:effectLst/>
                          <a:latin typeface="Garamond" panose="02020404030301010803" pitchFamily="18" charset="0"/>
                        </a:rPr>
                        <a:t> an Indonesian child to   university for 4 years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851766">
                <a:tc>
                  <a:txBody>
                    <a:bodyPr/>
                    <a:lstStyle/>
                    <a:p>
                      <a:pPr marR="0" indent="0" algn="l" rtl="0">
                        <a:lnSpc>
                          <a:spcPct val="100000"/>
                        </a:lnSpc>
                        <a:spcBef>
                          <a:spcPts val="0"/>
                        </a:spcBef>
                        <a:spcAft>
                          <a:spcPts val="0"/>
                        </a:spcAft>
                      </a:pPr>
                      <a:r>
                        <a:rPr lang="en-US" sz="1900" kern="1400">
                          <a:ln>
                            <a:noFill/>
                          </a:ln>
                          <a:solidFill>
                            <a:srgbClr val="000000"/>
                          </a:solidFill>
                          <a:effectLst/>
                          <a:latin typeface="Garamond" panose="02020404030301010803" pitchFamily="18" charset="0"/>
                        </a:rPr>
                        <a:t>To </a:t>
                      </a:r>
                      <a:r>
                        <a:rPr lang="en-US" sz="1900" u="sng" kern="1400">
                          <a:ln>
                            <a:noFill/>
                          </a:ln>
                          <a:solidFill>
                            <a:srgbClr val="000000"/>
                          </a:solidFill>
                          <a:effectLst/>
                          <a:latin typeface="Garamond" panose="02020404030301010803" pitchFamily="18" charset="0"/>
                        </a:rPr>
                        <a:t>donate</a:t>
                      </a:r>
                      <a:r>
                        <a:rPr lang="en-US" sz="1900" kern="1400">
                          <a:ln>
                            <a:noFill/>
                          </a:ln>
                          <a:solidFill>
                            <a:srgbClr val="000000"/>
                          </a:solidFill>
                          <a:effectLst/>
                          <a:latin typeface="Garamond" panose="02020404030301010803" pitchFamily="18" charset="0"/>
                        </a:rPr>
                        <a:t> money to a school in Bali</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l" rtl="0">
                        <a:lnSpc>
                          <a:spcPct val="100000"/>
                        </a:lnSpc>
                        <a:spcBef>
                          <a:spcPts val="0"/>
                        </a:spcBef>
                        <a:spcAft>
                          <a:spcPts val="0"/>
                        </a:spcAft>
                      </a:pPr>
                      <a:r>
                        <a:rPr lang="en-US" sz="1900" kern="1400">
                          <a:ln>
                            <a:noFill/>
                          </a:ln>
                          <a:solidFill>
                            <a:srgbClr val="000000"/>
                          </a:solidFill>
                          <a:effectLst/>
                          <a:latin typeface="Garamond" panose="02020404030301010803" pitchFamily="18" charset="0"/>
                        </a:rPr>
                        <a:t>To </a:t>
                      </a:r>
                      <a:r>
                        <a:rPr lang="en-US" sz="1900" u="sng" kern="1400">
                          <a:ln>
                            <a:noFill/>
                          </a:ln>
                          <a:solidFill>
                            <a:srgbClr val="000000"/>
                          </a:solidFill>
                          <a:effectLst/>
                          <a:latin typeface="Garamond" panose="02020404030301010803" pitchFamily="18" charset="0"/>
                        </a:rPr>
                        <a:t>raise</a:t>
                      </a:r>
                      <a:r>
                        <a:rPr lang="en-US" sz="1900" kern="1400">
                          <a:ln>
                            <a:noFill/>
                          </a:ln>
                          <a:solidFill>
                            <a:srgbClr val="000000"/>
                          </a:solidFill>
                          <a:effectLst/>
                          <a:latin typeface="Garamond" panose="02020404030301010803" pitchFamily="18" charset="0"/>
                        </a:rPr>
                        <a:t> money for a school in Bali and then </a:t>
                      </a:r>
                      <a:r>
                        <a:rPr lang="en-US" sz="1900" u="sng" kern="1400">
                          <a:ln>
                            <a:noFill/>
                          </a:ln>
                          <a:solidFill>
                            <a:srgbClr val="000000"/>
                          </a:solidFill>
                          <a:effectLst/>
                          <a:latin typeface="Garamond" panose="02020404030301010803" pitchFamily="18" charset="0"/>
                        </a:rPr>
                        <a:t>donate</a:t>
                      </a:r>
                      <a:r>
                        <a:rPr lang="en-US" sz="1900" kern="1400">
                          <a:ln>
                            <a:noFill/>
                          </a:ln>
                          <a:solidFill>
                            <a:srgbClr val="000000"/>
                          </a:solidFill>
                          <a:effectLst/>
                          <a:latin typeface="Garamond" panose="02020404030301010803" pitchFamily="18" charset="0"/>
                        </a:rPr>
                        <a:t> the money raised for the school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l" rtl="0">
                        <a:lnSpc>
                          <a:spcPct val="100000"/>
                        </a:lnSpc>
                        <a:spcBef>
                          <a:spcPts val="0"/>
                        </a:spcBef>
                        <a:spcAft>
                          <a:spcPts val="0"/>
                        </a:spcAft>
                      </a:pPr>
                      <a:r>
                        <a:rPr lang="en-US" sz="1900" kern="1400" dirty="0">
                          <a:ln>
                            <a:noFill/>
                          </a:ln>
                          <a:solidFill>
                            <a:srgbClr val="000000"/>
                          </a:solidFill>
                          <a:effectLst/>
                          <a:latin typeface="Garamond" panose="02020404030301010803" pitchFamily="18" charset="0"/>
                        </a:rPr>
                        <a:t>To </a:t>
                      </a:r>
                      <a:r>
                        <a:rPr lang="en-US" sz="1900" u="sng" kern="1400" dirty="0">
                          <a:ln>
                            <a:noFill/>
                          </a:ln>
                          <a:solidFill>
                            <a:srgbClr val="000000"/>
                          </a:solidFill>
                          <a:effectLst/>
                          <a:latin typeface="Garamond" panose="02020404030301010803" pitchFamily="18" charset="0"/>
                        </a:rPr>
                        <a:t>research</a:t>
                      </a:r>
                      <a:r>
                        <a:rPr lang="en-US" sz="1900" kern="1400" dirty="0">
                          <a:ln>
                            <a:noFill/>
                          </a:ln>
                          <a:solidFill>
                            <a:srgbClr val="000000"/>
                          </a:solidFill>
                          <a:effectLst/>
                          <a:latin typeface="Garamond" panose="02020404030301010803" pitchFamily="18" charset="0"/>
                        </a:rPr>
                        <a:t> schools in Bali and then </a:t>
                      </a:r>
                      <a:r>
                        <a:rPr lang="en-US" sz="1900" u="sng" kern="1400" dirty="0">
                          <a:ln>
                            <a:noFill/>
                          </a:ln>
                          <a:solidFill>
                            <a:srgbClr val="000000"/>
                          </a:solidFill>
                          <a:effectLst/>
                          <a:latin typeface="Garamond" panose="02020404030301010803" pitchFamily="18" charset="0"/>
                        </a:rPr>
                        <a:t>raise</a:t>
                      </a:r>
                      <a:r>
                        <a:rPr lang="en-US" sz="1900" kern="1400" dirty="0">
                          <a:ln>
                            <a:noFill/>
                          </a:ln>
                          <a:solidFill>
                            <a:srgbClr val="000000"/>
                          </a:solidFill>
                          <a:effectLst/>
                          <a:latin typeface="Garamond" panose="02020404030301010803" pitchFamily="18" charset="0"/>
                        </a:rPr>
                        <a:t> money to </a:t>
                      </a:r>
                      <a:r>
                        <a:rPr lang="en-US" sz="1900" u="sng" kern="1400" dirty="0">
                          <a:ln>
                            <a:noFill/>
                          </a:ln>
                          <a:solidFill>
                            <a:srgbClr val="000000"/>
                          </a:solidFill>
                          <a:effectLst/>
                          <a:latin typeface="Garamond" panose="02020404030301010803" pitchFamily="18" charset="0"/>
                        </a:rPr>
                        <a:t>purchase</a:t>
                      </a:r>
                      <a:r>
                        <a:rPr lang="en-US" sz="1900" kern="1400" dirty="0">
                          <a:ln>
                            <a:noFill/>
                          </a:ln>
                          <a:solidFill>
                            <a:srgbClr val="000000"/>
                          </a:solidFill>
                          <a:effectLst/>
                          <a:latin typeface="Garamond" panose="02020404030301010803" pitchFamily="18" charset="0"/>
                        </a:rPr>
                        <a:t> stationery for the school to </a:t>
                      </a:r>
                      <a:r>
                        <a:rPr lang="en-US" sz="1900" u="sng" kern="1400" dirty="0">
                          <a:ln>
                            <a:noFill/>
                          </a:ln>
                          <a:solidFill>
                            <a:srgbClr val="000000"/>
                          </a:solidFill>
                          <a:effectLst/>
                          <a:latin typeface="Garamond" panose="02020404030301010803" pitchFamily="18" charset="0"/>
                        </a:rPr>
                        <a:t>support</a:t>
                      </a:r>
                      <a:r>
                        <a:rPr lang="en-US" sz="1900" kern="1400" dirty="0">
                          <a:ln>
                            <a:noFill/>
                          </a:ln>
                          <a:solidFill>
                            <a:srgbClr val="000000"/>
                          </a:solidFill>
                          <a:effectLst/>
                          <a:latin typeface="Garamond" panose="02020404030301010803" pitchFamily="18" charset="0"/>
                        </a:rPr>
                        <a:t> student education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Control 1"/>
          <p:cNvSpPr>
            <a:spLocks noChangeArrowheads="1" noChangeShapeType="1"/>
          </p:cNvSpPr>
          <p:nvPr/>
        </p:nvSpPr>
        <p:spPr bwMode="auto">
          <a:xfrm>
            <a:off x="757153" y="5105399"/>
            <a:ext cx="8465612" cy="3975409"/>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37884567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0"/>
            <a:ext cx="8229600" cy="868362"/>
          </a:xfrm>
        </p:spPr>
        <p:txBody>
          <a:bodyPr>
            <a:normAutofit/>
          </a:bodyPr>
          <a:lstStyle/>
          <a:p>
            <a:r>
              <a:rPr lang="en-US" dirty="0">
                <a:latin typeface="Garamond" panose="02020404030301010803" pitchFamily="18" charset="0"/>
              </a:rPr>
              <a:t>Global Contexts: Choose only ONE!</a:t>
            </a:r>
          </a:p>
        </p:txBody>
      </p:sp>
      <p:graphicFrame>
        <p:nvGraphicFramePr>
          <p:cNvPr id="6" name="Table 5"/>
          <p:cNvGraphicFramePr>
            <a:graphicFrameLocks noGrp="1"/>
          </p:cNvGraphicFramePr>
          <p:nvPr>
            <p:extLst>
              <p:ext uri="{D42A27DB-BD31-4B8C-83A1-F6EECF244321}">
                <p14:modId xmlns:p14="http://schemas.microsoft.com/office/powerpoint/2010/main" val="1269459435"/>
              </p:ext>
            </p:extLst>
          </p:nvPr>
        </p:nvGraphicFramePr>
        <p:xfrm>
          <a:off x="152400" y="1141751"/>
          <a:ext cx="8915400" cy="5639903"/>
        </p:xfrm>
        <a:graphic>
          <a:graphicData uri="http://schemas.openxmlformats.org/drawingml/2006/table">
            <a:tbl>
              <a:tblPr/>
              <a:tblGrid>
                <a:gridCol w="3915879">
                  <a:extLst>
                    <a:ext uri="{9D8B030D-6E8A-4147-A177-3AD203B41FA5}">
                      <a16:colId xmlns:a16="http://schemas.microsoft.com/office/drawing/2014/main" val="2566096936"/>
                    </a:ext>
                  </a:extLst>
                </a:gridCol>
                <a:gridCol w="4999521">
                  <a:extLst>
                    <a:ext uri="{9D8B030D-6E8A-4147-A177-3AD203B41FA5}">
                      <a16:colId xmlns:a16="http://schemas.microsoft.com/office/drawing/2014/main" val="811420973"/>
                    </a:ext>
                  </a:extLst>
                </a:gridCol>
              </a:tblGrid>
              <a:tr h="232063">
                <a:tc>
                  <a:txBody>
                    <a:bodyPr/>
                    <a:lstStyle/>
                    <a:p>
                      <a:pPr marR="0" indent="0" algn="l" rtl="0">
                        <a:lnSpc>
                          <a:spcPct val="93000"/>
                        </a:lnSpc>
                        <a:spcBef>
                          <a:spcPts val="500"/>
                        </a:spcBef>
                        <a:spcAft>
                          <a:spcPts val="600"/>
                        </a:spcAft>
                      </a:pPr>
                      <a:r>
                        <a:rPr lang="en-US" sz="2000" b="0" kern="1400" dirty="0">
                          <a:ln>
                            <a:noFill/>
                          </a:ln>
                          <a:solidFill>
                            <a:srgbClr val="000000"/>
                          </a:solidFill>
                          <a:effectLst/>
                          <a:latin typeface="Garamond" panose="02020404030301010803" pitchFamily="18" charset="0"/>
                        </a:rPr>
                        <a:t>Global Context </a:t>
                      </a:r>
                    </a:p>
                  </a:txBody>
                  <a:tcPr marL="20881" marR="20881" marT="20881" marB="2088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l" rtl="0">
                        <a:lnSpc>
                          <a:spcPct val="93000"/>
                        </a:lnSpc>
                        <a:spcBef>
                          <a:spcPts val="500"/>
                        </a:spcBef>
                        <a:spcAft>
                          <a:spcPts val="600"/>
                        </a:spcAft>
                      </a:pPr>
                      <a:r>
                        <a:rPr lang="en-US" sz="2000" b="0" kern="1400">
                          <a:ln>
                            <a:noFill/>
                          </a:ln>
                          <a:solidFill>
                            <a:srgbClr val="000000"/>
                          </a:solidFill>
                          <a:effectLst/>
                          <a:latin typeface="Garamond" panose="02020404030301010803" pitchFamily="18" charset="0"/>
                        </a:rPr>
                        <a:t>Examples of Personal Projects </a:t>
                      </a:r>
                    </a:p>
                  </a:txBody>
                  <a:tcPr marL="20881" marR="20881" marT="20881" marB="2088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46827545"/>
                  </a:ext>
                </a:extLst>
              </a:tr>
              <a:tr h="558316">
                <a:tc>
                  <a:txBody>
                    <a:bodyPr/>
                    <a:lstStyle/>
                    <a:p>
                      <a:pPr marR="0" indent="0" algn="l" rtl="0">
                        <a:lnSpc>
                          <a:spcPct val="93000"/>
                        </a:lnSpc>
                        <a:spcBef>
                          <a:spcPts val="500"/>
                        </a:spcBef>
                        <a:spcAft>
                          <a:spcPts val="600"/>
                        </a:spcAft>
                      </a:pPr>
                      <a:r>
                        <a:rPr lang="en-US" sz="2000" b="1" u="sng" kern="1400" dirty="0">
                          <a:ln>
                            <a:noFill/>
                          </a:ln>
                          <a:solidFill>
                            <a:srgbClr val="000000"/>
                          </a:solidFill>
                          <a:effectLst/>
                          <a:latin typeface="Garamond" panose="02020404030301010803" pitchFamily="18" charset="0"/>
                        </a:rPr>
                        <a:t>Identities and relationships </a:t>
                      </a:r>
                    </a:p>
                    <a:p>
                      <a:pPr marR="0" indent="0" algn="l" rtl="0">
                        <a:lnSpc>
                          <a:spcPct val="93000"/>
                        </a:lnSpc>
                        <a:spcBef>
                          <a:spcPts val="500"/>
                        </a:spcBef>
                        <a:spcAft>
                          <a:spcPts val="600"/>
                        </a:spcAft>
                      </a:pPr>
                      <a:r>
                        <a:rPr lang="en-US" sz="2000" b="0" kern="1400" dirty="0">
                          <a:ln>
                            <a:noFill/>
                          </a:ln>
                          <a:solidFill>
                            <a:srgbClr val="000000"/>
                          </a:solidFill>
                          <a:effectLst/>
                          <a:latin typeface="Garamond" panose="02020404030301010803" pitchFamily="18" charset="0"/>
                        </a:rPr>
                        <a:t> </a:t>
                      </a:r>
                    </a:p>
                  </a:txBody>
                  <a:tcPr marL="20881" marR="20881" marT="20881" marB="2088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l" rtl="0">
                        <a:lnSpc>
                          <a:spcPct val="93000"/>
                        </a:lnSpc>
                        <a:spcBef>
                          <a:spcPts val="0"/>
                        </a:spcBef>
                        <a:spcAft>
                          <a:spcPts val="600"/>
                        </a:spcAft>
                      </a:pPr>
                      <a:r>
                        <a:rPr lang="en-US" sz="2000" b="0" kern="1400" dirty="0">
                          <a:ln>
                            <a:noFill/>
                          </a:ln>
                          <a:solidFill>
                            <a:srgbClr val="000000"/>
                          </a:solidFill>
                          <a:effectLst/>
                          <a:latin typeface="Garamond" panose="02020404030301010803" pitchFamily="18" charset="0"/>
                        </a:rPr>
                        <a:t>• Two sides of social networking; an awareness campaign about digital citizenship and cyber bullying </a:t>
                      </a:r>
                    </a:p>
                  </a:txBody>
                  <a:tcPr marL="20881" marR="20881" marT="20881" marB="2088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20376040"/>
                  </a:ext>
                </a:extLst>
              </a:tr>
              <a:tr h="558316">
                <a:tc>
                  <a:txBody>
                    <a:bodyPr/>
                    <a:lstStyle/>
                    <a:p>
                      <a:pPr marR="0" indent="0" algn="l" rtl="0">
                        <a:lnSpc>
                          <a:spcPct val="93000"/>
                        </a:lnSpc>
                        <a:spcBef>
                          <a:spcPts val="500"/>
                        </a:spcBef>
                        <a:spcAft>
                          <a:spcPts val="600"/>
                        </a:spcAft>
                      </a:pPr>
                      <a:r>
                        <a:rPr lang="en-US" sz="2000" b="1" u="sng" kern="1400" dirty="0">
                          <a:ln>
                            <a:noFill/>
                          </a:ln>
                          <a:solidFill>
                            <a:srgbClr val="000000"/>
                          </a:solidFill>
                          <a:effectLst/>
                          <a:latin typeface="Garamond" panose="02020404030301010803" pitchFamily="18" charset="0"/>
                        </a:rPr>
                        <a:t>Orientation in space and time </a:t>
                      </a:r>
                    </a:p>
                    <a:p>
                      <a:pPr marR="0" indent="0" algn="l" rtl="0">
                        <a:lnSpc>
                          <a:spcPct val="93000"/>
                        </a:lnSpc>
                        <a:spcBef>
                          <a:spcPts val="500"/>
                        </a:spcBef>
                        <a:spcAft>
                          <a:spcPts val="600"/>
                        </a:spcAft>
                      </a:pPr>
                      <a:r>
                        <a:rPr lang="en-US" sz="2000" b="0" kern="1400" dirty="0">
                          <a:ln>
                            <a:noFill/>
                          </a:ln>
                          <a:solidFill>
                            <a:srgbClr val="000000"/>
                          </a:solidFill>
                          <a:effectLst/>
                          <a:latin typeface="Garamond" panose="02020404030301010803" pitchFamily="18" charset="0"/>
                        </a:rPr>
                        <a:t> </a:t>
                      </a:r>
                    </a:p>
                  </a:txBody>
                  <a:tcPr marL="20881" marR="20881" marT="20881" marB="2088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l" rtl="0">
                        <a:lnSpc>
                          <a:spcPct val="93000"/>
                        </a:lnSpc>
                        <a:spcBef>
                          <a:spcPts val="500"/>
                        </a:spcBef>
                        <a:spcAft>
                          <a:spcPts val="600"/>
                        </a:spcAft>
                      </a:pPr>
                      <a:r>
                        <a:rPr lang="en-US" sz="2000" b="0" kern="1400" dirty="0">
                          <a:ln>
                            <a:noFill/>
                          </a:ln>
                          <a:solidFill>
                            <a:srgbClr val="000000"/>
                          </a:solidFill>
                          <a:effectLst/>
                          <a:latin typeface="Garamond" panose="02020404030301010803" pitchFamily="18" charset="0"/>
                        </a:rPr>
                        <a:t> • Charting a family history through archives and a representational statue </a:t>
                      </a:r>
                    </a:p>
                  </a:txBody>
                  <a:tcPr marL="20881" marR="20881" marT="20881" marB="2088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74629895"/>
                  </a:ext>
                </a:extLst>
              </a:tr>
              <a:tr h="614988">
                <a:tc>
                  <a:txBody>
                    <a:bodyPr/>
                    <a:lstStyle/>
                    <a:p>
                      <a:pPr marR="0" indent="0" algn="l" rtl="0">
                        <a:lnSpc>
                          <a:spcPct val="93000"/>
                        </a:lnSpc>
                        <a:spcBef>
                          <a:spcPts val="500"/>
                        </a:spcBef>
                        <a:spcAft>
                          <a:spcPts val="600"/>
                        </a:spcAft>
                      </a:pPr>
                      <a:r>
                        <a:rPr lang="en-US" sz="2000" b="1" u="sng" kern="1400" dirty="0">
                          <a:ln>
                            <a:noFill/>
                          </a:ln>
                          <a:solidFill>
                            <a:srgbClr val="000000"/>
                          </a:solidFill>
                          <a:effectLst/>
                          <a:latin typeface="Garamond" panose="02020404030301010803" pitchFamily="18" charset="0"/>
                        </a:rPr>
                        <a:t>Personal and cultural expression </a:t>
                      </a:r>
                    </a:p>
                    <a:p>
                      <a:pPr marR="0" indent="0" algn="l" rtl="0">
                        <a:lnSpc>
                          <a:spcPct val="93000"/>
                        </a:lnSpc>
                        <a:spcBef>
                          <a:spcPts val="500"/>
                        </a:spcBef>
                        <a:spcAft>
                          <a:spcPts val="600"/>
                        </a:spcAft>
                      </a:pPr>
                      <a:r>
                        <a:rPr lang="en-US" sz="2000" b="0" kern="1400" dirty="0">
                          <a:ln>
                            <a:noFill/>
                          </a:ln>
                          <a:solidFill>
                            <a:srgbClr val="000000"/>
                          </a:solidFill>
                          <a:effectLst/>
                          <a:latin typeface="Garamond" panose="02020404030301010803" pitchFamily="18" charset="0"/>
                        </a:rPr>
                        <a:t> </a:t>
                      </a:r>
                    </a:p>
                  </a:txBody>
                  <a:tcPr marL="20881" marR="20881" marT="20881" marB="2088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l" rtl="0">
                        <a:lnSpc>
                          <a:spcPct val="93000"/>
                        </a:lnSpc>
                        <a:spcBef>
                          <a:spcPts val="0"/>
                        </a:spcBef>
                        <a:spcAft>
                          <a:spcPts val="600"/>
                        </a:spcAft>
                      </a:pPr>
                      <a:r>
                        <a:rPr lang="en-US" sz="2000" b="0" kern="1400" dirty="0">
                          <a:ln>
                            <a:noFill/>
                          </a:ln>
                          <a:solidFill>
                            <a:srgbClr val="000000"/>
                          </a:solidFill>
                          <a:effectLst/>
                          <a:latin typeface="Garamond" panose="02020404030301010803" pitchFamily="18" charset="0"/>
                        </a:rPr>
                        <a:t>• Video games as a form of cultural expression; a short film using five video games that shows how they are an expression of our   culture </a:t>
                      </a:r>
                    </a:p>
                  </a:txBody>
                  <a:tcPr marL="20881" marR="20881" marT="20881" marB="2088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49000337"/>
                  </a:ext>
                </a:extLst>
              </a:tr>
              <a:tr h="472297">
                <a:tc>
                  <a:txBody>
                    <a:bodyPr/>
                    <a:lstStyle/>
                    <a:p>
                      <a:pPr marR="0" indent="0" algn="l" rtl="0">
                        <a:lnSpc>
                          <a:spcPct val="93000"/>
                        </a:lnSpc>
                        <a:spcBef>
                          <a:spcPts val="500"/>
                        </a:spcBef>
                        <a:spcAft>
                          <a:spcPts val="600"/>
                        </a:spcAft>
                      </a:pPr>
                      <a:r>
                        <a:rPr lang="en-US" sz="2000" b="1" u="sng" kern="1400" dirty="0">
                          <a:ln>
                            <a:noFill/>
                          </a:ln>
                          <a:solidFill>
                            <a:srgbClr val="000000"/>
                          </a:solidFill>
                          <a:effectLst/>
                          <a:latin typeface="Garamond" panose="02020404030301010803" pitchFamily="18" charset="0"/>
                        </a:rPr>
                        <a:t>Scientific and technical innovation </a:t>
                      </a:r>
                    </a:p>
                    <a:p>
                      <a:pPr marR="0" indent="0" algn="l" rtl="0">
                        <a:lnSpc>
                          <a:spcPct val="93000"/>
                        </a:lnSpc>
                        <a:spcBef>
                          <a:spcPts val="0"/>
                        </a:spcBef>
                        <a:spcAft>
                          <a:spcPts val="600"/>
                        </a:spcAft>
                      </a:pPr>
                      <a:r>
                        <a:rPr lang="en-US" sz="2000" b="0" kern="1400" dirty="0">
                          <a:ln>
                            <a:noFill/>
                          </a:ln>
                          <a:solidFill>
                            <a:srgbClr val="000000"/>
                          </a:solidFill>
                          <a:effectLst/>
                          <a:latin typeface="Garamond" panose="02020404030301010803" pitchFamily="18" charset="0"/>
                        </a:rPr>
                        <a:t> </a:t>
                      </a:r>
                    </a:p>
                  </a:txBody>
                  <a:tcPr marL="20881" marR="20881" marT="20881" marB="2088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l" rtl="0">
                        <a:lnSpc>
                          <a:spcPct val="93000"/>
                        </a:lnSpc>
                        <a:spcBef>
                          <a:spcPts val="0"/>
                        </a:spcBef>
                        <a:spcAft>
                          <a:spcPts val="600"/>
                        </a:spcAft>
                      </a:pPr>
                      <a:r>
                        <a:rPr lang="en-US" sz="2000" b="0" kern="1400" dirty="0">
                          <a:ln>
                            <a:noFill/>
                          </a:ln>
                          <a:solidFill>
                            <a:srgbClr val="000000"/>
                          </a:solidFill>
                          <a:effectLst/>
                          <a:latin typeface="Garamond" panose="02020404030301010803" pitchFamily="18" charset="0"/>
                        </a:rPr>
                        <a:t> • Can stem cells replace organ transplants?; an investigative report </a:t>
                      </a:r>
                    </a:p>
                    <a:p>
                      <a:pPr marR="0" indent="0" algn="l" rtl="0">
                        <a:lnSpc>
                          <a:spcPct val="93000"/>
                        </a:lnSpc>
                        <a:spcBef>
                          <a:spcPts val="0"/>
                        </a:spcBef>
                        <a:spcAft>
                          <a:spcPts val="600"/>
                        </a:spcAft>
                      </a:pPr>
                      <a:r>
                        <a:rPr lang="en-US" sz="2000" b="0" kern="1400" dirty="0">
                          <a:ln>
                            <a:noFill/>
                          </a:ln>
                          <a:solidFill>
                            <a:srgbClr val="000000"/>
                          </a:solidFill>
                          <a:effectLst/>
                          <a:latin typeface="Garamond" panose="02020404030301010803" pitchFamily="18" charset="0"/>
                        </a:rPr>
                        <a:t> </a:t>
                      </a:r>
                    </a:p>
                  </a:txBody>
                  <a:tcPr marL="20881" marR="20881" marT="20881" marB="2088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65464517"/>
                  </a:ext>
                </a:extLst>
              </a:tr>
              <a:tr h="384816">
                <a:tc>
                  <a:txBody>
                    <a:bodyPr/>
                    <a:lstStyle/>
                    <a:p>
                      <a:r>
                        <a:rPr kumimoji="0" lang="en-US" sz="2000" b="1" u="sng" kern="1200" dirty="0">
                          <a:solidFill>
                            <a:schemeClr val="tx1"/>
                          </a:solidFill>
                          <a:effectLst/>
                          <a:latin typeface="Garamond" panose="02020404030301010803" pitchFamily="18" charset="0"/>
                          <a:ea typeface="+mn-ea"/>
                          <a:cs typeface="+mn-cs"/>
                        </a:rPr>
                        <a:t>Globalization and sustainability </a:t>
                      </a:r>
                    </a:p>
                  </a:txBody>
                  <a:tcPr marL="20881" marR="20881" marT="20881" marB="2088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kumimoji="0" lang="en-US" sz="2000" b="0" kern="1200" dirty="0">
                          <a:solidFill>
                            <a:schemeClr val="tx1"/>
                          </a:solidFill>
                          <a:effectLst/>
                          <a:latin typeface="Garamond" panose="02020404030301010803" pitchFamily="18" charset="0"/>
                          <a:ea typeface="+mn-ea"/>
                          <a:cs typeface="+mn-cs"/>
                        </a:rPr>
                        <a:t>• The struggle for water in developing countries; an awareness campaign </a:t>
                      </a:r>
                    </a:p>
                    <a:p>
                      <a:pPr marR="0" indent="0" algn="l" rtl="0">
                        <a:lnSpc>
                          <a:spcPct val="93000"/>
                        </a:lnSpc>
                        <a:spcBef>
                          <a:spcPts val="0"/>
                        </a:spcBef>
                        <a:spcAft>
                          <a:spcPts val="600"/>
                        </a:spcAft>
                      </a:pPr>
                      <a:endParaRPr lang="en-US" sz="2000" b="0" kern="1400" dirty="0">
                        <a:ln>
                          <a:noFill/>
                        </a:ln>
                        <a:solidFill>
                          <a:srgbClr val="000000"/>
                        </a:solidFill>
                        <a:effectLst/>
                        <a:latin typeface="Garamond" panose="02020404030301010803" pitchFamily="18" charset="0"/>
                      </a:endParaRPr>
                    </a:p>
                  </a:txBody>
                  <a:tcPr marL="20881" marR="20881" marT="20881" marB="2088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71560537"/>
                  </a:ext>
                </a:extLst>
              </a:tr>
              <a:tr h="876129">
                <a:tc>
                  <a:txBody>
                    <a:bodyPr/>
                    <a:lstStyle/>
                    <a:p>
                      <a:r>
                        <a:rPr kumimoji="0" lang="en-US" sz="2000" b="1" u="sng" kern="1200" dirty="0">
                          <a:solidFill>
                            <a:schemeClr val="tx1"/>
                          </a:solidFill>
                          <a:effectLst/>
                          <a:latin typeface="Garamond" panose="02020404030301010803" pitchFamily="18" charset="0"/>
                          <a:ea typeface="+mn-ea"/>
                          <a:cs typeface="+mn-cs"/>
                        </a:rPr>
                        <a:t>Fairness and development </a:t>
                      </a:r>
                    </a:p>
                  </a:txBody>
                  <a:tcPr marL="20881" marR="20881" marT="20881" marB="2088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kumimoji="0" lang="en-US" sz="2000" b="0" kern="1200" dirty="0">
                          <a:solidFill>
                            <a:schemeClr val="tx1"/>
                          </a:solidFill>
                          <a:effectLst/>
                          <a:latin typeface="Garamond" panose="02020404030301010803" pitchFamily="18" charset="0"/>
                          <a:ea typeface="+mn-ea"/>
                          <a:cs typeface="+mn-cs"/>
                        </a:rPr>
                        <a:t>• Open-market economies and their role in fair trade; a talk for students </a:t>
                      </a:r>
                    </a:p>
                  </a:txBody>
                  <a:tcPr marL="20881" marR="20881" marT="20881" marB="2088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74185960"/>
                  </a:ext>
                </a:extLst>
              </a:tr>
            </a:tbl>
          </a:graphicData>
        </a:graphic>
      </p:graphicFrame>
    </p:spTree>
    <p:extLst>
      <p:ext uri="{BB962C8B-B14F-4D97-AF65-F5344CB8AC3E}">
        <p14:creationId xmlns:p14="http://schemas.microsoft.com/office/powerpoint/2010/main" val="14110848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1371600"/>
            <a:ext cx="8534400" cy="4800600"/>
          </a:xfrm>
        </p:spPr>
        <p:txBody>
          <a:bodyPr>
            <a:normAutofit fontScale="92500" lnSpcReduction="10000"/>
          </a:bodyPr>
          <a:lstStyle/>
          <a:p>
            <a:r>
              <a:rPr lang="en-US" sz="4200" dirty="0">
                <a:latin typeface="Garamond" panose="02020404030301010803" pitchFamily="18" charset="0"/>
              </a:rPr>
              <a:t>Students will develop a plan to complete the project (like a calendar)</a:t>
            </a:r>
          </a:p>
          <a:p>
            <a:r>
              <a:rPr lang="en-US" sz="4200" dirty="0">
                <a:latin typeface="Garamond" panose="02020404030301010803" pitchFamily="18" charset="0"/>
              </a:rPr>
              <a:t>Research resources should be of a “wide variety”; the topic/goal/global context will drive your research</a:t>
            </a:r>
          </a:p>
          <a:p>
            <a:r>
              <a:rPr lang="en-US" sz="4200" dirty="0">
                <a:latin typeface="Garamond" panose="02020404030301010803" pitchFamily="18" charset="0"/>
              </a:rPr>
              <a:t>Students will develop their own rigorous criteria to assess the quality of their product/outcome</a:t>
            </a:r>
          </a:p>
          <a:p>
            <a:endParaRPr lang="en-US" sz="7800" dirty="0">
              <a:latin typeface="Garamond" panose="02020404030301010803" pitchFamily="18" charset="0"/>
            </a:endParaRPr>
          </a:p>
          <a:p>
            <a:endParaRPr lang="en-US" sz="7800" dirty="0">
              <a:latin typeface="Garamond" panose="02020404030301010803" pitchFamily="18" charset="0"/>
            </a:endParaRPr>
          </a:p>
          <a:p>
            <a:pPr marL="109728" indent="0">
              <a:buNone/>
            </a:pPr>
            <a:endParaRPr lang="en-US" sz="7800" dirty="0">
              <a:latin typeface="Garamond" panose="02020404030301010803" pitchFamily="18" charset="0"/>
            </a:endParaRPr>
          </a:p>
          <a:p>
            <a:endParaRPr lang="en-US" dirty="0">
              <a:latin typeface="Garamond" panose="02020404030301010803" pitchFamily="18" charset="0"/>
            </a:endParaRPr>
          </a:p>
        </p:txBody>
      </p:sp>
      <p:sp>
        <p:nvSpPr>
          <p:cNvPr id="3" name="Title 2"/>
          <p:cNvSpPr>
            <a:spLocks noGrp="1"/>
          </p:cNvSpPr>
          <p:nvPr>
            <p:ph type="title"/>
          </p:nvPr>
        </p:nvSpPr>
        <p:spPr>
          <a:xfrm>
            <a:off x="0" y="0"/>
            <a:ext cx="9144000" cy="1371600"/>
          </a:xfrm>
        </p:spPr>
        <p:txBody>
          <a:bodyPr>
            <a:noAutofit/>
          </a:bodyPr>
          <a:lstStyle/>
          <a:p>
            <a:pPr algn="ctr"/>
            <a:r>
              <a:rPr lang="en-US" sz="4200" dirty="0">
                <a:latin typeface="Garamond" panose="02020404030301010803" pitchFamily="18" charset="0"/>
              </a:rPr>
              <a:t>Phase 2:  The Plan of Action, </a:t>
            </a:r>
            <a:br>
              <a:rPr lang="en-US" sz="4200" dirty="0">
                <a:latin typeface="Garamond" panose="02020404030301010803" pitchFamily="18" charset="0"/>
              </a:rPr>
            </a:br>
            <a:r>
              <a:rPr lang="en-US" sz="4200" dirty="0">
                <a:latin typeface="Garamond" panose="02020404030301010803" pitchFamily="18" charset="0"/>
              </a:rPr>
              <a:t>Begin the Research, Criteria</a:t>
            </a:r>
          </a:p>
        </p:txBody>
      </p:sp>
    </p:spTree>
    <p:extLst>
      <p:ext uri="{BB962C8B-B14F-4D97-AF65-F5344CB8AC3E}">
        <p14:creationId xmlns:p14="http://schemas.microsoft.com/office/powerpoint/2010/main" val="5648263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1524000"/>
            <a:ext cx="8839200" cy="3048000"/>
          </a:xfrm>
        </p:spPr>
        <p:txBody>
          <a:bodyPr>
            <a:normAutofit fontScale="77500" lnSpcReduction="20000"/>
          </a:bodyPr>
          <a:lstStyle/>
          <a:p>
            <a:r>
              <a:rPr lang="en-US" sz="4800" dirty="0">
                <a:latin typeface="Garamond" panose="02020404030301010803" pitchFamily="18" charset="0"/>
              </a:rPr>
              <a:t>Students should continue research on their project</a:t>
            </a:r>
          </a:p>
          <a:p>
            <a:r>
              <a:rPr lang="en-US" sz="4800" dirty="0">
                <a:latin typeface="Garamond" panose="02020404030301010803" pitchFamily="18" charset="0"/>
              </a:rPr>
              <a:t>Students will complete their product/outcome, then they will use their own criteria to evaluate their project</a:t>
            </a:r>
          </a:p>
          <a:p>
            <a:r>
              <a:rPr lang="en-US" sz="4800" dirty="0">
                <a:latin typeface="Garamond" panose="02020404030301010803" pitchFamily="18" charset="0"/>
              </a:rPr>
              <a:t>Students will complete their Project Reports</a:t>
            </a:r>
          </a:p>
          <a:p>
            <a:endParaRPr lang="en-US" sz="7800" dirty="0">
              <a:latin typeface="Garamond" panose="02020404030301010803" pitchFamily="18" charset="0"/>
            </a:endParaRPr>
          </a:p>
          <a:p>
            <a:endParaRPr lang="en-US" sz="7800" dirty="0">
              <a:latin typeface="Garamond" panose="02020404030301010803" pitchFamily="18" charset="0"/>
            </a:endParaRPr>
          </a:p>
          <a:p>
            <a:pPr marL="109728" indent="0">
              <a:buNone/>
            </a:pPr>
            <a:endParaRPr lang="en-US" sz="7800" dirty="0">
              <a:latin typeface="Garamond" panose="02020404030301010803" pitchFamily="18" charset="0"/>
            </a:endParaRPr>
          </a:p>
          <a:p>
            <a:endParaRPr lang="en-US" dirty="0">
              <a:latin typeface="Garamond" panose="02020404030301010803" pitchFamily="18" charset="0"/>
            </a:endParaRPr>
          </a:p>
        </p:txBody>
      </p:sp>
      <p:sp>
        <p:nvSpPr>
          <p:cNvPr id="3" name="Title 2"/>
          <p:cNvSpPr>
            <a:spLocks noGrp="1"/>
          </p:cNvSpPr>
          <p:nvPr>
            <p:ph type="title"/>
          </p:nvPr>
        </p:nvSpPr>
        <p:spPr>
          <a:xfrm>
            <a:off x="0" y="274638"/>
            <a:ext cx="9144000" cy="1096962"/>
          </a:xfrm>
        </p:spPr>
        <p:txBody>
          <a:bodyPr>
            <a:noAutofit/>
          </a:bodyPr>
          <a:lstStyle/>
          <a:p>
            <a:pPr algn="ctr"/>
            <a:r>
              <a:rPr lang="en-US" sz="4200" dirty="0">
                <a:latin typeface="Garamond" panose="02020404030301010803" pitchFamily="18" charset="0"/>
              </a:rPr>
              <a:t>Phase 3:  Product / Outcome </a:t>
            </a:r>
            <a:br>
              <a:rPr lang="en-US" sz="4200" dirty="0">
                <a:latin typeface="Garamond" panose="02020404030301010803" pitchFamily="18" charset="0"/>
              </a:rPr>
            </a:br>
            <a:r>
              <a:rPr lang="en-US" sz="4200" dirty="0">
                <a:latin typeface="Garamond" panose="02020404030301010803" pitchFamily="18" charset="0"/>
              </a:rPr>
              <a:t>&amp; Project Report</a:t>
            </a:r>
          </a:p>
        </p:txBody>
      </p:sp>
    </p:spTree>
    <p:extLst>
      <p:ext uri="{BB962C8B-B14F-4D97-AF65-F5344CB8AC3E}">
        <p14:creationId xmlns:p14="http://schemas.microsoft.com/office/powerpoint/2010/main" val="20696040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1524000"/>
            <a:ext cx="8839200" cy="3048000"/>
          </a:xfrm>
        </p:spPr>
        <p:txBody>
          <a:bodyPr>
            <a:normAutofit/>
          </a:bodyPr>
          <a:lstStyle/>
          <a:p>
            <a:pPr marL="109728" indent="0">
              <a:buNone/>
            </a:pPr>
            <a:endParaRPr lang="en-US" sz="7800" dirty="0">
              <a:latin typeface="Garamond" panose="02020404030301010803" pitchFamily="18" charset="0"/>
            </a:endParaRPr>
          </a:p>
          <a:p>
            <a:endParaRPr lang="en-US" sz="7800" dirty="0">
              <a:latin typeface="Garamond" panose="02020404030301010803" pitchFamily="18" charset="0"/>
            </a:endParaRPr>
          </a:p>
          <a:p>
            <a:pPr marL="109728" indent="0">
              <a:buNone/>
            </a:pPr>
            <a:endParaRPr lang="en-US" sz="7800" dirty="0">
              <a:latin typeface="Garamond" panose="02020404030301010803" pitchFamily="18" charset="0"/>
            </a:endParaRPr>
          </a:p>
          <a:p>
            <a:endParaRPr lang="en-US" dirty="0">
              <a:latin typeface="Garamond" panose="02020404030301010803" pitchFamily="18" charset="0"/>
            </a:endParaRPr>
          </a:p>
        </p:txBody>
      </p:sp>
      <p:sp>
        <p:nvSpPr>
          <p:cNvPr id="3" name="Title 2"/>
          <p:cNvSpPr>
            <a:spLocks noGrp="1"/>
          </p:cNvSpPr>
          <p:nvPr>
            <p:ph type="title"/>
          </p:nvPr>
        </p:nvSpPr>
        <p:spPr>
          <a:xfrm>
            <a:off x="0" y="274638"/>
            <a:ext cx="9144000" cy="1096962"/>
          </a:xfrm>
        </p:spPr>
        <p:txBody>
          <a:bodyPr>
            <a:noAutofit/>
          </a:bodyPr>
          <a:lstStyle/>
          <a:p>
            <a:pPr algn="ctr"/>
            <a:r>
              <a:rPr lang="en-US" sz="4200" dirty="0">
                <a:latin typeface="Garamond" panose="02020404030301010803" pitchFamily="18" charset="0"/>
              </a:rPr>
              <a:t>Your Report Will Consist Of:</a:t>
            </a:r>
          </a:p>
        </p:txBody>
      </p:sp>
      <p:sp>
        <p:nvSpPr>
          <p:cNvPr id="4" name="Content Placeholder 1"/>
          <p:cNvSpPr txBox="1">
            <a:spLocks/>
          </p:cNvSpPr>
          <p:nvPr/>
        </p:nvSpPr>
        <p:spPr>
          <a:xfrm>
            <a:off x="152400" y="1524000"/>
            <a:ext cx="8458200" cy="4343400"/>
          </a:xfrm>
          <a:prstGeom prst="rect">
            <a:avLst/>
          </a:prstGeom>
        </p:spPr>
        <p:txBody>
          <a:bodyPr vert="horz">
            <a:normAutofit fontScale="77500" lnSpcReduction="20000"/>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109728" indent="0">
              <a:buNone/>
            </a:pPr>
            <a:r>
              <a:rPr lang="en-US" sz="3400" dirty="0">
                <a:latin typeface="Garamond" panose="02020404030301010803" pitchFamily="18" charset="0"/>
              </a:rPr>
              <a:t>(1)</a:t>
            </a:r>
            <a:r>
              <a:rPr lang="en-US" sz="3400" dirty="0">
                <a:latin typeface="Garamond" panose="02020404030301010803" pitchFamily="18" charset="0"/>
                <a:hlinkClick r:id="rId2" action="ppaction://hlinksldjump"/>
              </a:rPr>
              <a:t>Personal Project Cover Sheet</a:t>
            </a:r>
            <a:endParaRPr lang="en-US" sz="3400" dirty="0">
              <a:latin typeface="Garamond" panose="02020404030301010803" pitchFamily="18" charset="0"/>
            </a:endParaRPr>
          </a:p>
          <a:p>
            <a:pPr marL="109728" indent="0">
              <a:buNone/>
            </a:pPr>
            <a:r>
              <a:rPr lang="en-US" sz="3400" dirty="0">
                <a:latin typeface="Garamond" panose="02020404030301010803" pitchFamily="18" charset="0"/>
              </a:rPr>
              <a:t>(2)</a:t>
            </a:r>
            <a:r>
              <a:rPr lang="en-US" sz="3400" dirty="0">
                <a:latin typeface="Garamond" panose="02020404030301010803" pitchFamily="18" charset="0"/>
                <a:hlinkClick r:id="rId3" action="ppaction://hlinksldjump"/>
              </a:rPr>
              <a:t>Academic Honesty Form</a:t>
            </a:r>
            <a:endParaRPr lang="en-US" sz="3400" dirty="0">
              <a:latin typeface="Garamond" panose="02020404030301010803" pitchFamily="18" charset="0"/>
            </a:endParaRPr>
          </a:p>
          <a:p>
            <a:pPr marL="109728" indent="0">
              <a:buNone/>
            </a:pPr>
            <a:r>
              <a:rPr lang="en-US" sz="3400" dirty="0">
                <a:latin typeface="Garamond" panose="02020404030301010803" pitchFamily="18" charset="0"/>
              </a:rPr>
              <a:t>(3)The Project Report (1,500 to 3,500 words)</a:t>
            </a:r>
          </a:p>
          <a:p>
            <a:pPr marL="109728" indent="0">
              <a:buNone/>
            </a:pPr>
            <a:r>
              <a:rPr lang="en-US" sz="3400" dirty="0">
                <a:latin typeface="Garamond" panose="02020404030301010803" pitchFamily="18" charset="0"/>
              </a:rPr>
              <a:t>(4)Bibliography</a:t>
            </a:r>
          </a:p>
          <a:p>
            <a:pPr marL="109728" indent="0">
              <a:buNone/>
            </a:pPr>
            <a:r>
              <a:rPr lang="en-US" sz="3400" dirty="0">
                <a:latin typeface="Garamond" panose="02020404030301010803" pitchFamily="18" charset="0"/>
              </a:rPr>
              <a:t>(5)Evidence of Your Product/Outcome – can be pictures or your actual product</a:t>
            </a:r>
          </a:p>
          <a:p>
            <a:pPr marL="109728" indent="0">
              <a:buNone/>
            </a:pPr>
            <a:r>
              <a:rPr lang="en-US" sz="3400" dirty="0">
                <a:latin typeface="Garamond" panose="02020404030301010803" pitchFamily="18" charset="0"/>
              </a:rPr>
              <a:t>(6)Appendices – up to 10 pages of excerpts from </a:t>
            </a:r>
            <a:r>
              <a:rPr lang="en-US" sz="3400" dirty="0" err="1">
                <a:latin typeface="Garamond" panose="02020404030301010803" pitchFamily="18" charset="0"/>
              </a:rPr>
              <a:t>ManageBac</a:t>
            </a:r>
            <a:r>
              <a:rPr lang="en-US" sz="3400" dirty="0">
                <a:latin typeface="Garamond" panose="02020404030301010803" pitchFamily="18" charset="0"/>
              </a:rPr>
              <a:t> can be included (such as journal entries, your criteria, a sample of your plan of action, excerpt of an annotated bibliography); these ARE NOT scored, but they are SUPPORTING EVIDENCE and should be utilized!</a:t>
            </a:r>
          </a:p>
          <a:p>
            <a:pPr marL="109728" indent="0">
              <a:buNone/>
            </a:pPr>
            <a:endParaRPr lang="en-US" sz="3400" dirty="0">
              <a:latin typeface="Garamond" panose="02020404030301010803" pitchFamily="18" charset="0"/>
            </a:endParaRPr>
          </a:p>
          <a:p>
            <a:pPr marL="109728" indent="0">
              <a:buNone/>
            </a:pPr>
            <a:endParaRPr lang="en-US" sz="3400" dirty="0">
              <a:latin typeface="Garamond" panose="02020404030301010803" pitchFamily="18" charset="0"/>
            </a:endParaRPr>
          </a:p>
          <a:p>
            <a:endParaRPr lang="en-US" sz="7800" dirty="0">
              <a:latin typeface="Garamond" panose="02020404030301010803" pitchFamily="18" charset="0"/>
            </a:endParaRPr>
          </a:p>
          <a:p>
            <a:pPr marL="109728" indent="0">
              <a:buFont typeface="Wingdings 3"/>
              <a:buNone/>
            </a:pPr>
            <a:endParaRPr lang="en-US" sz="7800" dirty="0">
              <a:latin typeface="Garamond" panose="02020404030301010803" pitchFamily="18" charset="0"/>
            </a:endParaRPr>
          </a:p>
          <a:p>
            <a:endParaRPr lang="en-US" dirty="0">
              <a:latin typeface="Garamond" panose="02020404030301010803" pitchFamily="18" charset="0"/>
            </a:endParaRPr>
          </a:p>
        </p:txBody>
      </p:sp>
    </p:spTree>
    <p:extLst>
      <p:ext uri="{BB962C8B-B14F-4D97-AF65-F5344CB8AC3E}">
        <p14:creationId xmlns:p14="http://schemas.microsoft.com/office/powerpoint/2010/main" val="7551177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9029"/>
            <a:ext cx="9144000" cy="809171"/>
          </a:xfrm>
        </p:spPr>
        <p:txBody>
          <a:bodyPr>
            <a:noAutofit/>
          </a:bodyPr>
          <a:lstStyle/>
          <a:p>
            <a:pPr algn="ctr"/>
            <a:r>
              <a:rPr lang="en-US" sz="3400" dirty="0">
                <a:latin typeface="Garamond" panose="02020404030301010803" pitchFamily="18" charset="0"/>
              </a:rPr>
              <a:t>COVER SHEET</a:t>
            </a:r>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8251"/>
          <a:stretch/>
        </p:blipFill>
        <p:spPr bwMode="auto">
          <a:xfrm>
            <a:off x="2381775" y="990600"/>
            <a:ext cx="4019025" cy="5727831"/>
          </a:xfrm>
          <a:prstGeom prst="rect">
            <a:avLst/>
          </a:prstGeom>
          <a:noFill/>
          <a:ln w="50800" algn="in">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EEECE1"/>
                  </a:outerShdw>
                </a:effectLst>
              </a14:hiddenEffects>
            </a:ext>
          </a:extLst>
        </p:spPr>
      </p:pic>
    </p:spTree>
    <p:extLst>
      <p:ext uri="{BB962C8B-B14F-4D97-AF65-F5344CB8AC3E}">
        <p14:creationId xmlns:p14="http://schemas.microsoft.com/office/powerpoint/2010/main" val="42628064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9029"/>
            <a:ext cx="9144000" cy="809171"/>
          </a:xfrm>
        </p:spPr>
        <p:txBody>
          <a:bodyPr>
            <a:noAutofit/>
          </a:bodyPr>
          <a:lstStyle/>
          <a:p>
            <a:pPr algn="ctr"/>
            <a:r>
              <a:rPr lang="en-US" sz="3400" dirty="0">
                <a:latin typeface="Garamond" panose="02020404030301010803" pitchFamily="18" charset="0"/>
              </a:rPr>
              <a:t>ACADEMIC HONESTY FORM</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914400"/>
            <a:ext cx="4343400" cy="5864636"/>
          </a:xfrm>
          <a:prstGeom prst="rect">
            <a:avLst/>
          </a:prstGeom>
          <a:noFill/>
          <a:ln w="50800" algn="ctr">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2057400"/>
            <a:ext cx="4504400" cy="4724400"/>
          </a:xfrm>
          <a:prstGeom prst="rect">
            <a:avLst/>
          </a:prstGeom>
          <a:noFill/>
          <a:ln w="50800" algn="ctr">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EEECE1"/>
                  </a:outerShdw>
                </a:effectLst>
              </a14:hiddenEffects>
            </a:ext>
          </a:extLst>
        </p:spPr>
      </p:pic>
    </p:spTree>
    <p:extLst>
      <p:ext uri="{BB962C8B-B14F-4D97-AF65-F5344CB8AC3E}">
        <p14:creationId xmlns:p14="http://schemas.microsoft.com/office/powerpoint/2010/main" val="20443662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9029"/>
            <a:ext cx="9144000" cy="809171"/>
          </a:xfrm>
        </p:spPr>
        <p:txBody>
          <a:bodyPr>
            <a:noAutofit/>
          </a:bodyPr>
          <a:lstStyle/>
          <a:p>
            <a:pPr algn="ctr"/>
            <a:r>
              <a:rPr lang="en-US" sz="4200" dirty="0">
                <a:latin typeface="Garamond" panose="02020404030301010803" pitchFamily="18" charset="0"/>
              </a:rPr>
              <a:t>Personal Project Report Sample</a:t>
            </a:r>
          </a:p>
        </p:txBody>
      </p:sp>
      <p:sp>
        <p:nvSpPr>
          <p:cNvPr id="2" name="TextBox 1"/>
          <p:cNvSpPr txBox="1"/>
          <p:nvPr/>
        </p:nvSpPr>
        <p:spPr>
          <a:xfrm>
            <a:off x="762000" y="1752600"/>
            <a:ext cx="6588470" cy="1077218"/>
          </a:xfrm>
          <a:prstGeom prst="rect">
            <a:avLst/>
          </a:prstGeom>
          <a:noFill/>
        </p:spPr>
        <p:txBody>
          <a:bodyPr wrap="none" rtlCol="0">
            <a:spAutoFit/>
          </a:bodyPr>
          <a:lstStyle/>
          <a:p>
            <a:r>
              <a:rPr lang="en-US" sz="3200" dirty="0">
                <a:latin typeface="Garamond" panose="02020404030301010803" pitchFamily="18" charset="0"/>
              </a:rPr>
              <a:t>This Project scored an 8 in all 4 Criteria:</a:t>
            </a:r>
          </a:p>
          <a:p>
            <a:r>
              <a:rPr lang="en-US" sz="3200" dirty="0">
                <a:latin typeface="Garamond" panose="02020404030301010803" pitchFamily="18" charset="0"/>
                <a:hlinkClick r:id="rId2"/>
              </a:rPr>
              <a:t>“Rockets”</a:t>
            </a:r>
            <a:endParaRPr lang="en-US" sz="3200" dirty="0">
              <a:latin typeface="Garamond" panose="02020404030301010803" pitchFamily="18" charset="0"/>
            </a:endParaRPr>
          </a:p>
        </p:txBody>
      </p:sp>
    </p:spTree>
    <p:extLst>
      <p:ext uri="{BB962C8B-B14F-4D97-AF65-F5344CB8AC3E}">
        <p14:creationId xmlns:p14="http://schemas.microsoft.com/office/powerpoint/2010/main" val="28147112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1524000"/>
            <a:ext cx="8458200" cy="2514600"/>
          </a:xfrm>
        </p:spPr>
        <p:txBody>
          <a:bodyPr>
            <a:normAutofit fontScale="92500" lnSpcReduction="20000"/>
          </a:bodyPr>
          <a:lstStyle/>
          <a:p>
            <a:r>
              <a:rPr lang="en-US" sz="4100" dirty="0">
                <a:latin typeface="Garamond" panose="02020404030301010803" pitchFamily="18" charset="0"/>
              </a:rPr>
              <a:t>Supervisors will meet to internally standardize the criteria (agree on what it means) and assess student projects</a:t>
            </a:r>
          </a:p>
          <a:p>
            <a:r>
              <a:rPr lang="en-US" sz="4100" dirty="0">
                <a:latin typeface="Garamond" panose="02020404030301010803" pitchFamily="18" charset="0"/>
              </a:rPr>
              <a:t>Assessment scores will be shared and discussed with students</a:t>
            </a:r>
          </a:p>
          <a:p>
            <a:endParaRPr lang="en-US" sz="7800" dirty="0">
              <a:latin typeface="Garamond" panose="02020404030301010803" pitchFamily="18" charset="0"/>
            </a:endParaRPr>
          </a:p>
          <a:p>
            <a:endParaRPr lang="en-US" sz="7800" dirty="0">
              <a:latin typeface="Garamond" panose="02020404030301010803" pitchFamily="18" charset="0"/>
            </a:endParaRPr>
          </a:p>
          <a:p>
            <a:pPr marL="109728" indent="0">
              <a:buNone/>
            </a:pPr>
            <a:endParaRPr lang="en-US" sz="7800" dirty="0">
              <a:latin typeface="Garamond" panose="02020404030301010803" pitchFamily="18" charset="0"/>
            </a:endParaRPr>
          </a:p>
          <a:p>
            <a:endParaRPr lang="en-US" dirty="0">
              <a:latin typeface="Garamond" panose="02020404030301010803" pitchFamily="18" charset="0"/>
            </a:endParaRPr>
          </a:p>
        </p:txBody>
      </p:sp>
      <p:sp>
        <p:nvSpPr>
          <p:cNvPr id="3" name="Title 2"/>
          <p:cNvSpPr>
            <a:spLocks noGrp="1"/>
          </p:cNvSpPr>
          <p:nvPr>
            <p:ph type="title"/>
          </p:nvPr>
        </p:nvSpPr>
        <p:spPr>
          <a:xfrm>
            <a:off x="457200" y="274638"/>
            <a:ext cx="8229600" cy="868362"/>
          </a:xfrm>
        </p:spPr>
        <p:txBody>
          <a:bodyPr>
            <a:normAutofit/>
          </a:bodyPr>
          <a:lstStyle/>
          <a:p>
            <a:pPr algn="ctr"/>
            <a:r>
              <a:rPr lang="en-US" sz="4200" dirty="0">
                <a:latin typeface="Garamond" panose="02020404030301010803" pitchFamily="18" charset="0"/>
              </a:rPr>
              <a:t>Phase 4:  The Assessment</a:t>
            </a:r>
          </a:p>
        </p:txBody>
      </p:sp>
    </p:spTree>
    <p:extLst>
      <p:ext uri="{BB962C8B-B14F-4D97-AF65-F5344CB8AC3E}">
        <p14:creationId xmlns:p14="http://schemas.microsoft.com/office/powerpoint/2010/main" val="340046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558494897"/>
              </p:ext>
            </p:extLst>
          </p:nvPr>
        </p:nvGraphicFramePr>
        <p:xfrm>
          <a:off x="609600" y="1295400"/>
          <a:ext cx="6045255" cy="2742191"/>
        </p:xfrm>
        <a:graphic>
          <a:graphicData uri="http://schemas.openxmlformats.org/drawingml/2006/table">
            <a:tbl>
              <a:tblPr/>
              <a:tblGrid>
                <a:gridCol w="1679931">
                  <a:extLst>
                    <a:ext uri="{9D8B030D-6E8A-4147-A177-3AD203B41FA5}">
                      <a16:colId xmlns:a16="http://schemas.microsoft.com/office/drawing/2014/main" val="20000"/>
                    </a:ext>
                  </a:extLst>
                </a:gridCol>
                <a:gridCol w="2637065">
                  <a:extLst>
                    <a:ext uri="{9D8B030D-6E8A-4147-A177-3AD203B41FA5}">
                      <a16:colId xmlns:a16="http://schemas.microsoft.com/office/drawing/2014/main" val="20001"/>
                    </a:ext>
                  </a:extLst>
                </a:gridCol>
                <a:gridCol w="1728259">
                  <a:extLst>
                    <a:ext uri="{9D8B030D-6E8A-4147-A177-3AD203B41FA5}">
                      <a16:colId xmlns:a16="http://schemas.microsoft.com/office/drawing/2014/main" val="20002"/>
                    </a:ext>
                  </a:extLst>
                </a:gridCol>
              </a:tblGrid>
              <a:tr h="495110">
                <a:tc>
                  <a:txBody>
                    <a:bodyPr/>
                    <a:lstStyle/>
                    <a:p>
                      <a:pPr marR="0" indent="0" algn="ctr" rtl="0">
                        <a:lnSpc>
                          <a:spcPct val="119000"/>
                        </a:lnSpc>
                        <a:spcBef>
                          <a:spcPts val="0"/>
                        </a:spcBef>
                        <a:spcAft>
                          <a:spcPts val="0"/>
                        </a:spcAft>
                      </a:pPr>
                      <a:r>
                        <a:rPr lang="en-US" sz="1800" b="1" kern="1400" dirty="0">
                          <a:solidFill>
                            <a:srgbClr val="000000"/>
                          </a:solidFill>
                          <a:effectLst/>
                          <a:latin typeface="Garamond" panose="02020404030301010803" pitchFamily="18" charset="0"/>
                        </a:rPr>
                        <a:t>Criteria</a:t>
                      </a:r>
                      <a:endParaRPr lang="en-US" sz="1400" kern="1400" dirty="0">
                        <a:solidFill>
                          <a:srgbClr val="000000"/>
                        </a:solidFill>
                        <a:effectLst/>
                        <a:latin typeface="Garamond" panose="02020404030301010803"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en-US" sz="1800" b="1" kern="1400" dirty="0">
                          <a:solidFill>
                            <a:srgbClr val="000000"/>
                          </a:solidFill>
                          <a:effectLst/>
                          <a:latin typeface="Garamond" panose="02020404030301010803" pitchFamily="18" charset="0"/>
                        </a:rPr>
                        <a:t>Description</a:t>
                      </a:r>
                      <a:endParaRPr lang="en-US" sz="1400" kern="1400" dirty="0">
                        <a:solidFill>
                          <a:srgbClr val="000000"/>
                        </a:solidFill>
                        <a:effectLst/>
                        <a:latin typeface="Garamond" panose="02020404030301010803"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en-US" sz="1800" b="1" kern="1400" dirty="0">
                          <a:solidFill>
                            <a:srgbClr val="000000"/>
                          </a:solidFill>
                          <a:effectLst/>
                          <a:latin typeface="Garamond" panose="02020404030301010803" pitchFamily="18" charset="0"/>
                        </a:rPr>
                        <a:t>Maximum Score</a:t>
                      </a:r>
                      <a:endParaRPr lang="en-US" sz="1400" kern="1400" dirty="0">
                        <a:solidFill>
                          <a:srgbClr val="000000"/>
                        </a:solidFill>
                        <a:effectLst/>
                        <a:latin typeface="Garamond" panose="02020404030301010803"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645873">
                <a:tc>
                  <a:txBody>
                    <a:bodyPr/>
                    <a:lstStyle/>
                    <a:p>
                      <a:pPr marR="0" indent="0" algn="ctr" rtl="0">
                        <a:lnSpc>
                          <a:spcPct val="119000"/>
                        </a:lnSpc>
                        <a:spcBef>
                          <a:spcPts val="0"/>
                        </a:spcBef>
                        <a:spcAft>
                          <a:spcPts val="0"/>
                        </a:spcAft>
                      </a:pPr>
                      <a:r>
                        <a:rPr lang="en-US" sz="2000" kern="1400" dirty="0">
                          <a:solidFill>
                            <a:srgbClr val="000000"/>
                          </a:solidFill>
                          <a:effectLst/>
                          <a:latin typeface="Garamond" panose="02020404030301010803" pitchFamily="18" charset="0"/>
                        </a:rPr>
                        <a:t>Criterion A</a:t>
                      </a:r>
                      <a:endParaRPr lang="en-US" sz="1600" kern="1400" dirty="0">
                        <a:solidFill>
                          <a:srgbClr val="000000"/>
                        </a:solidFill>
                        <a:effectLst/>
                        <a:latin typeface="Garamond" panose="02020404030301010803"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en-US" sz="2000" kern="1400" dirty="0">
                          <a:solidFill>
                            <a:srgbClr val="000000"/>
                          </a:solidFill>
                          <a:effectLst/>
                          <a:latin typeface="Garamond" panose="02020404030301010803" pitchFamily="18" charset="0"/>
                        </a:rPr>
                        <a:t>Investigating</a:t>
                      </a:r>
                      <a:endParaRPr lang="en-US" sz="1600" kern="1400" dirty="0">
                        <a:solidFill>
                          <a:srgbClr val="000000"/>
                        </a:solidFill>
                        <a:effectLst/>
                        <a:latin typeface="Garamond" panose="02020404030301010803"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en-US" sz="2000" kern="1400" dirty="0">
                          <a:solidFill>
                            <a:srgbClr val="000000"/>
                          </a:solidFill>
                          <a:effectLst/>
                          <a:latin typeface="Garamond" panose="02020404030301010803" pitchFamily="18" charset="0"/>
                        </a:rPr>
                        <a:t>8</a:t>
                      </a:r>
                      <a:endParaRPr lang="en-US" sz="1600" kern="1400" dirty="0">
                        <a:solidFill>
                          <a:srgbClr val="000000"/>
                        </a:solidFill>
                        <a:effectLst/>
                        <a:latin typeface="Garamond" panose="02020404030301010803"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33736">
                <a:tc>
                  <a:txBody>
                    <a:bodyPr/>
                    <a:lstStyle/>
                    <a:p>
                      <a:pPr marR="0" indent="0" algn="ctr" rtl="0">
                        <a:lnSpc>
                          <a:spcPct val="119000"/>
                        </a:lnSpc>
                        <a:spcBef>
                          <a:spcPts val="0"/>
                        </a:spcBef>
                        <a:spcAft>
                          <a:spcPts val="0"/>
                        </a:spcAft>
                      </a:pPr>
                      <a:r>
                        <a:rPr lang="en-US" sz="2000" kern="1400">
                          <a:solidFill>
                            <a:srgbClr val="000000"/>
                          </a:solidFill>
                          <a:effectLst/>
                          <a:latin typeface="Garamond" panose="02020404030301010803" pitchFamily="18" charset="0"/>
                        </a:rPr>
                        <a:t>Criterion B</a:t>
                      </a:r>
                      <a:endParaRPr lang="en-US" sz="1600" kern="1400">
                        <a:solidFill>
                          <a:srgbClr val="000000"/>
                        </a:solidFill>
                        <a:effectLst/>
                        <a:latin typeface="Garamond" panose="02020404030301010803"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en-US" sz="2000" kern="1400" dirty="0">
                          <a:solidFill>
                            <a:srgbClr val="000000"/>
                          </a:solidFill>
                          <a:effectLst/>
                          <a:latin typeface="Garamond" panose="02020404030301010803" pitchFamily="18" charset="0"/>
                        </a:rPr>
                        <a:t>Planning</a:t>
                      </a:r>
                      <a:endParaRPr lang="en-US" sz="1600" kern="1400" dirty="0">
                        <a:solidFill>
                          <a:srgbClr val="000000"/>
                        </a:solidFill>
                        <a:effectLst/>
                        <a:latin typeface="Garamond" panose="02020404030301010803"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en-US" sz="2000" kern="1400" dirty="0">
                          <a:solidFill>
                            <a:srgbClr val="000000"/>
                          </a:solidFill>
                          <a:effectLst/>
                          <a:latin typeface="Garamond" panose="02020404030301010803" pitchFamily="18" charset="0"/>
                        </a:rPr>
                        <a:t>8</a:t>
                      </a:r>
                      <a:endParaRPr lang="en-US" sz="1600" kern="1400" dirty="0">
                        <a:solidFill>
                          <a:srgbClr val="000000"/>
                        </a:solidFill>
                        <a:effectLst/>
                        <a:latin typeface="Garamond" panose="02020404030301010803"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33736">
                <a:tc>
                  <a:txBody>
                    <a:bodyPr/>
                    <a:lstStyle/>
                    <a:p>
                      <a:pPr marR="0" indent="0" algn="ctr" rtl="0">
                        <a:lnSpc>
                          <a:spcPct val="119000"/>
                        </a:lnSpc>
                        <a:spcBef>
                          <a:spcPts val="0"/>
                        </a:spcBef>
                        <a:spcAft>
                          <a:spcPts val="0"/>
                        </a:spcAft>
                      </a:pPr>
                      <a:r>
                        <a:rPr lang="en-US" sz="2000" kern="1400">
                          <a:solidFill>
                            <a:srgbClr val="000000"/>
                          </a:solidFill>
                          <a:effectLst/>
                          <a:latin typeface="Garamond" panose="02020404030301010803" pitchFamily="18" charset="0"/>
                        </a:rPr>
                        <a:t>Criterion C</a:t>
                      </a:r>
                      <a:endParaRPr lang="en-US" sz="1600" kern="1400">
                        <a:solidFill>
                          <a:srgbClr val="000000"/>
                        </a:solidFill>
                        <a:effectLst/>
                        <a:latin typeface="Garamond" panose="02020404030301010803"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en-US" sz="2000" kern="1400" dirty="0">
                          <a:solidFill>
                            <a:srgbClr val="000000"/>
                          </a:solidFill>
                          <a:effectLst/>
                          <a:latin typeface="Garamond" panose="02020404030301010803" pitchFamily="18" charset="0"/>
                        </a:rPr>
                        <a:t>Taking Action</a:t>
                      </a:r>
                      <a:endParaRPr lang="en-US" sz="1600" kern="1400" dirty="0">
                        <a:solidFill>
                          <a:srgbClr val="000000"/>
                        </a:solidFill>
                        <a:effectLst/>
                        <a:latin typeface="Garamond" panose="02020404030301010803"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en-US" sz="2000" kern="1400" dirty="0">
                          <a:solidFill>
                            <a:srgbClr val="000000"/>
                          </a:solidFill>
                          <a:effectLst/>
                          <a:latin typeface="Garamond" panose="02020404030301010803" pitchFamily="18" charset="0"/>
                        </a:rPr>
                        <a:t>8</a:t>
                      </a:r>
                      <a:endParaRPr lang="en-US" sz="1600" kern="1400" dirty="0">
                        <a:solidFill>
                          <a:srgbClr val="000000"/>
                        </a:solidFill>
                        <a:effectLst/>
                        <a:latin typeface="Garamond" panose="02020404030301010803"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33736">
                <a:tc>
                  <a:txBody>
                    <a:bodyPr/>
                    <a:lstStyle/>
                    <a:p>
                      <a:pPr marR="0" indent="0" algn="ctr" rtl="0">
                        <a:lnSpc>
                          <a:spcPct val="119000"/>
                        </a:lnSpc>
                        <a:spcBef>
                          <a:spcPts val="0"/>
                        </a:spcBef>
                        <a:spcAft>
                          <a:spcPts val="0"/>
                        </a:spcAft>
                      </a:pPr>
                      <a:r>
                        <a:rPr lang="en-US" sz="2000" kern="1400">
                          <a:solidFill>
                            <a:srgbClr val="000000"/>
                          </a:solidFill>
                          <a:effectLst/>
                          <a:latin typeface="Garamond" panose="02020404030301010803" pitchFamily="18" charset="0"/>
                        </a:rPr>
                        <a:t>Criterion D</a:t>
                      </a:r>
                      <a:endParaRPr lang="en-US" sz="1600" kern="1400">
                        <a:solidFill>
                          <a:srgbClr val="000000"/>
                        </a:solidFill>
                        <a:effectLst/>
                        <a:latin typeface="Garamond" panose="02020404030301010803"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en-US" sz="2000" kern="1400" dirty="0">
                          <a:solidFill>
                            <a:srgbClr val="000000"/>
                          </a:solidFill>
                          <a:effectLst/>
                          <a:latin typeface="Garamond" panose="02020404030301010803" pitchFamily="18" charset="0"/>
                        </a:rPr>
                        <a:t>Reflecting</a:t>
                      </a:r>
                      <a:endParaRPr lang="en-US" sz="1600" kern="1400" dirty="0">
                        <a:solidFill>
                          <a:srgbClr val="000000"/>
                        </a:solidFill>
                        <a:effectLst/>
                        <a:latin typeface="Garamond" panose="02020404030301010803"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en-US" sz="2000" kern="1400" dirty="0">
                          <a:solidFill>
                            <a:srgbClr val="000000"/>
                          </a:solidFill>
                          <a:effectLst/>
                          <a:latin typeface="Garamond" panose="02020404030301010803" pitchFamily="18" charset="0"/>
                        </a:rPr>
                        <a:t>8</a:t>
                      </a:r>
                      <a:endParaRPr lang="en-US" sz="1600" kern="1400" dirty="0">
                        <a:solidFill>
                          <a:srgbClr val="000000"/>
                        </a:solidFill>
                        <a:effectLst/>
                        <a:latin typeface="Garamond" panose="02020404030301010803"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3" name="Title 2"/>
          <p:cNvSpPr>
            <a:spLocks noGrp="1"/>
          </p:cNvSpPr>
          <p:nvPr>
            <p:ph type="title"/>
          </p:nvPr>
        </p:nvSpPr>
        <p:spPr/>
        <p:txBody>
          <a:bodyPr/>
          <a:lstStyle/>
          <a:p>
            <a:r>
              <a:rPr lang="en-US" dirty="0">
                <a:latin typeface="Garamond" panose="02020404030301010803" pitchFamily="18" charset="0"/>
              </a:rPr>
              <a:t>How will the project be scored?</a:t>
            </a:r>
          </a:p>
        </p:txBody>
      </p:sp>
      <p:sp>
        <p:nvSpPr>
          <p:cNvPr id="5" name="Control 1"/>
          <p:cNvSpPr>
            <a:spLocks noChangeArrowheads="1" noChangeShapeType="1"/>
          </p:cNvSpPr>
          <p:nvPr/>
        </p:nvSpPr>
        <p:spPr bwMode="auto">
          <a:xfrm>
            <a:off x="-958850" y="4254500"/>
            <a:ext cx="5541963" cy="2447925"/>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0" tIns="0" rIns="0" bIns="0" numCol="1" anchor="t" anchorCtr="0" compatLnSpc="1">
            <a:prstTxWarp prst="textNoShape">
              <a:avLst/>
            </a:prstTxWarp>
          </a:bodyPr>
          <a:lstStyle/>
          <a:p>
            <a:endParaRPr lang="en-US"/>
          </a:p>
        </p:txBody>
      </p:sp>
      <p:sp>
        <p:nvSpPr>
          <p:cNvPr id="6" name="Title 2"/>
          <p:cNvSpPr txBox="1">
            <a:spLocks/>
          </p:cNvSpPr>
          <p:nvPr/>
        </p:nvSpPr>
        <p:spPr>
          <a:xfrm>
            <a:off x="228600" y="4254500"/>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r>
              <a:rPr lang="en-US" sz="3200" b="0" dirty="0">
                <a:solidFill>
                  <a:schemeClr val="tx1"/>
                </a:solidFill>
                <a:effectLst/>
                <a:latin typeface="Garamond" panose="02020404030301010803" pitchFamily="18" charset="0"/>
              </a:rPr>
              <a:t>Students can  have a maximum score of 32 points.</a:t>
            </a:r>
          </a:p>
        </p:txBody>
      </p:sp>
    </p:spTree>
    <p:extLst>
      <p:ext uri="{BB962C8B-B14F-4D97-AF65-F5344CB8AC3E}">
        <p14:creationId xmlns:p14="http://schemas.microsoft.com/office/powerpoint/2010/main" val="8260853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a:xfrm>
            <a:off x="457199" y="19987"/>
            <a:ext cx="8229600" cy="589614"/>
          </a:xfrm>
        </p:spPr>
        <p:txBody>
          <a:bodyPr>
            <a:normAutofit fontScale="90000"/>
          </a:bodyPr>
          <a:lstStyle/>
          <a:p>
            <a:pPr algn="ctr"/>
            <a:r>
              <a:rPr lang="en-US" sz="3600" dirty="0">
                <a:latin typeface="Garamond" panose="02020404030301010803" pitchFamily="18" charset="0"/>
              </a:rPr>
              <a:t>Score Guidelines</a:t>
            </a:r>
          </a:p>
        </p:txBody>
      </p:sp>
      <p:graphicFrame>
        <p:nvGraphicFramePr>
          <p:cNvPr id="6" name="Table 5"/>
          <p:cNvGraphicFramePr>
            <a:graphicFrameLocks noGrp="1"/>
          </p:cNvGraphicFramePr>
          <p:nvPr>
            <p:extLst>
              <p:ext uri="{D42A27DB-BD31-4B8C-83A1-F6EECF244321}">
                <p14:modId xmlns:p14="http://schemas.microsoft.com/office/powerpoint/2010/main" val="1161226191"/>
              </p:ext>
            </p:extLst>
          </p:nvPr>
        </p:nvGraphicFramePr>
        <p:xfrm>
          <a:off x="0" y="552714"/>
          <a:ext cx="9143998" cy="6335266"/>
        </p:xfrm>
        <a:graphic>
          <a:graphicData uri="http://schemas.openxmlformats.org/drawingml/2006/table">
            <a:tbl>
              <a:tblPr/>
              <a:tblGrid>
                <a:gridCol w="819143">
                  <a:extLst>
                    <a:ext uri="{9D8B030D-6E8A-4147-A177-3AD203B41FA5}">
                      <a16:colId xmlns:a16="http://schemas.microsoft.com/office/drawing/2014/main" val="2107834090"/>
                    </a:ext>
                  </a:extLst>
                </a:gridCol>
                <a:gridCol w="819143">
                  <a:extLst>
                    <a:ext uri="{9D8B030D-6E8A-4147-A177-3AD203B41FA5}">
                      <a16:colId xmlns:a16="http://schemas.microsoft.com/office/drawing/2014/main" val="298170388"/>
                    </a:ext>
                  </a:extLst>
                </a:gridCol>
                <a:gridCol w="7505712">
                  <a:extLst>
                    <a:ext uri="{9D8B030D-6E8A-4147-A177-3AD203B41FA5}">
                      <a16:colId xmlns:a16="http://schemas.microsoft.com/office/drawing/2014/main" val="2529805209"/>
                    </a:ext>
                  </a:extLst>
                </a:gridCol>
              </a:tblGrid>
              <a:tr h="300383">
                <a:tc gridSpan="3">
                  <a:txBody>
                    <a:bodyPr/>
                    <a:lstStyle/>
                    <a:p>
                      <a:pPr marR="0" indent="0" algn="ctr" rtl="0">
                        <a:lnSpc>
                          <a:spcPct val="93000"/>
                        </a:lnSpc>
                        <a:spcBef>
                          <a:spcPts val="0"/>
                        </a:spcBef>
                        <a:spcAft>
                          <a:spcPts val="0"/>
                        </a:spcAft>
                      </a:pPr>
                      <a:r>
                        <a:rPr lang="en-US" sz="1400" b="1" kern="1400" dirty="0">
                          <a:ln>
                            <a:noFill/>
                          </a:ln>
                          <a:solidFill>
                            <a:srgbClr val="000000"/>
                          </a:solidFill>
                          <a:effectLst/>
                          <a:latin typeface="Garamond" panose="02020404030301010803" pitchFamily="18" charset="0"/>
                        </a:rPr>
                        <a:t>MYP General Grade Descriptors </a:t>
                      </a:r>
                      <a:endParaRPr lang="en-US" sz="1400" kern="1400" dirty="0">
                        <a:ln>
                          <a:noFill/>
                        </a:ln>
                        <a:solidFill>
                          <a:srgbClr val="000000"/>
                        </a:solidFill>
                        <a:effectLst/>
                        <a:latin typeface="Garamond" panose="02020404030301010803" pitchFamily="18" charset="0"/>
                      </a:endParaRPr>
                    </a:p>
                  </a:txBody>
                  <a:tcPr marL="34544" marR="34544" marT="34544" marB="3454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684437066"/>
                  </a:ext>
                </a:extLst>
              </a:tr>
              <a:tr h="320262">
                <a:tc gridSpan="3">
                  <a:txBody>
                    <a:bodyPr/>
                    <a:lstStyle/>
                    <a:p>
                      <a:pPr marR="0" indent="0" algn="l" rtl="0">
                        <a:lnSpc>
                          <a:spcPct val="93000"/>
                        </a:lnSpc>
                        <a:spcBef>
                          <a:spcPts val="0"/>
                        </a:spcBef>
                        <a:spcAft>
                          <a:spcPts val="0"/>
                        </a:spcAft>
                      </a:pPr>
                      <a:r>
                        <a:rPr lang="en-US" sz="1400" kern="1400">
                          <a:ln>
                            <a:noFill/>
                          </a:ln>
                          <a:solidFill>
                            <a:srgbClr val="000000"/>
                          </a:solidFill>
                          <a:effectLst/>
                          <a:latin typeface="Garamond" panose="02020404030301010803" pitchFamily="18" charset="0"/>
                        </a:rPr>
                        <a:t>To arrive at a criterion levels total for each student, teachers add together student’s final achievement levels in all criteria.</a:t>
                      </a:r>
                    </a:p>
                  </a:txBody>
                  <a:tcPr marL="34544" marR="34544" marT="34544" marB="3454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92579084"/>
                  </a:ext>
                </a:extLst>
              </a:tr>
              <a:tr h="446156">
                <a:tc>
                  <a:txBody>
                    <a:bodyPr/>
                    <a:lstStyle/>
                    <a:p>
                      <a:pPr marR="0" indent="0" algn="ctr" rtl="0">
                        <a:lnSpc>
                          <a:spcPct val="93000"/>
                        </a:lnSpc>
                        <a:spcBef>
                          <a:spcPts val="0"/>
                        </a:spcBef>
                        <a:spcAft>
                          <a:spcPts val="0"/>
                        </a:spcAft>
                      </a:pPr>
                      <a:r>
                        <a:rPr lang="en-US" sz="1400" kern="1400" dirty="0">
                          <a:ln>
                            <a:noFill/>
                          </a:ln>
                          <a:solidFill>
                            <a:srgbClr val="000000"/>
                          </a:solidFill>
                          <a:effectLst/>
                          <a:latin typeface="Garamond" panose="02020404030301010803" pitchFamily="18" charset="0"/>
                        </a:rPr>
                        <a:t>Grade</a:t>
                      </a:r>
                    </a:p>
                  </a:txBody>
                  <a:tcPr marL="34544" marR="34544" marT="34544" marB="3454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lnSpc>
                          <a:spcPct val="93000"/>
                        </a:lnSpc>
                        <a:spcBef>
                          <a:spcPts val="0"/>
                        </a:spcBef>
                        <a:spcAft>
                          <a:spcPts val="0"/>
                        </a:spcAft>
                      </a:pPr>
                      <a:r>
                        <a:rPr lang="en-US" sz="1400" kern="1400" dirty="0">
                          <a:ln>
                            <a:noFill/>
                          </a:ln>
                          <a:solidFill>
                            <a:srgbClr val="000000"/>
                          </a:solidFill>
                          <a:effectLst/>
                          <a:latin typeface="Garamond" panose="02020404030301010803" pitchFamily="18" charset="0"/>
                        </a:rPr>
                        <a:t>Boundary Guidelines</a:t>
                      </a:r>
                    </a:p>
                  </a:txBody>
                  <a:tcPr marL="34544" marR="34544" marT="34544" marB="3454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l" rtl="0">
                        <a:lnSpc>
                          <a:spcPct val="93000"/>
                        </a:lnSpc>
                        <a:spcBef>
                          <a:spcPts val="0"/>
                        </a:spcBef>
                        <a:spcAft>
                          <a:spcPts val="0"/>
                        </a:spcAft>
                      </a:pPr>
                      <a:r>
                        <a:rPr lang="en-US" sz="1400" kern="1400" dirty="0">
                          <a:ln>
                            <a:noFill/>
                          </a:ln>
                          <a:solidFill>
                            <a:srgbClr val="000000"/>
                          </a:solidFill>
                          <a:effectLst/>
                          <a:latin typeface="Garamond" panose="02020404030301010803" pitchFamily="18" charset="0"/>
                        </a:rPr>
                        <a:t>Descriptor</a:t>
                      </a:r>
                    </a:p>
                  </a:txBody>
                  <a:tcPr marL="34544" marR="34544" marT="34544" marB="3454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62590327"/>
                  </a:ext>
                </a:extLst>
              </a:tr>
              <a:tr h="618093">
                <a:tc>
                  <a:txBody>
                    <a:bodyPr/>
                    <a:lstStyle/>
                    <a:p>
                      <a:pPr marR="0" indent="0" algn="ctr" rtl="0">
                        <a:lnSpc>
                          <a:spcPct val="93000"/>
                        </a:lnSpc>
                        <a:spcBef>
                          <a:spcPts val="0"/>
                        </a:spcBef>
                        <a:spcAft>
                          <a:spcPts val="0"/>
                        </a:spcAft>
                      </a:pPr>
                      <a:r>
                        <a:rPr lang="en-US" sz="1400" kern="1400" dirty="0">
                          <a:ln>
                            <a:noFill/>
                          </a:ln>
                          <a:solidFill>
                            <a:srgbClr val="000000"/>
                          </a:solidFill>
                          <a:effectLst/>
                          <a:latin typeface="Garamond" panose="02020404030301010803" pitchFamily="18" charset="0"/>
                        </a:rPr>
                        <a:t>1</a:t>
                      </a:r>
                    </a:p>
                  </a:txBody>
                  <a:tcPr marL="34544" marR="34544" marT="34544" marB="3454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lnSpc>
                          <a:spcPct val="93000"/>
                        </a:lnSpc>
                        <a:spcBef>
                          <a:spcPts val="0"/>
                        </a:spcBef>
                        <a:spcAft>
                          <a:spcPts val="0"/>
                        </a:spcAft>
                      </a:pPr>
                      <a:r>
                        <a:rPr lang="en-US" sz="1400" kern="1400">
                          <a:ln>
                            <a:noFill/>
                          </a:ln>
                          <a:solidFill>
                            <a:srgbClr val="000000"/>
                          </a:solidFill>
                          <a:effectLst/>
                          <a:latin typeface="Garamond" panose="02020404030301010803" pitchFamily="18" charset="0"/>
                        </a:rPr>
                        <a:t>1-5</a:t>
                      </a:r>
                    </a:p>
                  </a:txBody>
                  <a:tcPr marL="34544" marR="34544" marT="34544" marB="3454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l" rtl="0">
                        <a:lnSpc>
                          <a:spcPct val="93000"/>
                        </a:lnSpc>
                        <a:spcBef>
                          <a:spcPts val="0"/>
                        </a:spcBef>
                        <a:spcAft>
                          <a:spcPts val="0"/>
                        </a:spcAft>
                      </a:pPr>
                      <a:r>
                        <a:rPr lang="en-US" sz="1400" kern="1400" dirty="0">
                          <a:ln>
                            <a:noFill/>
                          </a:ln>
                          <a:solidFill>
                            <a:srgbClr val="000000"/>
                          </a:solidFill>
                          <a:effectLst/>
                          <a:latin typeface="Garamond" panose="02020404030301010803" pitchFamily="18" charset="0"/>
                        </a:rPr>
                        <a:t>Produces work of very limited quality.  Conveys many significant misunderstandings or lacks understanding of most concepts and contexts.  Very rarely demonstrates crucial or creative thinking.  Very inflexible, rarely using knowledge or skills.</a:t>
                      </a:r>
                    </a:p>
                  </a:txBody>
                  <a:tcPr marL="34544" marR="34544" marT="34544" marB="3454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08900345"/>
                  </a:ext>
                </a:extLst>
              </a:tr>
              <a:tr h="621621">
                <a:tc>
                  <a:txBody>
                    <a:bodyPr/>
                    <a:lstStyle/>
                    <a:p>
                      <a:pPr marR="0" indent="0" algn="ctr" rtl="0">
                        <a:lnSpc>
                          <a:spcPct val="93000"/>
                        </a:lnSpc>
                        <a:spcBef>
                          <a:spcPts val="0"/>
                        </a:spcBef>
                        <a:spcAft>
                          <a:spcPts val="0"/>
                        </a:spcAft>
                      </a:pPr>
                      <a:r>
                        <a:rPr lang="en-US" sz="1400" kern="1400">
                          <a:ln>
                            <a:noFill/>
                          </a:ln>
                          <a:solidFill>
                            <a:srgbClr val="000000"/>
                          </a:solidFill>
                          <a:effectLst/>
                          <a:latin typeface="Garamond" panose="02020404030301010803" pitchFamily="18" charset="0"/>
                        </a:rPr>
                        <a:t>2</a:t>
                      </a:r>
                    </a:p>
                  </a:txBody>
                  <a:tcPr marL="34544" marR="34544" marT="34544" marB="3454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lnSpc>
                          <a:spcPct val="93000"/>
                        </a:lnSpc>
                        <a:spcBef>
                          <a:spcPts val="0"/>
                        </a:spcBef>
                        <a:spcAft>
                          <a:spcPts val="0"/>
                        </a:spcAft>
                      </a:pPr>
                      <a:r>
                        <a:rPr lang="en-US" sz="1400" kern="1400" dirty="0">
                          <a:ln>
                            <a:noFill/>
                          </a:ln>
                          <a:solidFill>
                            <a:srgbClr val="000000"/>
                          </a:solidFill>
                          <a:effectLst/>
                          <a:latin typeface="Garamond" panose="02020404030301010803" pitchFamily="18" charset="0"/>
                        </a:rPr>
                        <a:t>6-9</a:t>
                      </a:r>
                    </a:p>
                  </a:txBody>
                  <a:tcPr marL="34544" marR="34544" marT="34544" marB="3454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l" rtl="0">
                        <a:lnSpc>
                          <a:spcPct val="93000"/>
                        </a:lnSpc>
                        <a:spcBef>
                          <a:spcPts val="0"/>
                        </a:spcBef>
                        <a:spcAft>
                          <a:spcPts val="0"/>
                        </a:spcAft>
                      </a:pPr>
                      <a:r>
                        <a:rPr lang="en-US" sz="1400" kern="1400">
                          <a:ln>
                            <a:noFill/>
                          </a:ln>
                          <a:solidFill>
                            <a:srgbClr val="000000"/>
                          </a:solidFill>
                          <a:effectLst/>
                          <a:latin typeface="Garamond" panose="02020404030301010803" pitchFamily="18" charset="0"/>
                        </a:rPr>
                        <a:t>Produces work of limited quality.  Expresses misunderstandings or significant gaps in understanding for many  concepts and contexts.  Infrequently demonstrates critical or creative thinking.  Generally inflexible in the use of knowledge and skills, infrequently applying knowledge and skills.</a:t>
                      </a:r>
                    </a:p>
                  </a:txBody>
                  <a:tcPr marL="34544" marR="34544" marT="34544" marB="3454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17058606"/>
                  </a:ext>
                </a:extLst>
              </a:tr>
              <a:tr h="793881">
                <a:tc>
                  <a:txBody>
                    <a:bodyPr/>
                    <a:lstStyle/>
                    <a:p>
                      <a:pPr marR="0" indent="0" algn="ctr" rtl="0">
                        <a:lnSpc>
                          <a:spcPct val="93000"/>
                        </a:lnSpc>
                        <a:spcBef>
                          <a:spcPts val="0"/>
                        </a:spcBef>
                        <a:spcAft>
                          <a:spcPts val="0"/>
                        </a:spcAft>
                      </a:pPr>
                      <a:r>
                        <a:rPr lang="en-US" sz="1400" kern="1400">
                          <a:ln>
                            <a:noFill/>
                          </a:ln>
                          <a:solidFill>
                            <a:srgbClr val="000000"/>
                          </a:solidFill>
                          <a:effectLst/>
                          <a:latin typeface="Garamond" panose="02020404030301010803" pitchFamily="18" charset="0"/>
                        </a:rPr>
                        <a:t>3</a:t>
                      </a:r>
                    </a:p>
                  </a:txBody>
                  <a:tcPr marL="34544" marR="34544" marT="34544" marB="3454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lnSpc>
                          <a:spcPct val="93000"/>
                        </a:lnSpc>
                        <a:spcBef>
                          <a:spcPts val="0"/>
                        </a:spcBef>
                        <a:spcAft>
                          <a:spcPts val="0"/>
                        </a:spcAft>
                      </a:pPr>
                      <a:r>
                        <a:rPr lang="en-US" sz="1400" kern="1400">
                          <a:ln>
                            <a:noFill/>
                          </a:ln>
                          <a:solidFill>
                            <a:srgbClr val="000000"/>
                          </a:solidFill>
                          <a:effectLst/>
                          <a:latin typeface="Garamond" panose="02020404030301010803" pitchFamily="18" charset="0"/>
                        </a:rPr>
                        <a:t>10-14</a:t>
                      </a:r>
                    </a:p>
                  </a:txBody>
                  <a:tcPr marL="34544" marR="34544" marT="34544" marB="3454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l" rtl="0">
                        <a:lnSpc>
                          <a:spcPct val="93000"/>
                        </a:lnSpc>
                        <a:spcBef>
                          <a:spcPts val="0"/>
                        </a:spcBef>
                        <a:spcAft>
                          <a:spcPts val="0"/>
                        </a:spcAft>
                      </a:pPr>
                      <a:r>
                        <a:rPr lang="en-US" sz="1400" kern="1400">
                          <a:ln>
                            <a:noFill/>
                          </a:ln>
                          <a:solidFill>
                            <a:srgbClr val="000000"/>
                          </a:solidFill>
                          <a:effectLst/>
                          <a:latin typeface="Garamond" panose="02020404030301010803" pitchFamily="18" charset="0"/>
                        </a:rPr>
                        <a:t>Produces work of an acceptable quality.  Communicates basic understanding of many concepts and contexts, with occasionally significant misunderstandings or gaps.  Begins to demonstrate some basic critical and creative thinking.  Is often inflexible in the use of knowledge and skills, requiring support even in familiar classroom situations.</a:t>
                      </a:r>
                    </a:p>
                  </a:txBody>
                  <a:tcPr marL="34544" marR="34544" marT="34544" marB="3454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22121019"/>
                  </a:ext>
                </a:extLst>
              </a:tr>
              <a:tr h="630853">
                <a:tc>
                  <a:txBody>
                    <a:bodyPr/>
                    <a:lstStyle/>
                    <a:p>
                      <a:pPr marR="0" indent="0" algn="ctr" rtl="0">
                        <a:lnSpc>
                          <a:spcPct val="93000"/>
                        </a:lnSpc>
                        <a:spcBef>
                          <a:spcPts val="0"/>
                        </a:spcBef>
                        <a:spcAft>
                          <a:spcPts val="0"/>
                        </a:spcAft>
                      </a:pPr>
                      <a:r>
                        <a:rPr lang="en-US" sz="1400" kern="1400">
                          <a:ln>
                            <a:noFill/>
                          </a:ln>
                          <a:solidFill>
                            <a:srgbClr val="000000"/>
                          </a:solidFill>
                          <a:effectLst/>
                          <a:latin typeface="Garamond" panose="02020404030301010803" pitchFamily="18" charset="0"/>
                        </a:rPr>
                        <a:t>4</a:t>
                      </a:r>
                    </a:p>
                  </a:txBody>
                  <a:tcPr marL="34544" marR="34544" marT="34544" marB="3454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lnSpc>
                          <a:spcPct val="93000"/>
                        </a:lnSpc>
                        <a:spcBef>
                          <a:spcPts val="0"/>
                        </a:spcBef>
                        <a:spcAft>
                          <a:spcPts val="0"/>
                        </a:spcAft>
                      </a:pPr>
                      <a:r>
                        <a:rPr lang="en-US" sz="1400" kern="1400">
                          <a:ln>
                            <a:noFill/>
                          </a:ln>
                          <a:solidFill>
                            <a:srgbClr val="000000"/>
                          </a:solidFill>
                          <a:effectLst/>
                          <a:latin typeface="Garamond" panose="02020404030301010803" pitchFamily="18" charset="0"/>
                        </a:rPr>
                        <a:t>15-18</a:t>
                      </a:r>
                    </a:p>
                  </a:txBody>
                  <a:tcPr marL="34544" marR="34544" marT="34544" marB="3454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l" rtl="0">
                        <a:lnSpc>
                          <a:spcPct val="93000"/>
                        </a:lnSpc>
                        <a:spcBef>
                          <a:spcPts val="0"/>
                        </a:spcBef>
                        <a:spcAft>
                          <a:spcPts val="0"/>
                        </a:spcAft>
                      </a:pPr>
                      <a:r>
                        <a:rPr lang="en-US" sz="1400" kern="1400" dirty="0">
                          <a:ln>
                            <a:noFill/>
                          </a:ln>
                          <a:solidFill>
                            <a:srgbClr val="000000"/>
                          </a:solidFill>
                          <a:effectLst/>
                          <a:latin typeface="Garamond" panose="02020404030301010803" pitchFamily="18" charset="0"/>
                        </a:rPr>
                        <a:t>Produces good-quality work.  Communicates basic understanding of most concepts and contexts with few         misunderstandings and minor gaps.  Often demonstrates basic critical and creative thinking.  Uses knowledge and skills with some flexibility in familiar classroom situations, but requires support in unfamiliar situations. </a:t>
                      </a:r>
                    </a:p>
                  </a:txBody>
                  <a:tcPr marL="34544" marR="34544" marT="34544" marB="3454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32555121"/>
                  </a:ext>
                </a:extLst>
              </a:tr>
              <a:tr h="618093">
                <a:tc>
                  <a:txBody>
                    <a:bodyPr/>
                    <a:lstStyle/>
                    <a:p>
                      <a:pPr marR="0" indent="0" algn="ctr" rtl="0">
                        <a:lnSpc>
                          <a:spcPct val="93000"/>
                        </a:lnSpc>
                        <a:spcBef>
                          <a:spcPts val="0"/>
                        </a:spcBef>
                        <a:spcAft>
                          <a:spcPts val="0"/>
                        </a:spcAft>
                      </a:pPr>
                      <a:r>
                        <a:rPr lang="en-US" sz="1400" kern="1400">
                          <a:ln>
                            <a:noFill/>
                          </a:ln>
                          <a:solidFill>
                            <a:srgbClr val="000000"/>
                          </a:solidFill>
                          <a:effectLst/>
                          <a:latin typeface="Garamond" panose="02020404030301010803" pitchFamily="18" charset="0"/>
                        </a:rPr>
                        <a:t>5</a:t>
                      </a:r>
                    </a:p>
                  </a:txBody>
                  <a:tcPr marL="34544" marR="34544" marT="34544" marB="3454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lnSpc>
                          <a:spcPct val="93000"/>
                        </a:lnSpc>
                        <a:spcBef>
                          <a:spcPts val="0"/>
                        </a:spcBef>
                        <a:spcAft>
                          <a:spcPts val="0"/>
                        </a:spcAft>
                      </a:pPr>
                      <a:r>
                        <a:rPr lang="en-US" sz="1400" kern="1400">
                          <a:ln>
                            <a:noFill/>
                          </a:ln>
                          <a:solidFill>
                            <a:srgbClr val="000000"/>
                          </a:solidFill>
                          <a:effectLst/>
                          <a:latin typeface="Garamond" panose="02020404030301010803" pitchFamily="18" charset="0"/>
                        </a:rPr>
                        <a:t>19-23</a:t>
                      </a:r>
                    </a:p>
                  </a:txBody>
                  <a:tcPr marL="34544" marR="34544" marT="34544" marB="3454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l" rtl="0">
                        <a:lnSpc>
                          <a:spcPct val="93000"/>
                        </a:lnSpc>
                        <a:spcBef>
                          <a:spcPts val="0"/>
                        </a:spcBef>
                        <a:spcAft>
                          <a:spcPts val="0"/>
                        </a:spcAft>
                      </a:pPr>
                      <a:r>
                        <a:rPr lang="en-US" sz="1400" kern="1400">
                          <a:ln>
                            <a:noFill/>
                          </a:ln>
                          <a:solidFill>
                            <a:srgbClr val="000000"/>
                          </a:solidFill>
                          <a:effectLst/>
                          <a:latin typeface="Garamond" panose="02020404030301010803" pitchFamily="18" charset="0"/>
                        </a:rPr>
                        <a:t>Produces generally high-quality work.  Communicates secure understanding of concepts and contexts.            Demonstrates critical and creative thinking, sometimes with sophistication.  Uses knowledge and skills in familiar and unfamiliar classroom and real-world situations.</a:t>
                      </a:r>
                    </a:p>
                  </a:txBody>
                  <a:tcPr marL="34544" marR="34544" marT="34544" marB="3454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15130957"/>
                  </a:ext>
                </a:extLst>
              </a:tr>
              <a:tr h="635577">
                <a:tc>
                  <a:txBody>
                    <a:bodyPr/>
                    <a:lstStyle/>
                    <a:p>
                      <a:pPr marR="0" indent="0" algn="ctr" rtl="0">
                        <a:lnSpc>
                          <a:spcPct val="93000"/>
                        </a:lnSpc>
                        <a:spcBef>
                          <a:spcPts val="0"/>
                        </a:spcBef>
                        <a:spcAft>
                          <a:spcPts val="0"/>
                        </a:spcAft>
                      </a:pPr>
                      <a:r>
                        <a:rPr lang="en-US" sz="1400" kern="1400">
                          <a:ln>
                            <a:noFill/>
                          </a:ln>
                          <a:solidFill>
                            <a:srgbClr val="000000"/>
                          </a:solidFill>
                          <a:effectLst/>
                          <a:latin typeface="Garamond" panose="02020404030301010803" pitchFamily="18" charset="0"/>
                        </a:rPr>
                        <a:t>6</a:t>
                      </a:r>
                    </a:p>
                  </a:txBody>
                  <a:tcPr marL="34544" marR="34544" marT="34544" marB="3454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lnSpc>
                          <a:spcPct val="93000"/>
                        </a:lnSpc>
                        <a:spcBef>
                          <a:spcPts val="0"/>
                        </a:spcBef>
                        <a:spcAft>
                          <a:spcPts val="0"/>
                        </a:spcAft>
                      </a:pPr>
                      <a:r>
                        <a:rPr lang="en-US" sz="1400" kern="1400">
                          <a:ln>
                            <a:noFill/>
                          </a:ln>
                          <a:solidFill>
                            <a:srgbClr val="000000"/>
                          </a:solidFill>
                          <a:effectLst/>
                          <a:latin typeface="Garamond" panose="02020404030301010803" pitchFamily="18" charset="0"/>
                        </a:rPr>
                        <a:t>24-27</a:t>
                      </a:r>
                    </a:p>
                  </a:txBody>
                  <a:tcPr marL="34544" marR="34544" marT="34544" marB="3454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l" rtl="0">
                        <a:lnSpc>
                          <a:spcPct val="93000"/>
                        </a:lnSpc>
                        <a:spcBef>
                          <a:spcPts val="0"/>
                        </a:spcBef>
                        <a:spcAft>
                          <a:spcPts val="0"/>
                        </a:spcAft>
                      </a:pPr>
                      <a:r>
                        <a:rPr lang="en-US" sz="1400" kern="1400">
                          <a:ln>
                            <a:noFill/>
                          </a:ln>
                          <a:solidFill>
                            <a:srgbClr val="000000"/>
                          </a:solidFill>
                          <a:effectLst/>
                          <a:latin typeface="Garamond" panose="02020404030301010803" pitchFamily="18" charset="0"/>
                        </a:rPr>
                        <a:t>Produces high-quality, occasionally innovative work.  Communicates extensive understanding of concepts and  contexts.  Demonstrates critical and creative thinking, frequently with sophistication.  Uses knowledge and skills in familiar and unfamiliar classroom and real-world situations, often with independence.</a:t>
                      </a:r>
                    </a:p>
                  </a:txBody>
                  <a:tcPr marL="34544" marR="34544" marT="34544" marB="3454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11093"/>
                  </a:ext>
                </a:extLst>
              </a:tr>
              <a:tr h="793881">
                <a:tc>
                  <a:txBody>
                    <a:bodyPr/>
                    <a:lstStyle/>
                    <a:p>
                      <a:pPr marR="0" indent="0" algn="ctr" rtl="0">
                        <a:lnSpc>
                          <a:spcPct val="93000"/>
                        </a:lnSpc>
                        <a:spcBef>
                          <a:spcPts val="0"/>
                        </a:spcBef>
                        <a:spcAft>
                          <a:spcPts val="0"/>
                        </a:spcAft>
                      </a:pPr>
                      <a:r>
                        <a:rPr lang="en-US" sz="1400" kern="1400">
                          <a:ln>
                            <a:noFill/>
                          </a:ln>
                          <a:solidFill>
                            <a:srgbClr val="000000"/>
                          </a:solidFill>
                          <a:effectLst/>
                          <a:latin typeface="Garamond" panose="02020404030301010803" pitchFamily="18" charset="0"/>
                        </a:rPr>
                        <a:t>7</a:t>
                      </a:r>
                    </a:p>
                  </a:txBody>
                  <a:tcPr marL="34544" marR="34544" marT="34544" marB="3454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lnSpc>
                          <a:spcPct val="93000"/>
                        </a:lnSpc>
                        <a:spcBef>
                          <a:spcPts val="0"/>
                        </a:spcBef>
                        <a:spcAft>
                          <a:spcPts val="0"/>
                        </a:spcAft>
                      </a:pPr>
                      <a:r>
                        <a:rPr lang="en-US" sz="1400" kern="1400" dirty="0">
                          <a:ln>
                            <a:noFill/>
                          </a:ln>
                          <a:solidFill>
                            <a:srgbClr val="000000"/>
                          </a:solidFill>
                          <a:effectLst/>
                          <a:latin typeface="Garamond" panose="02020404030301010803" pitchFamily="18" charset="0"/>
                        </a:rPr>
                        <a:t>28-32</a:t>
                      </a:r>
                    </a:p>
                  </a:txBody>
                  <a:tcPr marL="34544" marR="34544" marT="34544" marB="3454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l" rtl="0">
                        <a:lnSpc>
                          <a:spcPct val="93000"/>
                        </a:lnSpc>
                        <a:spcBef>
                          <a:spcPts val="0"/>
                        </a:spcBef>
                        <a:spcAft>
                          <a:spcPts val="0"/>
                        </a:spcAft>
                      </a:pPr>
                      <a:r>
                        <a:rPr lang="en-US" sz="1400" kern="1400" dirty="0">
                          <a:ln>
                            <a:noFill/>
                          </a:ln>
                          <a:solidFill>
                            <a:srgbClr val="000000"/>
                          </a:solidFill>
                          <a:effectLst/>
                          <a:latin typeface="Garamond" panose="02020404030301010803" pitchFamily="18" charset="0"/>
                        </a:rPr>
                        <a:t>Produces high-quality, frequently innovative work.  Communicates comprehensive, nuanced understanding of   concepts and contexts.  Consistently demonstrates sophisticated critical and creative thinking.  Frequently transfers knowledge and skills with independence and expertise in a variety of complex classroom and real-world situations.</a:t>
                      </a:r>
                    </a:p>
                  </a:txBody>
                  <a:tcPr marL="34544" marR="34544" marT="34544" marB="3454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27894910"/>
                  </a:ext>
                </a:extLst>
              </a:tr>
            </a:tbl>
          </a:graphicData>
        </a:graphic>
      </p:graphicFrame>
    </p:spTree>
    <p:extLst>
      <p:ext uri="{BB962C8B-B14F-4D97-AF65-F5344CB8AC3E}">
        <p14:creationId xmlns:p14="http://schemas.microsoft.com/office/powerpoint/2010/main" val="500424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1371600"/>
            <a:ext cx="8839200" cy="4419600"/>
          </a:xfrm>
        </p:spPr>
        <p:txBody>
          <a:bodyPr>
            <a:noAutofit/>
          </a:bodyPr>
          <a:lstStyle/>
          <a:p>
            <a:r>
              <a:rPr lang="en-US" sz="3800" dirty="0">
                <a:latin typeface="Garamond" panose="02020404030301010803" pitchFamily="18" charset="0"/>
              </a:rPr>
              <a:t>This is an opportunity for students to show off their accomplishments to their friends, family, and community!</a:t>
            </a:r>
          </a:p>
          <a:p>
            <a:r>
              <a:rPr lang="en-US" sz="3800" dirty="0">
                <a:latin typeface="Garamond" panose="02020404030301010803" pitchFamily="18" charset="0"/>
              </a:rPr>
              <a:t>Invite all of those involved!</a:t>
            </a:r>
          </a:p>
          <a:p>
            <a:r>
              <a:rPr lang="en-US" sz="3800" dirty="0">
                <a:latin typeface="Garamond" panose="02020404030301010803" pitchFamily="18" charset="0"/>
              </a:rPr>
              <a:t>Celebrate your accomplishments in MYP!</a:t>
            </a:r>
          </a:p>
          <a:p>
            <a:r>
              <a:rPr lang="en-US" sz="3800" dirty="0">
                <a:latin typeface="Garamond" panose="02020404030301010803" pitchFamily="18" charset="0"/>
              </a:rPr>
              <a:t>Attendance is mandatory!  You should want to show off your work!</a:t>
            </a:r>
          </a:p>
          <a:p>
            <a:pPr marL="109728" indent="0">
              <a:buNone/>
            </a:pPr>
            <a:endParaRPr lang="en-US" sz="3200" dirty="0">
              <a:latin typeface="Garamond" panose="02020404030301010803" pitchFamily="18" charset="0"/>
            </a:endParaRPr>
          </a:p>
          <a:p>
            <a:pPr marL="109728" indent="0">
              <a:buNone/>
            </a:pPr>
            <a:endParaRPr lang="en-US" sz="3200" dirty="0">
              <a:latin typeface="Garamond" panose="02020404030301010803" pitchFamily="18" charset="0"/>
            </a:endParaRPr>
          </a:p>
          <a:p>
            <a:endParaRPr lang="en-US" sz="3200" dirty="0">
              <a:latin typeface="Garamond" panose="02020404030301010803" pitchFamily="18" charset="0"/>
            </a:endParaRPr>
          </a:p>
        </p:txBody>
      </p:sp>
      <p:sp>
        <p:nvSpPr>
          <p:cNvPr id="3" name="Title 2"/>
          <p:cNvSpPr>
            <a:spLocks noGrp="1"/>
          </p:cNvSpPr>
          <p:nvPr>
            <p:ph type="title"/>
          </p:nvPr>
        </p:nvSpPr>
        <p:spPr>
          <a:xfrm>
            <a:off x="457200" y="274638"/>
            <a:ext cx="8229600" cy="868362"/>
          </a:xfrm>
        </p:spPr>
        <p:txBody>
          <a:bodyPr>
            <a:normAutofit/>
          </a:bodyPr>
          <a:lstStyle/>
          <a:p>
            <a:pPr algn="ctr"/>
            <a:r>
              <a:rPr lang="en-US" sz="4200" dirty="0">
                <a:latin typeface="Garamond" panose="02020404030301010803" pitchFamily="18" charset="0"/>
              </a:rPr>
              <a:t>Phase 5:  Exhibition Night</a:t>
            </a:r>
          </a:p>
        </p:txBody>
      </p:sp>
    </p:spTree>
    <p:extLst>
      <p:ext uri="{BB962C8B-B14F-4D97-AF65-F5344CB8AC3E}">
        <p14:creationId xmlns:p14="http://schemas.microsoft.com/office/powerpoint/2010/main" val="41931302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1295400"/>
            <a:ext cx="8839200" cy="3276600"/>
          </a:xfrm>
        </p:spPr>
        <p:txBody>
          <a:bodyPr>
            <a:noAutofit/>
          </a:bodyPr>
          <a:lstStyle/>
          <a:p>
            <a:r>
              <a:rPr lang="en-US" sz="3800" dirty="0">
                <a:latin typeface="Garamond" panose="02020404030301010803" pitchFamily="18" charset="0"/>
              </a:rPr>
              <a:t>Exhibition Night will be:    </a:t>
            </a:r>
          </a:p>
          <a:p>
            <a:pPr marL="109728" indent="0" algn="ctr">
              <a:buNone/>
            </a:pPr>
            <a:endParaRPr lang="en-US" sz="4000" b="1" u="sng" dirty="0">
              <a:latin typeface="Garamond" panose="02020404030301010803" pitchFamily="18" charset="0"/>
            </a:endParaRPr>
          </a:p>
          <a:p>
            <a:pPr marL="109728" indent="0" algn="ctr">
              <a:buNone/>
            </a:pPr>
            <a:r>
              <a:rPr lang="en-US" sz="6600" b="1" u="sng" dirty="0">
                <a:latin typeface="Garamond" panose="02020404030301010803" pitchFamily="18" charset="0"/>
              </a:rPr>
              <a:t>Monday, April 16, 2018</a:t>
            </a:r>
          </a:p>
          <a:p>
            <a:endParaRPr lang="en-US" sz="3200" dirty="0">
              <a:latin typeface="Garamond" panose="02020404030301010803" pitchFamily="18" charset="0"/>
            </a:endParaRPr>
          </a:p>
          <a:p>
            <a:pPr marL="109728" indent="0">
              <a:buNone/>
            </a:pPr>
            <a:endParaRPr lang="en-US" sz="3200" dirty="0">
              <a:latin typeface="Garamond" panose="02020404030301010803" pitchFamily="18" charset="0"/>
            </a:endParaRPr>
          </a:p>
          <a:p>
            <a:endParaRPr lang="en-US" sz="3200" dirty="0">
              <a:latin typeface="Garamond" panose="02020404030301010803" pitchFamily="18" charset="0"/>
            </a:endParaRPr>
          </a:p>
        </p:txBody>
      </p:sp>
      <p:sp>
        <p:nvSpPr>
          <p:cNvPr id="3" name="Title 2"/>
          <p:cNvSpPr>
            <a:spLocks noGrp="1"/>
          </p:cNvSpPr>
          <p:nvPr>
            <p:ph type="title"/>
          </p:nvPr>
        </p:nvSpPr>
        <p:spPr>
          <a:xfrm>
            <a:off x="457200" y="274638"/>
            <a:ext cx="8229600" cy="868362"/>
          </a:xfrm>
        </p:spPr>
        <p:txBody>
          <a:bodyPr>
            <a:normAutofit/>
          </a:bodyPr>
          <a:lstStyle/>
          <a:p>
            <a:pPr algn="ctr"/>
            <a:r>
              <a:rPr lang="en-US" sz="4200" dirty="0">
                <a:latin typeface="Garamond" panose="02020404030301010803" pitchFamily="18" charset="0"/>
              </a:rPr>
              <a:t>SAVE THE DATE!</a:t>
            </a:r>
          </a:p>
        </p:txBody>
      </p:sp>
    </p:spTree>
    <p:extLst>
      <p:ext uri="{BB962C8B-B14F-4D97-AF65-F5344CB8AC3E}">
        <p14:creationId xmlns:p14="http://schemas.microsoft.com/office/powerpoint/2010/main" val="9272869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7482" y="762000"/>
            <a:ext cx="8839200" cy="5334000"/>
          </a:xfrm>
        </p:spPr>
        <p:txBody>
          <a:bodyPr>
            <a:normAutofit fontScale="92500"/>
          </a:bodyPr>
          <a:lstStyle/>
          <a:p>
            <a:pPr fontAlgn="ctr"/>
            <a:r>
              <a:rPr lang="en-US" sz="2900" dirty="0">
                <a:latin typeface="Garamond" panose="02020404030301010803" pitchFamily="18" charset="0"/>
              </a:rPr>
              <a:t>Think </a:t>
            </a:r>
            <a:r>
              <a:rPr lang="en-US" sz="2900" b="1" u="sng" dirty="0">
                <a:latin typeface="Garamond" panose="02020404030301010803" pitchFamily="18" charset="0"/>
              </a:rPr>
              <a:t>wisely</a:t>
            </a:r>
            <a:r>
              <a:rPr lang="en-US" sz="2900" dirty="0">
                <a:latin typeface="Garamond" panose="02020404030301010803" pitchFamily="18" charset="0"/>
              </a:rPr>
              <a:t> about choosing a topic and goal!  You will be overwhelmed with EIGHT classes (perhaps some are AP), extra-curricular activities, and finding time to spend with your family, friends, eating, and sleeping!  It should be challenging, but…</a:t>
            </a:r>
          </a:p>
          <a:p>
            <a:pPr marL="109728" indent="0" fontAlgn="ctr">
              <a:buNone/>
            </a:pPr>
            <a:r>
              <a:rPr lang="en-US" sz="2900" b="1" dirty="0">
                <a:latin typeface="Garamond" panose="02020404030301010803" pitchFamily="18" charset="0"/>
              </a:rPr>
              <a:t>	a time consuming project ≠ a better project</a:t>
            </a:r>
          </a:p>
          <a:p>
            <a:pPr fontAlgn="ctr"/>
            <a:r>
              <a:rPr lang="en-US" sz="2900" dirty="0">
                <a:latin typeface="Garamond" panose="02020404030301010803" pitchFamily="18" charset="0"/>
              </a:rPr>
              <a:t>Contact anyone you want to be a part of your project</a:t>
            </a:r>
          </a:p>
          <a:p>
            <a:pPr fontAlgn="ctr"/>
            <a:r>
              <a:rPr lang="en-US" sz="2900" dirty="0">
                <a:latin typeface="Garamond" panose="02020404030301010803" pitchFamily="18" charset="0"/>
              </a:rPr>
              <a:t>Know emails, in case you have questions over the summer</a:t>
            </a:r>
          </a:p>
          <a:p>
            <a:pPr lvl="2" fontAlgn="ctr"/>
            <a:r>
              <a:rPr lang="en-US" sz="2300" dirty="0">
                <a:latin typeface="Garamond" panose="02020404030301010803" pitchFamily="18" charset="0"/>
                <a:hlinkClick r:id="rId2"/>
              </a:rPr>
              <a:t>Marie.Deal@Cabarrus.k12.nc.us</a:t>
            </a:r>
            <a:endParaRPr lang="en-US" sz="2300" dirty="0">
              <a:latin typeface="Garamond" panose="02020404030301010803" pitchFamily="18" charset="0"/>
            </a:endParaRPr>
          </a:p>
          <a:p>
            <a:pPr lvl="2" fontAlgn="ctr"/>
            <a:r>
              <a:rPr lang="en-US" sz="2300" dirty="0">
                <a:latin typeface="Garamond" panose="02020404030301010803" pitchFamily="18" charset="0"/>
                <a:hlinkClick r:id="rId3"/>
              </a:rPr>
              <a:t>Jennifer.Drake@Cabarrus.k12.nc.us</a:t>
            </a:r>
            <a:r>
              <a:rPr lang="en-US" sz="2300" dirty="0">
                <a:latin typeface="Garamond" panose="02020404030301010803" pitchFamily="18" charset="0"/>
              </a:rPr>
              <a:t> </a:t>
            </a:r>
          </a:p>
          <a:p>
            <a:pPr fontAlgn="ctr"/>
            <a:r>
              <a:rPr lang="en-US" sz="2900" dirty="0">
                <a:latin typeface="Garamond" panose="02020404030301010803" pitchFamily="18" charset="0"/>
              </a:rPr>
              <a:t>Last year’s handbook can be located on Mrs. Drake’s webpage:  </a:t>
            </a:r>
            <a:r>
              <a:rPr lang="en-US" sz="2900" dirty="0">
                <a:latin typeface="Garamond" panose="02020404030301010803" pitchFamily="18" charset="0"/>
                <a:hlinkClick r:id="rId4"/>
              </a:rPr>
              <a:t>http://www.cabarrus.k12.nc.us/Page/52195</a:t>
            </a:r>
            <a:r>
              <a:rPr lang="en-US" sz="2900" dirty="0">
                <a:latin typeface="Garamond" panose="02020404030301010803" pitchFamily="18" charset="0"/>
              </a:rPr>
              <a:t> </a:t>
            </a:r>
          </a:p>
          <a:p>
            <a:pPr marL="109728" indent="0" fontAlgn="ctr">
              <a:buNone/>
            </a:pPr>
            <a:endParaRPr lang="en-US" sz="2900" dirty="0">
              <a:latin typeface="Garamond" panose="02020404030301010803" pitchFamily="18" charset="0"/>
            </a:endParaRPr>
          </a:p>
          <a:p>
            <a:pPr fontAlgn="ctr"/>
            <a:endParaRPr lang="en-US" sz="2900" dirty="0">
              <a:latin typeface="Garamond" panose="02020404030301010803" pitchFamily="18" charset="0"/>
            </a:endParaRPr>
          </a:p>
          <a:p>
            <a:pPr fontAlgn="ctr"/>
            <a:endParaRPr lang="en-US" sz="3600" dirty="0">
              <a:latin typeface="Garamond" panose="02020404030301010803" pitchFamily="18" charset="0"/>
            </a:endParaRPr>
          </a:p>
          <a:p>
            <a:pPr lvl="1" fontAlgn="ctr"/>
            <a:endParaRPr lang="en-US" dirty="0">
              <a:latin typeface="Garamond" panose="02020404030301010803" pitchFamily="18" charset="0"/>
            </a:endParaRPr>
          </a:p>
          <a:p>
            <a:pPr fontAlgn="ctr"/>
            <a:endParaRPr lang="en-US" sz="3600" dirty="0">
              <a:latin typeface="Garamond" panose="02020404030301010803" pitchFamily="18" charset="0"/>
            </a:endParaRPr>
          </a:p>
          <a:p>
            <a:pPr lvl="1" fontAlgn="ctr"/>
            <a:endParaRPr lang="en-US" dirty="0">
              <a:latin typeface="Garamond" panose="02020404030301010803" pitchFamily="18" charset="0"/>
            </a:endParaRPr>
          </a:p>
          <a:p>
            <a:endParaRPr lang="en-US" dirty="0">
              <a:latin typeface="Garamond" panose="02020404030301010803" pitchFamily="18" charset="0"/>
            </a:endParaRPr>
          </a:p>
        </p:txBody>
      </p:sp>
      <p:sp>
        <p:nvSpPr>
          <p:cNvPr id="3" name="Title 2"/>
          <p:cNvSpPr>
            <a:spLocks noGrp="1"/>
          </p:cNvSpPr>
          <p:nvPr>
            <p:ph type="title"/>
          </p:nvPr>
        </p:nvSpPr>
        <p:spPr>
          <a:xfrm>
            <a:off x="457200" y="0"/>
            <a:ext cx="8229600" cy="762000"/>
          </a:xfrm>
        </p:spPr>
        <p:txBody>
          <a:bodyPr>
            <a:normAutofit fontScale="90000"/>
          </a:bodyPr>
          <a:lstStyle/>
          <a:p>
            <a:r>
              <a:rPr lang="en-US" dirty="0">
                <a:latin typeface="Garamond" panose="02020404030301010803" pitchFamily="18" charset="0"/>
              </a:rPr>
              <a:t>What can students do RIGHT NOW?</a:t>
            </a:r>
          </a:p>
        </p:txBody>
      </p:sp>
    </p:spTree>
    <p:extLst>
      <p:ext uri="{BB962C8B-B14F-4D97-AF65-F5344CB8AC3E}">
        <p14:creationId xmlns:p14="http://schemas.microsoft.com/office/powerpoint/2010/main" val="18646198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28600" y="0"/>
            <a:ext cx="8686800" cy="1371600"/>
          </a:xfrm>
        </p:spPr>
        <p:txBody>
          <a:bodyPr>
            <a:normAutofit fontScale="90000"/>
          </a:bodyPr>
          <a:lstStyle/>
          <a:p>
            <a:pPr algn="ctr"/>
            <a:r>
              <a:rPr lang="en-US" dirty="0">
                <a:latin typeface="Garamond" panose="02020404030301010803" pitchFamily="18" charset="0"/>
              </a:rPr>
              <a:t>TENTATIVELY</a:t>
            </a:r>
            <a:br>
              <a:rPr lang="en-US" dirty="0">
                <a:latin typeface="Garamond" panose="02020404030301010803" pitchFamily="18" charset="0"/>
              </a:rPr>
            </a:br>
            <a:r>
              <a:rPr lang="en-US" dirty="0">
                <a:latin typeface="Garamond" panose="02020404030301010803" pitchFamily="18" charset="0"/>
              </a:rPr>
              <a:t>Completed Project Report Due:  </a:t>
            </a:r>
          </a:p>
        </p:txBody>
      </p:sp>
      <p:sp>
        <p:nvSpPr>
          <p:cNvPr id="5" name="Subtitle 4"/>
          <p:cNvSpPr>
            <a:spLocks noGrp="1"/>
          </p:cNvSpPr>
          <p:nvPr>
            <p:ph type="subTitle" idx="1"/>
          </p:nvPr>
        </p:nvSpPr>
        <p:spPr>
          <a:xfrm>
            <a:off x="685800" y="1391096"/>
            <a:ext cx="7772400" cy="1199704"/>
          </a:xfrm>
        </p:spPr>
        <p:txBody>
          <a:bodyPr>
            <a:normAutofit fontScale="92500" lnSpcReduction="20000"/>
          </a:bodyPr>
          <a:lstStyle/>
          <a:p>
            <a:pPr algn="ctr"/>
            <a:r>
              <a:rPr lang="en-US" sz="4400" dirty="0">
                <a:solidFill>
                  <a:schemeClr val="tx1"/>
                </a:solidFill>
                <a:latin typeface="Garamond" panose="02020404030301010803" pitchFamily="18" charset="0"/>
              </a:rPr>
              <a:t>Thursday, February 15, 2018 </a:t>
            </a:r>
          </a:p>
          <a:p>
            <a:pPr algn="ctr"/>
            <a:r>
              <a:rPr lang="en-US" sz="4400" dirty="0">
                <a:solidFill>
                  <a:schemeClr val="tx1"/>
                </a:solidFill>
                <a:latin typeface="Garamond" panose="02020404030301010803" pitchFamily="18" charset="0"/>
              </a:rPr>
              <a:t>by 2:30 pm</a:t>
            </a:r>
          </a:p>
        </p:txBody>
      </p:sp>
      <p:sp>
        <p:nvSpPr>
          <p:cNvPr id="6" name="Title 3"/>
          <p:cNvSpPr txBox="1">
            <a:spLocks/>
          </p:cNvSpPr>
          <p:nvPr/>
        </p:nvSpPr>
        <p:spPr>
          <a:xfrm>
            <a:off x="304800" y="2742238"/>
            <a:ext cx="8686800" cy="1067762"/>
          </a:xfrm>
          <a:prstGeom prst="rect">
            <a:avLst/>
          </a:prstGeom>
        </p:spPr>
        <p:txBody>
          <a:bodyPr vert="horz" anchor="b">
            <a:normAutofit fontScale="77500" lnSpcReduction="20000"/>
            <a:scene3d>
              <a:camera prst="orthographicFront"/>
              <a:lightRig rig="soft" dir="t"/>
            </a:scene3d>
            <a:sp3d prstMaterial="softEdge">
              <a:bevelT w="25400" h="25400"/>
            </a:sp3d>
          </a:bodyPr>
          <a:lstStyle>
            <a:lvl1pPr algn="r" rtl="0" eaLnBrk="1" latinLnBrk="0" hangingPunct="1">
              <a:spcBef>
                <a:spcPct val="0"/>
              </a:spcBef>
              <a:buNone/>
              <a:defRPr kumimoji="0" sz="48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r>
              <a:rPr lang="en-US" dirty="0">
                <a:latin typeface="Garamond" panose="02020404030301010803" pitchFamily="18" charset="0"/>
              </a:rPr>
              <a:t>ONCE MORE, </a:t>
            </a:r>
          </a:p>
          <a:p>
            <a:pPr algn="ctr"/>
            <a:r>
              <a:rPr lang="en-US" dirty="0">
                <a:latin typeface="Garamond" panose="02020404030301010803" pitchFamily="18" charset="0"/>
              </a:rPr>
              <a:t>CHS Personal Project Exhibition:  </a:t>
            </a:r>
          </a:p>
        </p:txBody>
      </p:sp>
      <p:sp>
        <p:nvSpPr>
          <p:cNvPr id="7" name="Subtitle 4"/>
          <p:cNvSpPr txBox="1">
            <a:spLocks/>
          </p:cNvSpPr>
          <p:nvPr/>
        </p:nvSpPr>
        <p:spPr>
          <a:xfrm>
            <a:off x="762000" y="3734762"/>
            <a:ext cx="7772400" cy="1827838"/>
          </a:xfrm>
          <a:prstGeom prst="rect">
            <a:avLst/>
          </a:prstGeom>
        </p:spPr>
        <p:txBody>
          <a:bodyPr vert="horz" lIns="45720" rIns="45720">
            <a:normAutofit fontScale="85000" lnSpcReduction="10000"/>
          </a:bodyPr>
          <a:lstStyle>
            <a:lvl1pPr marL="0" marR="64008" indent="0" algn="r" rtl="0" eaLnBrk="1" latinLnBrk="0" hangingPunct="1">
              <a:spcBef>
                <a:spcPts val="400"/>
              </a:spcBef>
              <a:spcAft>
                <a:spcPts val="0"/>
              </a:spcAft>
              <a:buClr>
                <a:schemeClr val="accent1"/>
              </a:buClr>
              <a:buSzPct val="68000"/>
              <a:buFont typeface="Wingdings 3"/>
              <a:buNone/>
              <a:defRPr kumimoji="0" sz="2700" kern="1200">
                <a:solidFill>
                  <a:schemeClr val="tx2"/>
                </a:solidFill>
                <a:latin typeface="+mn-lt"/>
                <a:ea typeface="+mn-ea"/>
                <a:cs typeface="+mn-cs"/>
              </a:defRPr>
            </a:lvl1pPr>
            <a:lvl2pPr marL="457200" indent="0" algn="ctr" rtl="0" eaLnBrk="1" latinLnBrk="0" hangingPunct="1">
              <a:spcBef>
                <a:spcPts val="324"/>
              </a:spcBef>
              <a:buClr>
                <a:schemeClr val="accent1"/>
              </a:buClr>
              <a:buFont typeface="Verdana"/>
              <a:buNone/>
              <a:defRPr kumimoji="0" sz="2300" kern="1200">
                <a:solidFill>
                  <a:schemeClr val="tx1"/>
                </a:solidFill>
                <a:latin typeface="+mn-lt"/>
                <a:ea typeface="+mn-ea"/>
                <a:cs typeface="+mn-cs"/>
              </a:defRPr>
            </a:lvl2pPr>
            <a:lvl3pPr marL="914400" indent="0" algn="ctr" rtl="0" eaLnBrk="1" latinLnBrk="0" hangingPunct="1">
              <a:spcBef>
                <a:spcPts val="350"/>
              </a:spcBef>
              <a:buClr>
                <a:schemeClr val="accent2"/>
              </a:buClr>
              <a:buSzPct val="100000"/>
              <a:buFont typeface="Wingdings 2"/>
              <a:buNone/>
              <a:defRPr kumimoji="0" sz="2100" kern="1200">
                <a:solidFill>
                  <a:schemeClr val="tx1"/>
                </a:solidFill>
                <a:latin typeface="+mn-lt"/>
                <a:ea typeface="+mn-ea"/>
                <a:cs typeface="+mn-cs"/>
              </a:defRPr>
            </a:lvl3pPr>
            <a:lvl4pPr marL="1371600" indent="0" algn="ctr" rtl="0" eaLnBrk="1" latinLnBrk="0" hangingPunct="1">
              <a:spcBef>
                <a:spcPts val="350"/>
              </a:spcBef>
              <a:buClr>
                <a:schemeClr val="accent2"/>
              </a:buClr>
              <a:buFont typeface="Wingdings 2"/>
              <a:buNone/>
              <a:defRPr kumimoji="0" sz="1900" kern="1200">
                <a:solidFill>
                  <a:schemeClr val="tx1"/>
                </a:solidFill>
                <a:latin typeface="+mn-lt"/>
                <a:ea typeface="+mn-ea"/>
                <a:cs typeface="+mn-cs"/>
              </a:defRPr>
            </a:lvl4pPr>
            <a:lvl5pPr marL="1828800" indent="0" algn="ctr" rtl="0" eaLnBrk="1" latinLnBrk="0" hangingPunct="1">
              <a:spcBef>
                <a:spcPts val="350"/>
              </a:spcBef>
              <a:buClr>
                <a:schemeClr val="accent2"/>
              </a:buClr>
              <a:buFont typeface="Wingdings 2"/>
              <a:buNone/>
              <a:defRPr kumimoji="0" sz="1800" kern="1200">
                <a:solidFill>
                  <a:schemeClr val="tx1"/>
                </a:solidFill>
                <a:latin typeface="+mn-lt"/>
                <a:ea typeface="+mn-ea"/>
                <a:cs typeface="+mn-cs"/>
              </a:defRPr>
            </a:lvl5pPr>
            <a:lvl6pPr marL="2286000" indent="0" algn="ctr" rtl="0" eaLnBrk="1" latinLnBrk="0" hangingPunct="1">
              <a:spcBef>
                <a:spcPts val="350"/>
              </a:spcBef>
              <a:buClr>
                <a:schemeClr val="accent3"/>
              </a:buClr>
              <a:buFont typeface="Wingdings 2"/>
              <a:buNone/>
              <a:defRPr kumimoji="0" sz="1800" kern="1200">
                <a:solidFill>
                  <a:schemeClr val="tx1"/>
                </a:solidFill>
                <a:latin typeface="+mn-lt"/>
                <a:ea typeface="+mn-ea"/>
                <a:cs typeface="+mn-cs"/>
              </a:defRPr>
            </a:lvl6pPr>
            <a:lvl7pPr marL="2743200" indent="0" algn="ctr" rtl="0" eaLnBrk="1" latinLnBrk="0" hangingPunct="1">
              <a:spcBef>
                <a:spcPts val="350"/>
              </a:spcBef>
              <a:buClr>
                <a:schemeClr val="accent3"/>
              </a:buClr>
              <a:buFont typeface="Wingdings 2"/>
              <a:buNone/>
              <a:defRPr kumimoji="0" sz="1600" kern="1200">
                <a:solidFill>
                  <a:schemeClr val="tx1"/>
                </a:solidFill>
                <a:latin typeface="+mn-lt"/>
                <a:ea typeface="+mn-ea"/>
                <a:cs typeface="+mn-cs"/>
              </a:defRPr>
            </a:lvl7pPr>
            <a:lvl8pPr marL="3200400" indent="0" algn="ctr" rtl="0" eaLnBrk="1" latinLnBrk="0" hangingPunct="1">
              <a:spcBef>
                <a:spcPts val="350"/>
              </a:spcBef>
              <a:buClr>
                <a:schemeClr val="accent3"/>
              </a:buClr>
              <a:buFont typeface="Wingdings 2"/>
              <a:buNone/>
              <a:defRPr kumimoji="0" sz="1600" kern="1200">
                <a:solidFill>
                  <a:schemeClr val="tx1"/>
                </a:solidFill>
                <a:latin typeface="+mn-lt"/>
                <a:ea typeface="+mn-ea"/>
                <a:cs typeface="+mn-cs"/>
              </a:defRPr>
            </a:lvl8pPr>
            <a:lvl9pPr marL="3657600" indent="0" algn="ctr" rtl="0" eaLnBrk="1" latinLnBrk="0" hangingPunct="1">
              <a:spcBef>
                <a:spcPts val="350"/>
              </a:spcBef>
              <a:buClr>
                <a:schemeClr val="accent3"/>
              </a:buClr>
              <a:buFont typeface="Wingdings 2"/>
              <a:buNone/>
              <a:defRPr kumimoji="0" sz="1600" kern="1200" baseline="0">
                <a:solidFill>
                  <a:schemeClr val="tx1"/>
                </a:solidFill>
                <a:latin typeface="+mn-lt"/>
                <a:ea typeface="+mn-ea"/>
                <a:cs typeface="+mn-cs"/>
              </a:defRPr>
            </a:lvl9pPr>
            <a:extLst/>
          </a:lstStyle>
          <a:p>
            <a:pPr marR="0" algn="ctr">
              <a:lnSpc>
                <a:spcPct val="119000"/>
              </a:lnSpc>
              <a:spcBef>
                <a:spcPts val="0"/>
              </a:spcBef>
            </a:pPr>
            <a:r>
              <a:rPr lang="en-US" sz="3200" kern="1400" dirty="0">
                <a:solidFill>
                  <a:srgbClr val="000000"/>
                </a:solidFill>
                <a:latin typeface="Garamond" panose="02020404030301010803" pitchFamily="18" charset="0"/>
              </a:rPr>
              <a:t>Monday, April 16</a:t>
            </a:r>
            <a:r>
              <a:rPr lang="en-US" sz="3200" kern="1400" baseline="30000" dirty="0">
                <a:solidFill>
                  <a:srgbClr val="000000"/>
                </a:solidFill>
                <a:latin typeface="Garamond" panose="02020404030301010803" pitchFamily="18" charset="0"/>
              </a:rPr>
              <a:t>th</a:t>
            </a:r>
            <a:r>
              <a:rPr lang="en-US" sz="3200" kern="1400" dirty="0">
                <a:solidFill>
                  <a:srgbClr val="000000"/>
                </a:solidFill>
                <a:latin typeface="Garamond" panose="02020404030301010803" pitchFamily="18" charset="0"/>
              </a:rPr>
              <a:t>, 2018</a:t>
            </a:r>
          </a:p>
          <a:p>
            <a:pPr marR="0" algn="ctr">
              <a:lnSpc>
                <a:spcPct val="119000"/>
              </a:lnSpc>
              <a:spcBef>
                <a:spcPts val="0"/>
              </a:spcBef>
            </a:pPr>
            <a:r>
              <a:rPr lang="en-US" sz="3200" kern="1400" dirty="0">
                <a:solidFill>
                  <a:srgbClr val="000000"/>
                </a:solidFill>
                <a:latin typeface="Garamond" panose="02020404030301010803" pitchFamily="18" charset="0"/>
              </a:rPr>
              <a:t>in CHS Media Center</a:t>
            </a:r>
          </a:p>
          <a:p>
            <a:pPr marR="0" algn="ctr">
              <a:lnSpc>
                <a:spcPct val="119000"/>
              </a:lnSpc>
              <a:spcBef>
                <a:spcPts val="0"/>
              </a:spcBef>
            </a:pPr>
            <a:r>
              <a:rPr lang="en-US" sz="3200" kern="1400" dirty="0">
                <a:solidFill>
                  <a:srgbClr val="000000"/>
                </a:solidFill>
                <a:latin typeface="Garamond" panose="02020404030301010803" pitchFamily="18" charset="0"/>
              </a:rPr>
              <a:t>Please mark this date; students are required to attend</a:t>
            </a:r>
          </a:p>
        </p:txBody>
      </p:sp>
    </p:spTree>
    <p:extLst>
      <p:ext uri="{BB962C8B-B14F-4D97-AF65-F5344CB8AC3E}">
        <p14:creationId xmlns:p14="http://schemas.microsoft.com/office/powerpoint/2010/main" val="8361972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0"/>
            <a:ext cx="8839200" cy="1524000"/>
          </a:xfrm>
        </p:spPr>
        <p:txBody>
          <a:bodyPr>
            <a:normAutofit/>
          </a:bodyPr>
          <a:lstStyle/>
          <a:p>
            <a:pPr fontAlgn="ctr"/>
            <a:r>
              <a:rPr lang="en-US" sz="2900" dirty="0">
                <a:latin typeface="Garamond" panose="02020404030301010803" pitchFamily="18" charset="0"/>
              </a:rPr>
              <a:t>This presentation (and other helpful items) can be found on Mrs. Drake’s CHS webpage at: </a:t>
            </a:r>
            <a:r>
              <a:rPr lang="en-US" sz="2900" dirty="0">
                <a:latin typeface="Garamond" panose="02020404030301010803" pitchFamily="18" charset="0"/>
                <a:hlinkClick r:id="rId2"/>
              </a:rPr>
              <a:t>http://www.cabarrus.k12.nc.us/Page/52195</a:t>
            </a:r>
            <a:r>
              <a:rPr lang="en-US" sz="2900" dirty="0">
                <a:latin typeface="Garamond" panose="02020404030301010803" pitchFamily="18" charset="0"/>
              </a:rPr>
              <a:t> </a:t>
            </a:r>
          </a:p>
          <a:p>
            <a:pPr marL="109728" indent="0" fontAlgn="ctr">
              <a:buNone/>
            </a:pPr>
            <a:endParaRPr lang="en-US" sz="2900" dirty="0">
              <a:latin typeface="Garamond" panose="02020404030301010803" pitchFamily="18" charset="0"/>
            </a:endParaRPr>
          </a:p>
          <a:p>
            <a:pPr fontAlgn="ctr"/>
            <a:endParaRPr lang="en-US" sz="2900" dirty="0">
              <a:latin typeface="Garamond" panose="02020404030301010803" pitchFamily="18" charset="0"/>
            </a:endParaRPr>
          </a:p>
          <a:p>
            <a:pPr fontAlgn="ctr"/>
            <a:endParaRPr lang="en-US" sz="3600" dirty="0">
              <a:latin typeface="Garamond" panose="02020404030301010803" pitchFamily="18" charset="0"/>
            </a:endParaRPr>
          </a:p>
          <a:p>
            <a:pPr lvl="1" fontAlgn="ctr"/>
            <a:endParaRPr lang="en-US" dirty="0">
              <a:latin typeface="Garamond" panose="02020404030301010803" pitchFamily="18" charset="0"/>
            </a:endParaRPr>
          </a:p>
          <a:p>
            <a:pPr fontAlgn="ctr"/>
            <a:endParaRPr lang="en-US" sz="3600" dirty="0">
              <a:latin typeface="Garamond" panose="02020404030301010803" pitchFamily="18" charset="0"/>
            </a:endParaRPr>
          </a:p>
          <a:p>
            <a:pPr lvl="1" fontAlgn="ctr"/>
            <a:endParaRPr lang="en-US" dirty="0">
              <a:latin typeface="Garamond" panose="02020404030301010803" pitchFamily="18" charset="0"/>
            </a:endParaRPr>
          </a:p>
          <a:p>
            <a:endParaRPr lang="en-US" dirty="0">
              <a:latin typeface="Garamond" panose="02020404030301010803" pitchFamily="18" charset="0"/>
            </a:endParaRPr>
          </a:p>
        </p:txBody>
      </p:sp>
      <p:pic>
        <p:nvPicPr>
          <p:cNvPr id="9" name="Picture 8"/>
          <p:cNvPicPr>
            <a:picLocks noChangeAspect="1"/>
          </p:cNvPicPr>
          <p:nvPr/>
        </p:nvPicPr>
        <p:blipFill rotWithShape="1">
          <a:blip r:embed="rId3"/>
          <a:srcRect l="12499" t="11462" r="11668" b="8499"/>
          <a:stretch/>
        </p:blipFill>
        <p:spPr>
          <a:xfrm>
            <a:off x="990600" y="1502764"/>
            <a:ext cx="7772400" cy="4612195"/>
          </a:xfrm>
          <a:prstGeom prst="rect">
            <a:avLst/>
          </a:prstGeom>
        </p:spPr>
      </p:pic>
      <p:cxnSp>
        <p:nvCxnSpPr>
          <p:cNvPr id="12" name="Straight Arrow Connector 11"/>
          <p:cNvCxnSpPr>
            <a:cxnSpLocks/>
          </p:cNvCxnSpPr>
          <p:nvPr/>
        </p:nvCxnSpPr>
        <p:spPr>
          <a:xfrm flipV="1">
            <a:off x="739515" y="3657600"/>
            <a:ext cx="914400" cy="914400"/>
          </a:xfrm>
          <a:prstGeom prst="straightConnector1">
            <a:avLst/>
          </a:prstGeom>
          <a:ln w="1016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cxnSpLocks/>
          </p:cNvCxnSpPr>
          <p:nvPr/>
        </p:nvCxnSpPr>
        <p:spPr>
          <a:xfrm flipH="1" flipV="1">
            <a:off x="5410200" y="3437910"/>
            <a:ext cx="2209800" cy="1134091"/>
          </a:xfrm>
          <a:prstGeom prst="straightConnector1">
            <a:avLst/>
          </a:prstGeom>
          <a:ln w="1016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65992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922713" y="2667000"/>
            <a:ext cx="4572000" cy="1454888"/>
          </a:xfrm>
        </p:spPr>
        <p:txBody>
          <a:bodyPr>
            <a:normAutofit/>
          </a:bodyPr>
          <a:lstStyle/>
          <a:p>
            <a:r>
              <a:rPr lang="en-US" sz="5400" dirty="0">
                <a:latin typeface="Garamond" panose="02020404030301010803" pitchFamily="18" charset="0"/>
              </a:rPr>
              <a:t>Questions????</a:t>
            </a:r>
          </a:p>
          <a:p>
            <a:endParaRPr lang="en-US" dirty="0">
              <a:latin typeface="Garamond" panose="02020404030301010803" pitchFamily="18" charset="0"/>
            </a:endParaRPr>
          </a:p>
        </p:txBody>
      </p:sp>
    </p:spTree>
    <p:extLst>
      <p:ext uri="{BB962C8B-B14F-4D97-AF65-F5344CB8AC3E}">
        <p14:creationId xmlns:p14="http://schemas.microsoft.com/office/powerpoint/2010/main" val="370169033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3473</TotalTime>
  <Words>2244</Words>
  <Application>Microsoft Office PowerPoint</Application>
  <PresentationFormat>On-screen Show (4:3)</PresentationFormat>
  <Paragraphs>273</Paragraphs>
  <Slides>34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34</vt:i4>
      </vt:variant>
    </vt:vector>
  </HeadingPairs>
  <TitlesOfParts>
    <vt:vector size="41" baseType="lpstr">
      <vt:lpstr>Calibri</vt:lpstr>
      <vt:lpstr>Garamond</vt:lpstr>
      <vt:lpstr>Lucida Sans Unicode</vt:lpstr>
      <vt:lpstr>Verdana</vt:lpstr>
      <vt:lpstr>Wingdings 2</vt:lpstr>
      <vt:lpstr>Wingdings 3</vt:lpstr>
      <vt:lpstr>Concourse</vt:lpstr>
      <vt:lpstr>Personal Project:</vt:lpstr>
      <vt:lpstr>THE BASICS…  -What is the Personal Project?  -What do I have to do?</vt:lpstr>
      <vt:lpstr>What is the Personal Project?</vt:lpstr>
      <vt:lpstr>What sort of Personal Project CAN you do?  (What can you think of?)</vt:lpstr>
      <vt:lpstr>General Parameters of the Project  (What I HAVE to do…)</vt:lpstr>
      <vt:lpstr>General Parameters of the Project  (What I HAVE to do…)</vt:lpstr>
      <vt:lpstr>GENERAL THINGS TO KEEP IN MIND…  -The IB Rubric   -ManageBac  -Your Supervisor     </vt:lpstr>
      <vt:lpstr>What Students Should Keep in Mind  Through the ENTIRE Project</vt:lpstr>
      <vt:lpstr>Assessment Criteria</vt:lpstr>
      <vt:lpstr>ATL SKILLS (important!)</vt:lpstr>
      <vt:lpstr>THE IB LEARNER PROFILE</vt:lpstr>
      <vt:lpstr>What Students Should Keep in Mind  Through the ENTIRE Project</vt:lpstr>
      <vt:lpstr>The Process Journal</vt:lpstr>
      <vt:lpstr>What Students Should Keep in Mind  Through the ENTIRE Project</vt:lpstr>
      <vt:lpstr>Supervisor</vt:lpstr>
      <vt:lpstr>THE PHASES OF THE PROJECT…  </vt:lpstr>
      <vt:lpstr>Phase 1: Topic, Goal, Product/ Outcome, Global Context, Begin Process Journal Entries, Supervisor</vt:lpstr>
      <vt:lpstr>Samples of highly challenging goals</vt:lpstr>
      <vt:lpstr>Global Contexts: Choose only ONE!</vt:lpstr>
      <vt:lpstr>Phase 2:  The Plan of Action,  Begin the Research, Criteria</vt:lpstr>
      <vt:lpstr>Phase 3:  Product / Outcome  &amp; Project Report</vt:lpstr>
      <vt:lpstr>Your Report Will Consist Of:</vt:lpstr>
      <vt:lpstr>COVER SHEET</vt:lpstr>
      <vt:lpstr>ACADEMIC HONESTY FORM</vt:lpstr>
      <vt:lpstr>Personal Project Report Sample</vt:lpstr>
      <vt:lpstr>Phase 4:  The Assessment</vt:lpstr>
      <vt:lpstr>How will the project be scored?</vt:lpstr>
      <vt:lpstr>Score Guidelines</vt:lpstr>
      <vt:lpstr>Phase 5:  Exhibition Night</vt:lpstr>
      <vt:lpstr>SAVE THE DATE!</vt:lpstr>
      <vt:lpstr>What can students do RIGHT NOW?</vt:lpstr>
      <vt:lpstr>TENTATIVELY Completed Project Report Due:  </vt:lpstr>
      <vt:lpstr>PowerPoint Presentation</vt:lpstr>
      <vt:lpstr>PowerPoint Presentation</vt:lpstr>
    </vt:vector>
  </TitlesOfParts>
  <Company>Cabarrus County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Personal Project</dc:title>
  <dc:creator>Windows User</dc:creator>
  <cp:lastModifiedBy>Jennifer Drake</cp:lastModifiedBy>
  <cp:revision>76</cp:revision>
  <cp:lastPrinted>2017-05-25T17:30:27Z</cp:lastPrinted>
  <dcterms:created xsi:type="dcterms:W3CDTF">2013-09-16T18:38:54Z</dcterms:created>
  <dcterms:modified xsi:type="dcterms:W3CDTF">2017-05-26T15:31:12Z</dcterms:modified>
</cp:coreProperties>
</file>