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6" r:id="rId3"/>
    <p:sldId id="257" r:id="rId4"/>
    <p:sldId id="283" r:id="rId5"/>
    <p:sldId id="258" r:id="rId6"/>
    <p:sldId id="280" r:id="rId7"/>
    <p:sldId id="284" r:id="rId8"/>
    <p:sldId id="281" r:id="rId9"/>
    <p:sldId id="288" r:id="rId10"/>
    <p:sldId id="276" r:id="rId11"/>
    <p:sldId id="277" r:id="rId12"/>
    <p:sldId id="279" r:id="rId13"/>
    <p:sldId id="259" r:id="rId14"/>
    <p:sldId id="282" r:id="rId15"/>
    <p:sldId id="260" r:id="rId16"/>
    <p:sldId id="261" r:id="rId17"/>
    <p:sldId id="262" r:id="rId18"/>
    <p:sldId id="263" r:id="rId19"/>
    <p:sldId id="265" r:id="rId20"/>
    <p:sldId id="267" r:id="rId21"/>
    <p:sldId id="268" r:id="rId22"/>
    <p:sldId id="271" r:id="rId23"/>
    <p:sldId id="269" r:id="rId24"/>
    <p:sldId id="270" r:id="rId25"/>
    <p:sldId id="272" r:id="rId26"/>
    <p:sldId id="273" r:id="rId27"/>
    <p:sldId id="285" r:id="rId28"/>
    <p:sldId id="286" r:id="rId29"/>
    <p:sldId id="287" r:id="rId30"/>
    <p:sldId id="275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1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592AA-A44D-4740-98A9-9502B5682CA9}" type="datetimeFigureOut">
              <a:rPr lang="en-US" smtClean="0"/>
              <a:pPr/>
              <a:t>3/13/2013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964882C-7C16-4482-8A75-B652DA4DF21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592AA-A44D-4740-98A9-9502B5682CA9}" type="datetimeFigureOut">
              <a:rPr lang="en-US" smtClean="0"/>
              <a:pPr/>
              <a:t>3/13/2013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6964882C-7C16-4482-8A75-B652DA4DF21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592AA-A44D-4740-98A9-9502B5682CA9}" type="datetimeFigureOut">
              <a:rPr lang="en-US" smtClean="0"/>
              <a:pPr/>
              <a:t>3/13/2013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964882C-7C16-4482-8A75-B652DA4DF21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F3D592AA-A44D-4740-98A9-9502B5682CA9}" type="datetimeFigureOut">
              <a:rPr lang="en-US" smtClean="0"/>
              <a:pPr/>
              <a:t>3/13/2013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4882C-7C16-4482-8A75-B652DA4DF21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592AA-A44D-4740-98A9-9502B5682CA9}" type="datetimeFigureOut">
              <a:rPr lang="en-US" smtClean="0"/>
              <a:pPr/>
              <a:t>3/13/2013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6964882C-7C16-4482-8A75-B652DA4DF21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592AA-A44D-4740-98A9-9502B5682CA9}" type="datetimeFigureOut">
              <a:rPr lang="en-US" smtClean="0"/>
              <a:pPr/>
              <a:t>3/13/2013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6964882C-7C16-4482-8A75-B652DA4DF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592AA-A44D-4740-98A9-9502B5682CA9}" type="datetimeFigureOut">
              <a:rPr lang="en-US" smtClean="0"/>
              <a:pPr/>
              <a:t>3/13/2013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964882C-7C16-4482-8A75-B652DA4DF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964882C-7C16-4482-8A75-B652DA4DF21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592AA-A44D-4740-98A9-9502B5682CA9}" type="datetimeFigureOut">
              <a:rPr lang="en-US" smtClean="0"/>
              <a:pPr/>
              <a:t>3/13/2013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6964882C-7C16-4482-8A75-B652DA4DF21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F3D592AA-A44D-4740-98A9-9502B5682CA9}" type="datetimeFigureOut">
              <a:rPr lang="en-US" smtClean="0"/>
              <a:pPr/>
              <a:t>3/13/2013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592AA-A44D-4740-98A9-9502B5682CA9}" type="datetimeFigureOut">
              <a:rPr lang="en-US" smtClean="0"/>
              <a:pPr/>
              <a:t>3/13/2013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4882C-7C16-4482-8A75-B652DA4DF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6964882C-7C16-4482-8A75-B652DA4DF21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592AA-A44D-4740-98A9-9502B5682CA9}" type="datetimeFigureOut">
              <a:rPr lang="en-US" smtClean="0"/>
              <a:pPr/>
              <a:t>3/13/2013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F3D592AA-A44D-4740-98A9-9502B5682CA9}" type="datetimeFigureOut">
              <a:rPr lang="en-US" smtClean="0"/>
              <a:pPr/>
              <a:t>3/13/2013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964882C-7C16-4482-8A75-B652DA4DF21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rds.yahoo.com/_ylt=A0WTb_hShdZKrBMAss6jzbkF/SIG=126a9led7/EXP=1255659218/**http:/www.flickr.com/photos/rolandito/3612959795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://rds.yahoo.com/_ylt=A0WTb_5jjNZKUewAQ9CjzbkF/SIG=139lsoqjm/EXP=1255661027/**http:/www.encyclopedie-gratuite.fr/encycloimage/photo/ville/newyork/central-park.jp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http://rds.yahoo.com/_ylt=A0WTb_6Hj9ZKHPAA5kmjzbkF/SIG=12qu6hca8/EXP=1255661831/**http:/www.manteno.k12.il.us/tvanswol/images/Wright_Brothers_Flyer.jpg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hyperlink" Target="http://www.youtube.com/watch?v=rSF8I2tDdy0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rds.yahoo.com/_ylt=A9G_bHOvwJ1LhQoAFKijzbkF/SIG=11rdtp997/EXP=1268716079/**http:/dardel.info/images/CocaCola2.jpg" TargetMode="External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hyperlink" Target="http://rds.yahoo.com/_ylt=A9G_bDtGw51LrGkAzlejzbkF/SIG=12gc9ke82/EXP=1268716742/**http:/www.northville.k12.mi.us/nhs/HistoryPage/00011043.jpg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hyperlink" Target="http://rds.yahoo.com/_ylt=A9G_bDqjw51LIyQAUAijzbkF/SIG=12nh4adfn/EXP=1268716835/**http:/www.all-art.org/art_20th_century/ashcan_school/hopper/89.jp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2209800"/>
            <a:ext cx="8458200" cy="2212975"/>
          </a:xfrm>
        </p:spPr>
        <p:txBody>
          <a:bodyPr/>
          <a:lstStyle/>
          <a:p>
            <a:r>
              <a:rPr lang="en-US" dirty="0" smtClean="0"/>
              <a:t>Life at the turn</a:t>
            </a:r>
            <a:br>
              <a:rPr lang="en-US" dirty="0" smtClean="0"/>
            </a:br>
            <a:r>
              <a:rPr lang="en-US" dirty="0" smtClean="0"/>
              <a:t>of the Century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Science and Urban Life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rds.yahoo.com/_ylt=A0WTb_nMg9ZK8HAAHwSjzbkF/SIG=12mh1hi9u/EXP=1255658828/**http%3A/go.owu.edu/~rdfusch/looking_north_along_mulberry_stree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6600" y="1676400"/>
            <a:ext cx="5370722" cy="41148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Continued Rise of Urbanization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2974848" cy="4572000"/>
          </a:xfrm>
        </p:spPr>
        <p:txBody>
          <a:bodyPr/>
          <a:lstStyle/>
          <a:p>
            <a:r>
              <a:rPr lang="en-US" dirty="0" smtClean="0"/>
              <a:t>The number of people living in cities and suburbs continues to increase.</a:t>
            </a:r>
          </a:p>
          <a:p>
            <a:r>
              <a:rPr lang="en-US" dirty="0" smtClean="0"/>
              <a:t>4 out of 10</a:t>
            </a:r>
          </a:p>
          <a:p>
            <a:r>
              <a:rPr lang="en-US" dirty="0" smtClean="0"/>
              <a:t>Why?</a:t>
            </a:r>
          </a:p>
          <a:p>
            <a:r>
              <a:rPr lang="en-US" dirty="0" smtClean="0"/>
              <a:t>How?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9938" name="Picture 2" descr="http://nyc-architecture.com/SPEC/0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9783" y="0"/>
            <a:ext cx="8764217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are cities Handling the People?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419600" y="1527048"/>
            <a:ext cx="4386072" cy="45720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Skyscrapers</a:t>
            </a:r>
          </a:p>
          <a:p>
            <a:pPr lvl="1"/>
            <a:r>
              <a:rPr lang="en-US" dirty="0" smtClean="0"/>
              <a:t>what made these possible?</a:t>
            </a:r>
          </a:p>
          <a:p>
            <a:pPr lvl="2"/>
            <a:r>
              <a:rPr lang="en-US" dirty="0" smtClean="0"/>
              <a:t>Steel and Elevators</a:t>
            </a:r>
          </a:p>
          <a:p>
            <a:r>
              <a:rPr lang="en-US" b="1" dirty="0" smtClean="0"/>
              <a:t>Louis Sullivan</a:t>
            </a:r>
          </a:p>
          <a:p>
            <a:pPr lvl="1"/>
            <a:r>
              <a:rPr lang="en-US" dirty="0" smtClean="0"/>
              <a:t>Designed “first” skyscraper</a:t>
            </a:r>
          </a:p>
          <a:p>
            <a:pPr lvl="1"/>
            <a:r>
              <a:rPr lang="en-US" dirty="0" smtClean="0"/>
              <a:t>Wainwright Building in St Louis</a:t>
            </a:r>
          </a:p>
          <a:p>
            <a:r>
              <a:rPr lang="en-US" b="1" dirty="0" smtClean="0"/>
              <a:t>Daniel Burnham</a:t>
            </a:r>
          </a:p>
          <a:p>
            <a:pPr lvl="1"/>
            <a:r>
              <a:rPr lang="en-US" dirty="0" smtClean="0"/>
              <a:t>Designed Flatiron Building in New York City</a:t>
            </a:r>
          </a:p>
          <a:p>
            <a:pPr>
              <a:buNone/>
            </a:pPr>
            <a:r>
              <a:rPr lang="en-US" dirty="0" smtClean="0"/>
              <a:t>* Skyscrapers allowed cities to make better use of space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1026" name="Picture 2" descr="View Image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752600"/>
            <a:ext cx="3206801" cy="480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http://nyc-architecture.com/SPEC/0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33400"/>
            <a:ext cx="8001000" cy="60145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62" name="Picture 2" descr="http://upload.wikimedia.org/wikipedia/commons/e/ec/Louis_Sullivan_-_Wainwright_Building,_Seventh_%2B_Chestnut_Streets,_Saint_Louis,_St._Louis_City_County,_M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153195"/>
            <a:ext cx="5025327" cy="670480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7890" name="Picture 2" descr="http://nyc-architecture.com/SPEC/0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01934"/>
            <a:ext cx="9144000" cy="35748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6" name="Picture 4" descr="http://ephemeralnewyork.files.wordpress.com/2011/12/newyork199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04800"/>
            <a:ext cx="7848600" cy="6278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60733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28600" y="457200"/>
            <a:ext cx="9696450" cy="5784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0"/>
            <a:ext cx="671906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0" y="2427228"/>
            <a:ext cx="4341007" cy="4430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-304800"/>
            <a:ext cx="2045494" cy="6998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are these people getting around?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600200"/>
            <a:ext cx="4309872" cy="4572000"/>
          </a:xfrm>
        </p:spPr>
        <p:txBody>
          <a:bodyPr/>
          <a:lstStyle/>
          <a:p>
            <a:r>
              <a:rPr lang="en-US" dirty="0" smtClean="0"/>
              <a:t>Mass Transit</a:t>
            </a:r>
          </a:p>
          <a:p>
            <a:pPr lvl="1"/>
            <a:r>
              <a:rPr lang="en-US" dirty="0" smtClean="0"/>
              <a:t>Subways</a:t>
            </a:r>
          </a:p>
          <a:p>
            <a:pPr lvl="1"/>
            <a:r>
              <a:rPr lang="en-US" dirty="0" smtClean="0"/>
              <a:t>Trolleys</a:t>
            </a:r>
          </a:p>
          <a:p>
            <a:pPr lvl="1"/>
            <a:r>
              <a:rPr lang="en-US" dirty="0" smtClean="0"/>
              <a:t>Streetcars</a:t>
            </a:r>
          </a:p>
          <a:p>
            <a:pPr lvl="1"/>
            <a:r>
              <a:rPr lang="en-US" dirty="0" smtClean="0"/>
              <a:t>“el trains” 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*allows suburbs to pop up around the cities</a:t>
            </a:r>
          </a:p>
          <a:p>
            <a:endParaRPr lang="en-US" dirty="0" smtClean="0"/>
          </a:p>
          <a:p>
            <a:pPr lvl="1"/>
            <a:endParaRPr lang="en-US" dirty="0" smtClean="0"/>
          </a:p>
        </p:txBody>
      </p:sp>
      <p:pic>
        <p:nvPicPr>
          <p:cNvPr id="16386" name="Picture 2" descr="100 Jahre elektrische Straßenbahn - 100 years electric streetcar by pinguin1961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9200" y="1524000"/>
            <a:ext cx="3114675" cy="4762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8914" name="Picture 2" descr="http://nyc-architecture.com/SPEC/0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5430" y="0"/>
            <a:ext cx="8466666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Engineering and Urban Planning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419600" y="1524000"/>
            <a:ext cx="4495800" cy="45720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Bridges </a:t>
            </a:r>
          </a:p>
          <a:p>
            <a:pPr lvl="1"/>
            <a:r>
              <a:rPr lang="en-US" dirty="0" smtClean="0"/>
              <a:t>Many had sidewalks and promenades</a:t>
            </a:r>
          </a:p>
          <a:p>
            <a:r>
              <a:rPr lang="en-US" dirty="0" smtClean="0"/>
              <a:t>Parks</a:t>
            </a:r>
          </a:p>
          <a:p>
            <a:pPr lvl="2"/>
            <a:r>
              <a:rPr lang="en-US" b="1" dirty="0" smtClean="0"/>
              <a:t>Fredrick Law Olmstead</a:t>
            </a:r>
          </a:p>
          <a:p>
            <a:pPr lvl="3"/>
            <a:r>
              <a:rPr lang="en-US" dirty="0" smtClean="0"/>
              <a:t>Central Park</a:t>
            </a:r>
          </a:p>
          <a:p>
            <a:r>
              <a:rPr lang="en-US" dirty="0" smtClean="0"/>
              <a:t>Future expansion was now taken into consideration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*Brought cities together and made them more enjoyable.</a:t>
            </a:r>
          </a:p>
          <a:p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17410" name="Picture 2" descr="View Image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143000"/>
            <a:ext cx="3647870" cy="2743200"/>
          </a:xfrm>
          <a:prstGeom prst="rect">
            <a:avLst/>
          </a:prstGeom>
          <a:noFill/>
        </p:spPr>
      </p:pic>
      <p:pic>
        <p:nvPicPr>
          <p:cNvPr id="17412" name="Picture 4" descr="http://rds.yahoo.com/_ylt=A0WTb_qAjNZKUGQBxhqjzbkF/SIG=12jt69rfo/EXP=1255661056/**http%3A/www.inhabitat.com/wp-content/uploads/chicagoplan-1_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4028383"/>
            <a:ext cx="3886200" cy="28296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Technologies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4041648" cy="5178552"/>
          </a:xfrm>
        </p:spPr>
        <p:txBody>
          <a:bodyPr/>
          <a:lstStyle/>
          <a:p>
            <a:r>
              <a:rPr lang="en-US" dirty="0" smtClean="0"/>
              <a:t>Printing</a:t>
            </a:r>
          </a:p>
          <a:p>
            <a:pPr lvl="1"/>
            <a:r>
              <a:rPr lang="en-US" dirty="0" smtClean="0"/>
              <a:t>Literacy Rate now near 90%</a:t>
            </a:r>
          </a:p>
          <a:p>
            <a:pPr lvl="1"/>
            <a:r>
              <a:rPr lang="en-US" dirty="0" smtClean="0"/>
              <a:t>Magazines, Books, Newspapers more popular</a:t>
            </a:r>
          </a:p>
          <a:p>
            <a:pPr lvl="1"/>
            <a:r>
              <a:rPr lang="en-US" dirty="0" smtClean="0"/>
              <a:t>Cheap, Durable paper now available</a:t>
            </a:r>
          </a:p>
          <a:p>
            <a:pPr lvl="1"/>
            <a:r>
              <a:rPr lang="en-US" dirty="0" smtClean="0"/>
              <a:t>Perfecting Press- prints on both sides of paper, cuts, folds and sorts</a:t>
            </a:r>
          </a:p>
          <a:p>
            <a:pPr>
              <a:buNone/>
            </a:pPr>
            <a:r>
              <a:rPr lang="en-US" dirty="0" smtClean="0"/>
              <a:t>* News and Books now available and affordable</a:t>
            </a:r>
          </a:p>
          <a:p>
            <a:pPr lvl="1"/>
            <a:endParaRPr lang="en-US" dirty="0"/>
          </a:p>
        </p:txBody>
      </p:sp>
      <p:pic>
        <p:nvPicPr>
          <p:cNvPr id="18434" name="Picture 2" descr="http://rds.yahoo.com/_ylt=A0WTbx6vjtZKwc0A0VajzbkF/SIG=1398g80ok/EXP=1255661615/**http%3A/images.encarta.msn.com/xrefmedia/sharemed/targets/images/pho/t047/T047966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2743200"/>
            <a:ext cx="4187371" cy="2438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Wright Brothers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4270248" cy="4572000"/>
          </a:xfrm>
        </p:spPr>
        <p:txBody>
          <a:bodyPr>
            <a:normAutofit fontScale="92500" lnSpcReduction="10000"/>
          </a:bodyPr>
          <a:lstStyle/>
          <a:p>
            <a:r>
              <a:rPr lang="en-US" sz="2200" dirty="0" smtClean="0"/>
              <a:t>First to develop a motor light enough to get airborne. </a:t>
            </a:r>
          </a:p>
          <a:p>
            <a:pPr>
              <a:buNone/>
            </a:pPr>
            <a:endParaRPr lang="en-US" dirty="0" smtClean="0"/>
          </a:p>
          <a:p>
            <a:pPr lvl="1"/>
            <a:r>
              <a:rPr lang="en-US" dirty="0" smtClean="0"/>
              <a:t>1903-Kitty Hawk, NC</a:t>
            </a:r>
          </a:p>
          <a:p>
            <a:pPr lvl="2"/>
            <a:r>
              <a:rPr lang="en-US" dirty="0" smtClean="0"/>
              <a:t>120 feet, 12 seconds</a:t>
            </a:r>
          </a:p>
          <a:p>
            <a:pPr lvl="1"/>
            <a:r>
              <a:rPr lang="en-US" dirty="0" smtClean="0"/>
              <a:t>1905</a:t>
            </a:r>
          </a:p>
          <a:p>
            <a:pPr lvl="2"/>
            <a:r>
              <a:rPr lang="en-US" dirty="0" smtClean="0"/>
              <a:t>30 minutes </a:t>
            </a:r>
          </a:p>
          <a:p>
            <a:pPr lvl="1"/>
            <a:r>
              <a:rPr lang="en-US" dirty="0" smtClean="0"/>
              <a:t>1908</a:t>
            </a:r>
          </a:p>
          <a:p>
            <a:pPr lvl="2"/>
            <a:r>
              <a:rPr lang="en-US" dirty="0" smtClean="0"/>
              <a:t> U.S. Military contract</a:t>
            </a:r>
          </a:p>
          <a:p>
            <a:pPr lvl="1"/>
            <a:r>
              <a:rPr lang="en-US" dirty="0" smtClean="0"/>
              <a:t>1920</a:t>
            </a:r>
          </a:p>
          <a:p>
            <a:pPr lvl="2"/>
            <a:r>
              <a:rPr lang="en-US" dirty="0" smtClean="0"/>
              <a:t> Transcontinental Flight</a:t>
            </a:r>
          </a:p>
          <a:p>
            <a:pPr lvl="1"/>
            <a:endParaRPr lang="en-US" dirty="0" smtClean="0"/>
          </a:p>
          <a:p>
            <a:pPr>
              <a:buNone/>
            </a:pPr>
            <a:r>
              <a:rPr lang="en-US" dirty="0" smtClean="0"/>
              <a:t>* First used for Mail Service</a:t>
            </a:r>
            <a:endParaRPr lang="en-US" dirty="0"/>
          </a:p>
        </p:txBody>
      </p:sp>
      <p:pic>
        <p:nvPicPr>
          <p:cNvPr id="19458" name="Picture 2" descr="View Image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9600" y="2514600"/>
            <a:ext cx="4466893" cy="2590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Photography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495800" y="1527048"/>
            <a:ext cx="4309872" cy="472135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Early Photography</a:t>
            </a:r>
          </a:p>
          <a:p>
            <a:pPr lvl="1"/>
            <a:r>
              <a:rPr lang="en-US" dirty="0" smtClean="0"/>
              <a:t>Heavy equipment</a:t>
            </a:r>
          </a:p>
          <a:p>
            <a:pPr lvl="1"/>
            <a:r>
              <a:rPr lang="en-US" dirty="0" smtClean="0"/>
              <a:t>Had to develop immediately</a:t>
            </a:r>
          </a:p>
          <a:p>
            <a:pPr lvl="1"/>
            <a:r>
              <a:rPr lang="en-US" dirty="0" smtClean="0"/>
              <a:t>Stationary</a:t>
            </a:r>
          </a:p>
          <a:p>
            <a:r>
              <a:rPr lang="en-US" dirty="0" smtClean="0"/>
              <a:t>Photography in 1900</a:t>
            </a:r>
          </a:p>
          <a:p>
            <a:pPr lvl="1"/>
            <a:r>
              <a:rPr lang="en-US" dirty="0" smtClean="0"/>
              <a:t>Film created</a:t>
            </a:r>
          </a:p>
          <a:p>
            <a:pPr lvl="1"/>
            <a:r>
              <a:rPr lang="en-US" b="1" dirty="0" smtClean="0"/>
              <a:t>George Eastman- Kodak Camera</a:t>
            </a:r>
          </a:p>
          <a:p>
            <a:pPr lvl="2"/>
            <a:r>
              <a:rPr lang="en-US" dirty="0" smtClean="0"/>
              <a:t>Affordable camera with reloadable film</a:t>
            </a:r>
          </a:p>
          <a:p>
            <a:pPr lvl="2"/>
            <a:endParaRPr lang="en-US" dirty="0" smtClean="0"/>
          </a:p>
          <a:p>
            <a:pPr>
              <a:buNone/>
            </a:pPr>
            <a:r>
              <a:rPr lang="en-US" sz="2200" dirty="0" smtClean="0"/>
              <a:t>*Made photography possible for everyone. Photojournalism</a:t>
            </a:r>
          </a:p>
        </p:txBody>
      </p:sp>
      <p:pic>
        <p:nvPicPr>
          <p:cNvPr id="11266" name="Picture 2" descr="http://rds.yahoo.com/_ylt=A9G_bDh7KZ5LoWQACn2jzbkF/SIG=135u8br91/EXP=1268742907/**http%3a/collectiblend.com/Cameras/images/Kodak-Eastman-Kodak-Camera-(Original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057400"/>
            <a:ext cx="3810000" cy="381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Dawn of Mass Culture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American Leisure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4270248" cy="4572000"/>
          </a:xfrm>
        </p:spPr>
        <p:txBody>
          <a:bodyPr/>
          <a:lstStyle/>
          <a:p>
            <a:r>
              <a:rPr lang="en-US" dirty="0" smtClean="0"/>
              <a:t>People in the early 1900’s had more free time</a:t>
            </a:r>
          </a:p>
          <a:p>
            <a:pPr lvl="1"/>
            <a:r>
              <a:rPr lang="en-US" dirty="0" smtClean="0"/>
              <a:t>Why?</a:t>
            </a:r>
          </a:p>
          <a:p>
            <a:r>
              <a:rPr lang="en-US" dirty="0" smtClean="0"/>
              <a:t>Shorter Hours</a:t>
            </a:r>
          </a:p>
          <a:p>
            <a:r>
              <a:rPr lang="en-US" dirty="0" smtClean="0"/>
              <a:t>Weekends</a:t>
            </a:r>
          </a:p>
          <a:p>
            <a:r>
              <a:rPr lang="en-US" dirty="0" smtClean="0"/>
              <a:t>More Money</a:t>
            </a:r>
          </a:p>
          <a:p>
            <a:r>
              <a:rPr lang="en-US" dirty="0" smtClean="0"/>
              <a:t>Electric Transit</a:t>
            </a:r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  <p:pic>
        <p:nvPicPr>
          <p:cNvPr id="10242" name="Picture 2" descr="http://codysewell.com/images/thumbleisure/images/DOWN%20TOWN%201900%20swim_jp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18024" y="1981200"/>
            <a:ext cx="4773551" cy="37052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Amusement Parks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4498848" cy="4572000"/>
          </a:xfrm>
        </p:spPr>
        <p:txBody>
          <a:bodyPr/>
          <a:lstStyle/>
          <a:p>
            <a:r>
              <a:rPr lang="en-US" dirty="0" smtClean="0"/>
              <a:t>Some of the first Amusement parks were built in big cities</a:t>
            </a:r>
          </a:p>
          <a:p>
            <a:r>
              <a:rPr lang="en-US" dirty="0" smtClean="0"/>
              <a:t>Accessible by electric transit</a:t>
            </a:r>
          </a:p>
          <a:p>
            <a:r>
              <a:rPr lang="en-US" dirty="0" smtClean="0"/>
              <a:t>Coney Island was one of the first parks</a:t>
            </a:r>
          </a:p>
          <a:p>
            <a:r>
              <a:rPr lang="en-US" dirty="0" smtClean="0">
                <a:hlinkClick r:id="rId2"/>
              </a:rPr>
              <a:t>Coney Island</a:t>
            </a:r>
            <a:endParaRPr lang="en-US" dirty="0"/>
          </a:p>
        </p:txBody>
      </p:sp>
      <p:pic>
        <p:nvPicPr>
          <p:cNvPr id="2050" name="Picture 2" descr="http://rds.yahoo.com/_ylt=A9G_bDuzvZ1LBEQAKCGjzbkF/SIG=12pun5ha5/EXP=1268715315/**http%3a/www.neonatology.org/pinups/ConeyIslandIncubators1906_large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2209800"/>
            <a:ext cx="4267200" cy="27991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Spectator Sports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527048"/>
            <a:ext cx="5486400" cy="510235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Although sports had been around for years, they became a profitable business</a:t>
            </a:r>
          </a:p>
          <a:p>
            <a:pPr lvl="1"/>
            <a:r>
              <a:rPr lang="en-US" dirty="0" smtClean="0"/>
              <a:t>Baseball </a:t>
            </a:r>
          </a:p>
          <a:p>
            <a:pPr lvl="2"/>
            <a:r>
              <a:rPr lang="en-US" dirty="0" smtClean="0"/>
              <a:t>1830s - Began in U.S. </a:t>
            </a:r>
          </a:p>
          <a:p>
            <a:pPr lvl="2"/>
            <a:r>
              <a:rPr lang="en-US" dirty="0" smtClean="0"/>
              <a:t>1869 - First pro team</a:t>
            </a:r>
          </a:p>
          <a:p>
            <a:pPr lvl="2"/>
            <a:r>
              <a:rPr lang="en-US" dirty="0" smtClean="0"/>
              <a:t>1903 - First World Series</a:t>
            </a:r>
          </a:p>
          <a:p>
            <a:pPr lvl="1"/>
            <a:r>
              <a:rPr lang="en-US" dirty="0" smtClean="0"/>
              <a:t>Football</a:t>
            </a:r>
          </a:p>
          <a:p>
            <a:pPr lvl="2"/>
            <a:r>
              <a:rPr lang="en-US" dirty="0" smtClean="0"/>
              <a:t>1869 – First College Game</a:t>
            </a:r>
          </a:p>
          <a:p>
            <a:pPr lvl="1"/>
            <a:r>
              <a:rPr lang="en-US" dirty="0" smtClean="0"/>
              <a:t>Basketball</a:t>
            </a:r>
          </a:p>
          <a:p>
            <a:pPr lvl="2"/>
            <a:r>
              <a:rPr lang="en-US" dirty="0" smtClean="0"/>
              <a:t>1891 – Invented</a:t>
            </a:r>
          </a:p>
          <a:p>
            <a:pPr lvl="1"/>
            <a:r>
              <a:rPr lang="en-US" dirty="0" smtClean="0"/>
              <a:t>Boxing</a:t>
            </a:r>
          </a:p>
          <a:p>
            <a:pPr lvl="2"/>
            <a:r>
              <a:rPr lang="en-US" dirty="0" smtClean="0"/>
              <a:t>1880 – Becomes </a:t>
            </a:r>
            <a:r>
              <a:rPr lang="en-US" dirty="0" err="1" smtClean="0"/>
              <a:t>repudable</a:t>
            </a:r>
            <a:r>
              <a:rPr lang="en-US" dirty="0" smtClean="0"/>
              <a:t> </a:t>
            </a:r>
          </a:p>
          <a:p>
            <a:pPr lvl="1">
              <a:buNone/>
            </a:pPr>
            <a:endParaRPr lang="en-US" dirty="0" smtClean="0"/>
          </a:p>
        </p:txBody>
      </p:sp>
      <p:pic>
        <p:nvPicPr>
          <p:cNvPr id="28674" name="Picture 2" descr="http://rds.yahoo.com/_ylt=A9G_bF9Dwp1LXk4AJdCjzbkF/SIG=12nl3tpvo/EXP=1268716483/**http%3a/www.19cbaseball.com/images/1869-red-stocking-picked-nin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0" y="1219200"/>
            <a:ext cx="3539837" cy="2667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Leisure Sports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0" y="1828800"/>
            <a:ext cx="4498848" cy="4572000"/>
          </a:xfrm>
        </p:spPr>
        <p:txBody>
          <a:bodyPr>
            <a:normAutofit/>
          </a:bodyPr>
          <a:lstStyle/>
          <a:p>
            <a:r>
              <a:rPr lang="en-US" dirty="0" smtClean="0"/>
              <a:t>Biking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Golf </a:t>
            </a:r>
          </a:p>
          <a:p>
            <a:endParaRPr lang="en-US" dirty="0" smtClean="0"/>
          </a:p>
          <a:p>
            <a:r>
              <a:rPr lang="en-US" dirty="0" smtClean="0"/>
              <a:t>Croquet</a:t>
            </a:r>
          </a:p>
          <a:p>
            <a:endParaRPr lang="en-US" dirty="0" smtClean="0"/>
          </a:p>
          <a:p>
            <a:r>
              <a:rPr lang="en-US" dirty="0" smtClean="0"/>
              <a:t>Tennis </a:t>
            </a:r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  <p:pic>
        <p:nvPicPr>
          <p:cNvPr id="26626" name="Picture 2" descr="http://rds.yahoo.com/_ylt=A9G_bF9gv51LE0IAJCqjzbkF/SIG=123dmlb4v/EXP=1268715744/**http%3a/www.athenscyclepath.com/1900abcsepi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1524000"/>
            <a:ext cx="4238353" cy="2438399"/>
          </a:xfrm>
          <a:prstGeom prst="rect">
            <a:avLst/>
          </a:prstGeom>
          <a:noFill/>
        </p:spPr>
      </p:pic>
      <p:pic>
        <p:nvPicPr>
          <p:cNvPr id="26628" name="Picture 4" descr="http://rds.yahoo.com/_ylt=A9G_bF6Gv51LeDkAPQ.jzbkF/SIG=12o74nluc/EXP=1268715782/**http%3a/photos.liveauctioneers.com/houses/be-hold/12357/0107_1_l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3962400"/>
            <a:ext cx="3352800" cy="26766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Coke and Candy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495800" y="1527048"/>
            <a:ext cx="4309872" cy="4572000"/>
          </a:xfrm>
        </p:spPr>
        <p:txBody>
          <a:bodyPr/>
          <a:lstStyle/>
          <a:p>
            <a:r>
              <a:rPr lang="en-US" dirty="0" smtClean="0"/>
              <a:t>Hershey’s chocolate Bar </a:t>
            </a:r>
          </a:p>
          <a:p>
            <a:pPr lvl="1"/>
            <a:r>
              <a:rPr lang="en-US" dirty="0" smtClean="0"/>
              <a:t>First sold in 1900</a:t>
            </a:r>
          </a:p>
          <a:p>
            <a:pPr lvl="1"/>
            <a:r>
              <a:rPr lang="en-US" dirty="0" smtClean="0"/>
              <a:t>Factory located in Hershey Pennsylvania</a:t>
            </a:r>
          </a:p>
          <a:p>
            <a:endParaRPr lang="en-US" dirty="0" smtClean="0"/>
          </a:p>
          <a:p>
            <a:r>
              <a:rPr lang="en-US" dirty="0" smtClean="0"/>
              <a:t>Coca cola</a:t>
            </a:r>
          </a:p>
          <a:p>
            <a:pPr lvl="1"/>
            <a:r>
              <a:rPr lang="en-US" dirty="0" smtClean="0"/>
              <a:t>Originally created to cure headaches </a:t>
            </a:r>
          </a:p>
          <a:p>
            <a:pPr lvl="1"/>
            <a:r>
              <a:rPr lang="en-US" dirty="0" smtClean="0"/>
              <a:t>Originally contained small amounts of cocaine</a:t>
            </a:r>
          </a:p>
          <a:p>
            <a:pPr lvl="1">
              <a:buNone/>
            </a:pPr>
            <a:endParaRPr lang="en-US" dirty="0"/>
          </a:p>
        </p:txBody>
      </p:sp>
      <p:pic>
        <p:nvPicPr>
          <p:cNvPr id="27650" name="Picture 2" descr="http://rds.yahoo.com/_ylt=A9G_bHM2wJ1LCxsAvACjzbkF/SIG=12qis0v04/EXP=1268715958/**http%3a/www.hersheys.com/contactus/ideas/img/callouts/hbar-invente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371600"/>
            <a:ext cx="3429000" cy="2398889"/>
          </a:xfrm>
          <a:prstGeom prst="rect">
            <a:avLst/>
          </a:prstGeom>
          <a:noFill/>
        </p:spPr>
      </p:pic>
      <p:pic>
        <p:nvPicPr>
          <p:cNvPr id="27654" name="Picture 6" descr="View Image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191000"/>
            <a:ext cx="4807005" cy="2057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Newspapers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4575048" cy="4572000"/>
          </a:xfrm>
        </p:spPr>
        <p:txBody>
          <a:bodyPr/>
          <a:lstStyle/>
          <a:p>
            <a:r>
              <a:rPr lang="en-US" dirty="0" smtClean="0"/>
              <a:t>First Mass Circulation</a:t>
            </a:r>
          </a:p>
          <a:p>
            <a:pPr lvl="1"/>
            <a:r>
              <a:rPr lang="en-US" dirty="0" smtClean="0"/>
              <a:t>Joseph Pulitzer</a:t>
            </a:r>
          </a:p>
          <a:p>
            <a:pPr lvl="2"/>
            <a:r>
              <a:rPr lang="en-US" dirty="0" smtClean="0"/>
              <a:t>New York World</a:t>
            </a:r>
          </a:p>
          <a:p>
            <a:pPr lvl="1"/>
            <a:r>
              <a:rPr lang="en-US" dirty="0" smtClean="0"/>
              <a:t>William Randolph Hearst</a:t>
            </a:r>
          </a:p>
          <a:p>
            <a:pPr lvl="2"/>
            <a:r>
              <a:rPr lang="en-US" dirty="0" smtClean="0"/>
              <a:t>New York Morning Journal</a:t>
            </a:r>
          </a:p>
          <a:p>
            <a:pPr lvl="1"/>
            <a:r>
              <a:rPr lang="en-US" dirty="0" smtClean="0"/>
              <a:t>Pulitzer and Hearst in a constant competition to out-do competition</a:t>
            </a:r>
          </a:p>
          <a:p>
            <a:pPr lvl="2"/>
            <a:r>
              <a:rPr lang="en-US" dirty="0" smtClean="0"/>
              <a:t>Both sold over one million copies per day</a:t>
            </a:r>
          </a:p>
        </p:txBody>
      </p:sp>
      <p:pic>
        <p:nvPicPr>
          <p:cNvPr id="29698" name="Picture 2" descr="View Image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2362200"/>
            <a:ext cx="3951859" cy="2971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Ashcan School </a:t>
            </a:r>
          </a:p>
          <a:p>
            <a:pPr lvl="1"/>
            <a:r>
              <a:rPr lang="en-US" dirty="0" smtClean="0"/>
              <a:t>Focused on Realism</a:t>
            </a:r>
          </a:p>
          <a:p>
            <a:pPr lvl="1"/>
            <a:r>
              <a:rPr lang="en-US" dirty="0" smtClean="0"/>
              <a:t>American Life in the city </a:t>
            </a:r>
            <a:endParaRPr lang="en-US" dirty="0"/>
          </a:p>
        </p:txBody>
      </p:sp>
      <p:pic>
        <p:nvPicPr>
          <p:cNvPr id="30722" name="Picture 2" descr="View Image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600200"/>
            <a:ext cx="3790559" cy="2971800"/>
          </a:xfrm>
          <a:prstGeom prst="rect">
            <a:avLst/>
          </a:prstGeom>
          <a:noFill/>
        </p:spPr>
      </p:pic>
      <p:pic>
        <p:nvPicPr>
          <p:cNvPr id="30726" name="Picture 6" descr="http://rds.yahoo.com/_ylt=A9G_bDrCw51LWxcAiqKjzbkF/SIG=134jrnb38/EXP=1268716866/**http%3a/www.foodnews.ch/allerlei/30_kultur/galerie/images/Hopper_Nighthawks_m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3588354"/>
            <a:ext cx="5257800" cy="2868839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5791200" y="5029200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  Edward Hopper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Intellectual Movements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3355848" cy="4572000"/>
          </a:xfrm>
        </p:spPr>
        <p:txBody>
          <a:bodyPr/>
          <a:lstStyle/>
          <a:p>
            <a:r>
              <a:rPr lang="en-US" dirty="0" smtClean="0"/>
              <a:t>Darwinism</a:t>
            </a:r>
          </a:p>
          <a:p>
            <a:endParaRPr lang="en-US" dirty="0" smtClean="0"/>
          </a:p>
          <a:p>
            <a:r>
              <a:rPr lang="en-US" dirty="0" smtClean="0"/>
              <a:t>Evolution</a:t>
            </a:r>
          </a:p>
          <a:p>
            <a:endParaRPr lang="en-US" dirty="0" smtClean="0"/>
          </a:p>
          <a:p>
            <a:r>
              <a:rPr lang="en-US" dirty="0" smtClean="0"/>
              <a:t>Fundamentalism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Pragmatism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3971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Education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447800"/>
            <a:ext cx="850392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Public Schools</a:t>
            </a:r>
          </a:p>
          <a:p>
            <a:pPr lvl="1"/>
            <a:r>
              <a:rPr lang="en-US" dirty="0" smtClean="0"/>
              <a:t>Rapidly growing in cities</a:t>
            </a:r>
          </a:p>
          <a:p>
            <a:pPr lvl="1"/>
            <a:r>
              <a:rPr lang="en-US" dirty="0" smtClean="0"/>
              <a:t>1900 - Attendance laws in 31 states </a:t>
            </a:r>
          </a:p>
          <a:p>
            <a:pPr lvl="1"/>
            <a:r>
              <a:rPr lang="en-US" dirty="0" smtClean="0"/>
              <a:t>Slow progress in rural areas</a:t>
            </a:r>
          </a:p>
          <a:p>
            <a:pPr lvl="1"/>
            <a:r>
              <a:rPr lang="en-US" dirty="0" smtClean="0"/>
              <a:t>Segregation and Discrimination</a:t>
            </a:r>
          </a:p>
          <a:p>
            <a:pPr lvl="1"/>
            <a:endParaRPr lang="en-US" dirty="0"/>
          </a:p>
          <a:p>
            <a:r>
              <a:rPr lang="en-US" dirty="0" smtClean="0"/>
              <a:t>Universities</a:t>
            </a:r>
          </a:p>
          <a:p>
            <a:pPr lvl="1"/>
            <a:r>
              <a:rPr lang="en-US" dirty="0" smtClean="0"/>
              <a:t>Growth of state universities</a:t>
            </a:r>
          </a:p>
          <a:p>
            <a:pPr lvl="2"/>
            <a:r>
              <a:rPr lang="en-US" dirty="0" smtClean="0"/>
              <a:t>Morrill Land Grant</a:t>
            </a:r>
          </a:p>
          <a:p>
            <a:pPr lvl="1"/>
            <a:r>
              <a:rPr lang="en-US" dirty="0" smtClean="0"/>
              <a:t>Agriculture, Technology, Medicine</a:t>
            </a:r>
          </a:p>
          <a:p>
            <a:pPr lvl="1"/>
            <a:r>
              <a:rPr lang="en-US" dirty="0" smtClean="0"/>
              <a:t>Rise of Women’s Universities </a:t>
            </a:r>
          </a:p>
          <a:p>
            <a:pPr lvl="1"/>
            <a:endParaRPr lang="en-US" dirty="0"/>
          </a:p>
        </p:txBody>
      </p:sp>
      <p:pic>
        <p:nvPicPr>
          <p:cNvPr id="2050" name="Picture 2" descr="http://www.aberdeen-museum.org/04a%29%20schoolimages/early%201900s%20school%20clas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5455" y="2743200"/>
            <a:ext cx="3544118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187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Medicine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Medical Advancements</a:t>
            </a:r>
          </a:p>
          <a:p>
            <a:pPr lvl="1"/>
            <a:r>
              <a:rPr lang="en-US" dirty="0" smtClean="0"/>
              <a:t>X-Ray</a:t>
            </a:r>
          </a:p>
          <a:p>
            <a:pPr lvl="1"/>
            <a:r>
              <a:rPr lang="en-US" dirty="0" smtClean="0"/>
              <a:t>Improved microscopes </a:t>
            </a:r>
          </a:p>
          <a:p>
            <a:pPr lvl="1"/>
            <a:r>
              <a:rPr lang="en-US" dirty="0" smtClean="0"/>
              <a:t>Aspirin</a:t>
            </a:r>
          </a:p>
          <a:p>
            <a:pPr lvl="1"/>
            <a:r>
              <a:rPr lang="en-US" dirty="0" smtClean="0"/>
              <a:t>Early Chemotherapy</a:t>
            </a:r>
          </a:p>
          <a:p>
            <a:pPr lvl="1"/>
            <a:r>
              <a:rPr lang="en-US" dirty="0" smtClean="0"/>
              <a:t>Blood Transfusions</a:t>
            </a:r>
          </a:p>
          <a:p>
            <a:pPr lvl="1"/>
            <a:r>
              <a:rPr lang="en-US" dirty="0" smtClean="0"/>
              <a:t>Germ Theory Accepted </a:t>
            </a:r>
          </a:p>
          <a:p>
            <a:pPr lvl="1"/>
            <a:endParaRPr lang="en-US" dirty="0" smtClean="0"/>
          </a:p>
        </p:txBody>
      </p:sp>
      <p:pic>
        <p:nvPicPr>
          <p:cNvPr id="1026" name="Picture 2" descr="http://3.bp.blogspot.com/_KttCXrhD0Bw/SwEo-WtmHMI/AAAAAAAAAG8/FLLqEJ_qfR4/s1600/first-x-ra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425786"/>
            <a:ext cx="3981450" cy="4689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4850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Shopping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949952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Easier transportation=Changes in shopping</a:t>
            </a:r>
          </a:p>
          <a:p>
            <a:pPr lvl="1"/>
            <a:r>
              <a:rPr lang="en-US" dirty="0" smtClean="0"/>
              <a:t>Chain stores</a:t>
            </a:r>
          </a:p>
          <a:p>
            <a:pPr lvl="2"/>
            <a:r>
              <a:rPr lang="en-US" dirty="0" smtClean="0"/>
              <a:t>A&amp;P Grocery</a:t>
            </a:r>
          </a:p>
          <a:p>
            <a:pPr lvl="2"/>
            <a:r>
              <a:rPr lang="en-US" dirty="0" smtClean="0"/>
              <a:t>F.W. Woolworth</a:t>
            </a:r>
          </a:p>
          <a:p>
            <a:pPr lvl="1"/>
            <a:r>
              <a:rPr lang="en-US" dirty="0" smtClean="0"/>
              <a:t>Dept. Stores</a:t>
            </a:r>
          </a:p>
          <a:p>
            <a:pPr lvl="2"/>
            <a:r>
              <a:rPr lang="en-US" dirty="0" smtClean="0"/>
              <a:t>Marshalls</a:t>
            </a:r>
          </a:p>
          <a:p>
            <a:pPr lvl="2"/>
            <a:r>
              <a:rPr lang="en-US" dirty="0" smtClean="0"/>
              <a:t>Montgomery Wards</a:t>
            </a:r>
          </a:p>
          <a:p>
            <a:pPr lvl="1"/>
            <a:r>
              <a:rPr lang="en-US" dirty="0" smtClean="0"/>
              <a:t>Mail Order</a:t>
            </a:r>
          </a:p>
          <a:p>
            <a:pPr lvl="2"/>
            <a:r>
              <a:rPr lang="en-US" dirty="0" smtClean="0"/>
              <a:t>Sears and Roebuck</a:t>
            </a:r>
          </a:p>
          <a:p>
            <a:pPr lvl="2">
              <a:buNone/>
            </a:pPr>
            <a:endParaRPr lang="en-US" dirty="0" smtClean="0"/>
          </a:p>
          <a:p>
            <a:r>
              <a:rPr lang="en-US" dirty="0" smtClean="0"/>
              <a:t>Women as consumers</a:t>
            </a:r>
          </a:p>
          <a:p>
            <a:pPr lvl="1"/>
            <a:r>
              <a:rPr lang="en-US" dirty="0" smtClean="0"/>
              <a:t>National Consumers League</a:t>
            </a:r>
          </a:p>
          <a:p>
            <a:pPr lvl="1"/>
            <a:r>
              <a:rPr lang="en-US" dirty="0" smtClean="0"/>
              <a:t>Encourage women to only buy                                                                     “white label” goods</a:t>
            </a:r>
            <a:endParaRPr lang="en-US" dirty="0"/>
          </a:p>
        </p:txBody>
      </p:sp>
      <p:pic>
        <p:nvPicPr>
          <p:cNvPr id="32770" name="Picture 2" descr="http://www.digitaldeliftp.com/Recommendations/RadioPrintAds/Sears/GAR_Ad_Sears_100038_hd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81400" y="2514600"/>
            <a:ext cx="5238750" cy="33242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2056</TotalTime>
  <Words>530</Words>
  <Application>Microsoft Office PowerPoint</Application>
  <PresentationFormat>On-screen Show (4:3)</PresentationFormat>
  <Paragraphs>160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Civic</vt:lpstr>
      <vt:lpstr>Life at the turn of the Century</vt:lpstr>
      <vt:lpstr>Science and Urban Life</vt:lpstr>
      <vt:lpstr>Continued Rise of Urbanization</vt:lpstr>
      <vt:lpstr>PowerPoint Presentation</vt:lpstr>
      <vt:lpstr>How are cities Handling the People?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How are these people getting around?</vt:lpstr>
      <vt:lpstr>PowerPoint Presentation</vt:lpstr>
      <vt:lpstr>Engineering and Urban Planning</vt:lpstr>
      <vt:lpstr>New Technologies</vt:lpstr>
      <vt:lpstr>Wright Brothers</vt:lpstr>
      <vt:lpstr>Photography</vt:lpstr>
      <vt:lpstr>Dawn of Mass Culture</vt:lpstr>
      <vt:lpstr>American Leisure </vt:lpstr>
      <vt:lpstr>Amusement Parks</vt:lpstr>
      <vt:lpstr>Spectator Sports</vt:lpstr>
      <vt:lpstr>Leisure Sports </vt:lpstr>
      <vt:lpstr>Coke and Candy</vt:lpstr>
      <vt:lpstr>Newspapers</vt:lpstr>
      <vt:lpstr>Art</vt:lpstr>
      <vt:lpstr>Intellectual Movements </vt:lpstr>
      <vt:lpstr>Education</vt:lpstr>
      <vt:lpstr>Medicine</vt:lpstr>
      <vt:lpstr>Shopping</vt:lpstr>
    </vt:vector>
  </TitlesOfParts>
  <Company>EDS: TAP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Life at the turn of the Century</dc:title>
  <dc:creator>Nate</dc:creator>
  <cp:lastModifiedBy>sysop</cp:lastModifiedBy>
  <cp:revision>95</cp:revision>
  <dcterms:created xsi:type="dcterms:W3CDTF">2009-10-15T02:02:19Z</dcterms:created>
  <dcterms:modified xsi:type="dcterms:W3CDTF">2013-03-13T13:27:13Z</dcterms:modified>
</cp:coreProperties>
</file>