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2" r:id="rId1"/>
  </p:sldMasterIdLst>
  <p:notesMasterIdLst>
    <p:notesMasterId r:id="rId50"/>
  </p:notesMasterIdLst>
  <p:sldIdLst>
    <p:sldId id="256" r:id="rId2"/>
    <p:sldId id="257" r:id="rId3"/>
    <p:sldId id="258" r:id="rId4"/>
    <p:sldId id="259" r:id="rId5"/>
    <p:sldId id="260" r:id="rId6"/>
    <p:sldId id="261" r:id="rId7"/>
    <p:sldId id="262" r:id="rId8"/>
    <p:sldId id="263" r:id="rId9"/>
    <p:sldId id="264" r:id="rId10"/>
    <p:sldId id="265" r:id="rId11"/>
    <p:sldId id="266" r:id="rId12"/>
    <p:sldId id="274" r:id="rId13"/>
    <p:sldId id="267" r:id="rId14"/>
    <p:sldId id="268" r:id="rId15"/>
    <p:sldId id="269" r:id="rId16"/>
    <p:sldId id="275" r:id="rId17"/>
    <p:sldId id="276" r:id="rId18"/>
    <p:sldId id="277" r:id="rId19"/>
    <p:sldId id="278" r:id="rId20"/>
    <p:sldId id="279" r:id="rId21"/>
    <p:sldId id="280" r:id="rId22"/>
    <p:sldId id="281" r:id="rId23"/>
    <p:sldId id="282" r:id="rId24"/>
    <p:sldId id="283" r:id="rId25"/>
    <p:sldId id="284" r:id="rId26"/>
    <p:sldId id="285" r:id="rId27"/>
    <p:sldId id="287" r:id="rId28"/>
    <p:sldId id="286" r:id="rId29"/>
    <p:sldId id="288" r:id="rId30"/>
    <p:sldId id="289" r:id="rId31"/>
    <p:sldId id="290" r:id="rId32"/>
    <p:sldId id="291" r:id="rId33"/>
    <p:sldId id="292" r:id="rId34"/>
    <p:sldId id="293" r:id="rId35"/>
    <p:sldId id="298" r:id="rId36"/>
    <p:sldId id="294" r:id="rId37"/>
    <p:sldId id="295" r:id="rId38"/>
    <p:sldId id="296" r:id="rId39"/>
    <p:sldId id="297" r:id="rId40"/>
    <p:sldId id="299" r:id="rId41"/>
    <p:sldId id="300" r:id="rId42"/>
    <p:sldId id="301" r:id="rId43"/>
    <p:sldId id="302" r:id="rId44"/>
    <p:sldId id="303" r:id="rId45"/>
    <p:sldId id="304" r:id="rId46"/>
    <p:sldId id="305" r:id="rId47"/>
    <p:sldId id="306" r:id="rId48"/>
    <p:sldId id="307" r:id="rId49"/>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Arial Narrow" pitchFamily="34" charset="0"/>
        <a:ea typeface="+mn-ea"/>
        <a:cs typeface="+mn-cs"/>
      </a:defRPr>
    </a:lvl1pPr>
    <a:lvl2pPr marL="457200" algn="l" rtl="0" fontAlgn="base">
      <a:spcBef>
        <a:spcPct val="0"/>
      </a:spcBef>
      <a:spcAft>
        <a:spcPct val="0"/>
      </a:spcAft>
      <a:defRPr sz="2400" kern="1200">
        <a:solidFill>
          <a:schemeClr val="tx1"/>
        </a:solidFill>
        <a:latin typeface="Arial Narrow" pitchFamily="34" charset="0"/>
        <a:ea typeface="+mn-ea"/>
        <a:cs typeface="+mn-cs"/>
      </a:defRPr>
    </a:lvl2pPr>
    <a:lvl3pPr marL="914400" algn="l" rtl="0" fontAlgn="base">
      <a:spcBef>
        <a:spcPct val="0"/>
      </a:spcBef>
      <a:spcAft>
        <a:spcPct val="0"/>
      </a:spcAft>
      <a:defRPr sz="2400" kern="1200">
        <a:solidFill>
          <a:schemeClr val="tx1"/>
        </a:solidFill>
        <a:latin typeface="Arial Narrow" pitchFamily="34" charset="0"/>
        <a:ea typeface="+mn-ea"/>
        <a:cs typeface="+mn-cs"/>
      </a:defRPr>
    </a:lvl3pPr>
    <a:lvl4pPr marL="1371600" algn="l" rtl="0" fontAlgn="base">
      <a:spcBef>
        <a:spcPct val="0"/>
      </a:spcBef>
      <a:spcAft>
        <a:spcPct val="0"/>
      </a:spcAft>
      <a:defRPr sz="2400" kern="1200">
        <a:solidFill>
          <a:schemeClr val="tx1"/>
        </a:solidFill>
        <a:latin typeface="Arial Narrow" pitchFamily="34" charset="0"/>
        <a:ea typeface="+mn-ea"/>
        <a:cs typeface="+mn-cs"/>
      </a:defRPr>
    </a:lvl4pPr>
    <a:lvl5pPr marL="1828800" algn="l" rtl="0" fontAlgn="base">
      <a:spcBef>
        <a:spcPct val="0"/>
      </a:spcBef>
      <a:spcAft>
        <a:spcPct val="0"/>
      </a:spcAft>
      <a:defRPr sz="2400" kern="1200">
        <a:solidFill>
          <a:schemeClr val="tx1"/>
        </a:solidFill>
        <a:latin typeface="Arial Narrow" pitchFamily="34" charset="0"/>
        <a:ea typeface="+mn-ea"/>
        <a:cs typeface="+mn-cs"/>
      </a:defRPr>
    </a:lvl5pPr>
    <a:lvl6pPr marL="2286000" algn="l" defTabSz="914400" rtl="0" eaLnBrk="1" latinLnBrk="0" hangingPunct="1">
      <a:defRPr sz="2400" kern="1200">
        <a:solidFill>
          <a:schemeClr val="tx1"/>
        </a:solidFill>
        <a:latin typeface="Arial Narrow" pitchFamily="34" charset="0"/>
        <a:ea typeface="+mn-ea"/>
        <a:cs typeface="+mn-cs"/>
      </a:defRPr>
    </a:lvl6pPr>
    <a:lvl7pPr marL="2743200" algn="l" defTabSz="914400" rtl="0" eaLnBrk="1" latinLnBrk="0" hangingPunct="1">
      <a:defRPr sz="2400" kern="1200">
        <a:solidFill>
          <a:schemeClr val="tx1"/>
        </a:solidFill>
        <a:latin typeface="Arial Narrow" pitchFamily="34" charset="0"/>
        <a:ea typeface="+mn-ea"/>
        <a:cs typeface="+mn-cs"/>
      </a:defRPr>
    </a:lvl7pPr>
    <a:lvl8pPr marL="3200400" algn="l" defTabSz="914400" rtl="0" eaLnBrk="1" latinLnBrk="0" hangingPunct="1">
      <a:defRPr sz="2400" kern="1200">
        <a:solidFill>
          <a:schemeClr val="tx1"/>
        </a:solidFill>
        <a:latin typeface="Arial Narrow" pitchFamily="34" charset="0"/>
        <a:ea typeface="+mn-ea"/>
        <a:cs typeface="+mn-cs"/>
      </a:defRPr>
    </a:lvl8pPr>
    <a:lvl9pPr marL="3657600" algn="l" defTabSz="914400" rtl="0" eaLnBrk="1" latinLnBrk="0" hangingPunct="1">
      <a:defRPr sz="2400" kern="1200">
        <a:solidFill>
          <a:schemeClr val="tx1"/>
        </a:solidFill>
        <a:latin typeface="Arial Narrow"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6" d="100"/>
          <a:sy n="76" d="100"/>
        </p:scale>
        <p:origin x="-342" y="6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896"/>
    </p:cViewPr>
  </p:sorterViewPr>
  <p:notesViewPr>
    <p:cSldViewPr>
      <p:cViewPr varScale="1">
        <p:scale>
          <a:sx n="61" d="100"/>
          <a:sy n="61" d="100"/>
        </p:scale>
        <p:origin x="-1698" y="-5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FD0B25A-12D3-426A-837C-C7D9577A1CB5}" type="datetimeFigureOut">
              <a:rPr lang="en-US" smtClean="0"/>
              <a:t>4/14/2014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BCEA052-F9B9-498D-9BD0-B969BDE69DA9}" type="slidenum">
              <a:rPr lang="en-US" smtClean="0"/>
              <a:t>‹#›</a:t>
            </a:fld>
            <a:endParaRPr lang="en-US"/>
          </a:p>
        </p:txBody>
      </p:sp>
    </p:spTree>
    <p:extLst>
      <p:ext uri="{BB962C8B-B14F-4D97-AF65-F5344CB8AC3E}">
        <p14:creationId xmlns:p14="http://schemas.microsoft.com/office/powerpoint/2010/main" val="20145573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BCEA052-F9B9-498D-9BD0-B969BDE69DA9}" type="slidenum">
              <a:rPr lang="en-US" smtClean="0"/>
              <a:t>36</a:t>
            </a:fld>
            <a:endParaRPr lang="en-US"/>
          </a:p>
        </p:txBody>
      </p:sp>
    </p:spTree>
    <p:extLst>
      <p:ext uri="{BB962C8B-B14F-4D97-AF65-F5344CB8AC3E}">
        <p14:creationId xmlns:p14="http://schemas.microsoft.com/office/powerpoint/2010/main" val="70934271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showMasterPhAnim="0" type="title" preserve="1">
  <p:cSld name="Title Slide">
    <p:spTree>
      <p:nvGrpSpPr>
        <p:cNvPr id="1" name=""/>
        <p:cNvGrpSpPr/>
        <p:nvPr/>
      </p:nvGrpSpPr>
      <p:grpSpPr>
        <a:xfrm>
          <a:off x="0" y="0"/>
          <a:ext cx="0" cy="0"/>
          <a:chOff x="0" y="0"/>
          <a:chExt cx="0" cy="0"/>
        </a:xfrm>
      </p:grpSpPr>
      <p:grpSp>
        <p:nvGrpSpPr>
          <p:cNvPr id="58370" name="Group 2"/>
          <p:cNvGrpSpPr>
            <a:grpSpLocks/>
          </p:cNvGrpSpPr>
          <p:nvPr/>
        </p:nvGrpSpPr>
        <p:grpSpPr bwMode="auto">
          <a:xfrm>
            <a:off x="0" y="-12700"/>
            <a:ext cx="9156700" cy="6870700"/>
            <a:chOff x="0" y="-8"/>
            <a:chExt cx="5768" cy="4328"/>
          </a:xfrm>
        </p:grpSpPr>
        <p:sp>
          <p:nvSpPr>
            <p:cNvPr id="58371" name="Rectangle 3"/>
            <p:cNvSpPr>
              <a:spLocks noChangeArrowheads="1"/>
            </p:cNvSpPr>
            <p:nvPr/>
          </p:nvSpPr>
          <p:spPr bwMode="auto">
            <a:xfrm>
              <a:off x="0" y="0"/>
              <a:ext cx="5760" cy="1344"/>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8372" name="Rectangle 4"/>
            <p:cNvSpPr>
              <a:spLocks noChangeArrowheads="1"/>
            </p:cNvSpPr>
            <p:nvPr/>
          </p:nvSpPr>
          <p:spPr bwMode="white">
            <a:xfrm>
              <a:off x="0" y="1344"/>
              <a:ext cx="5760" cy="2976"/>
            </a:xfrm>
            <a:prstGeom prst="rect">
              <a:avLst/>
            </a:prstGeom>
            <a:gradFill rotWithShape="0">
              <a:gsLst>
                <a:gs pos="0">
                  <a:schemeClr val="bg1"/>
                </a:gs>
                <a:gs pos="50000">
                  <a:schemeClr val="bg2"/>
                </a:gs>
                <a:gs pos="100000">
                  <a:schemeClr val="bg1"/>
                </a:gs>
              </a:gsLst>
              <a:lin ang="5400000" scaled="1"/>
            </a:gradFill>
            <a:ln>
              <a:noFill/>
            </a:ln>
            <a:effectLst/>
            <a:extLst>
              <a:ext uri="{91240B29-F687-4F45-9708-019B960494DF}">
                <a14:hiddenLine xmlns:a14="http://schemas.microsoft.com/office/drawing/2010/main" w="9525">
                  <a:solidFill>
                    <a:schemeClr val="fo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8373" name="Freeform 5"/>
            <p:cNvSpPr>
              <a:spLocks/>
            </p:cNvSpPr>
            <p:nvPr/>
          </p:nvSpPr>
          <p:spPr bwMode="hidden">
            <a:xfrm>
              <a:off x="0" y="-8"/>
              <a:ext cx="3640" cy="1434"/>
            </a:xfrm>
            <a:custGeom>
              <a:avLst/>
              <a:gdLst>
                <a:gd name="T0" fmla="*/ 0 w 3640"/>
                <a:gd name="T1" fmla="*/ 1152 h 1434"/>
                <a:gd name="T2" fmla="*/ 672 w 3640"/>
                <a:gd name="T3" fmla="*/ 1392 h 1434"/>
                <a:gd name="T4" fmla="*/ 912 w 3640"/>
                <a:gd name="T5" fmla="*/ 1152 h 1434"/>
                <a:gd name="T6" fmla="*/ 864 w 3640"/>
                <a:gd name="T7" fmla="*/ 816 h 1434"/>
                <a:gd name="T8" fmla="*/ 1170 w 3640"/>
                <a:gd name="T9" fmla="*/ 588 h 1434"/>
                <a:gd name="T10" fmla="*/ 1692 w 3640"/>
                <a:gd name="T11" fmla="*/ 546 h 1434"/>
                <a:gd name="T12" fmla="*/ 2112 w 3640"/>
                <a:gd name="T13" fmla="*/ 576 h 1434"/>
                <a:gd name="T14" fmla="*/ 2208 w 3640"/>
                <a:gd name="T15" fmla="*/ 384 h 1434"/>
                <a:gd name="T16" fmla="*/ 2184 w 3640"/>
                <a:gd name="T17" fmla="*/ 138 h 1434"/>
                <a:gd name="T18" fmla="*/ 2640 w 3640"/>
                <a:gd name="T19" fmla="*/ 144 h 1434"/>
                <a:gd name="T20" fmla="*/ 3024 w 3640"/>
                <a:gd name="T21" fmla="*/ 432 h 1434"/>
                <a:gd name="T22" fmla="*/ 3552 w 3640"/>
                <a:gd name="T23" fmla="*/ 192 h 1434"/>
                <a:gd name="T24" fmla="*/ 3552 w 3640"/>
                <a:gd name="T25" fmla="*/ 0 h 1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640" h="1434">
                  <a:moveTo>
                    <a:pt x="0" y="1152"/>
                  </a:moveTo>
                  <a:cubicBezTo>
                    <a:pt x="112" y="1192"/>
                    <a:pt x="204" y="1434"/>
                    <a:pt x="672" y="1392"/>
                  </a:cubicBezTo>
                  <a:cubicBezTo>
                    <a:pt x="824" y="1392"/>
                    <a:pt x="880" y="1248"/>
                    <a:pt x="912" y="1152"/>
                  </a:cubicBezTo>
                  <a:cubicBezTo>
                    <a:pt x="944" y="1056"/>
                    <a:pt x="821" y="910"/>
                    <a:pt x="864" y="816"/>
                  </a:cubicBezTo>
                  <a:cubicBezTo>
                    <a:pt x="864" y="552"/>
                    <a:pt x="1044" y="582"/>
                    <a:pt x="1170" y="588"/>
                  </a:cubicBezTo>
                  <a:cubicBezTo>
                    <a:pt x="1386" y="666"/>
                    <a:pt x="1535" y="548"/>
                    <a:pt x="1692" y="546"/>
                  </a:cubicBezTo>
                  <a:cubicBezTo>
                    <a:pt x="1849" y="544"/>
                    <a:pt x="1944" y="648"/>
                    <a:pt x="2112" y="576"/>
                  </a:cubicBezTo>
                  <a:cubicBezTo>
                    <a:pt x="2250" y="510"/>
                    <a:pt x="2200" y="448"/>
                    <a:pt x="2208" y="384"/>
                  </a:cubicBezTo>
                  <a:cubicBezTo>
                    <a:pt x="2220" y="311"/>
                    <a:pt x="2040" y="198"/>
                    <a:pt x="2184" y="138"/>
                  </a:cubicBezTo>
                  <a:cubicBezTo>
                    <a:pt x="2346" y="60"/>
                    <a:pt x="2500" y="95"/>
                    <a:pt x="2640" y="144"/>
                  </a:cubicBezTo>
                  <a:cubicBezTo>
                    <a:pt x="2780" y="193"/>
                    <a:pt x="2872" y="424"/>
                    <a:pt x="3024" y="432"/>
                  </a:cubicBezTo>
                  <a:cubicBezTo>
                    <a:pt x="3176" y="440"/>
                    <a:pt x="3464" y="264"/>
                    <a:pt x="3552" y="192"/>
                  </a:cubicBezTo>
                  <a:cubicBezTo>
                    <a:pt x="3640" y="120"/>
                    <a:pt x="3552" y="40"/>
                    <a:pt x="3552" y="0"/>
                  </a:cubicBezTo>
                </a:path>
              </a:pathLst>
            </a:custGeom>
            <a:noFill/>
            <a:ln w="9525" cap="flat" cmpd="sng">
              <a:solidFill>
                <a:schemeClr val="accent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8374" name="Freeform 6"/>
            <p:cNvSpPr>
              <a:spLocks/>
            </p:cNvSpPr>
            <p:nvPr/>
          </p:nvSpPr>
          <p:spPr bwMode="hidden">
            <a:xfrm>
              <a:off x="0" y="-8"/>
              <a:ext cx="1996" cy="1240"/>
            </a:xfrm>
            <a:custGeom>
              <a:avLst/>
              <a:gdLst>
                <a:gd name="T0" fmla="*/ 0 w 1996"/>
                <a:gd name="T1" fmla="*/ 960 h 1240"/>
                <a:gd name="T2" fmla="*/ 336 w 1996"/>
                <a:gd name="T3" fmla="*/ 1200 h 1240"/>
                <a:gd name="T4" fmla="*/ 576 w 1996"/>
                <a:gd name="T5" fmla="*/ 1200 h 1240"/>
                <a:gd name="T6" fmla="*/ 696 w 1996"/>
                <a:gd name="T7" fmla="*/ 972 h 1240"/>
                <a:gd name="T8" fmla="*/ 636 w 1996"/>
                <a:gd name="T9" fmla="*/ 462 h 1240"/>
                <a:gd name="T10" fmla="*/ 816 w 1996"/>
                <a:gd name="T11" fmla="*/ 276 h 1240"/>
                <a:gd name="T12" fmla="*/ 1392 w 1996"/>
                <a:gd name="T13" fmla="*/ 432 h 1240"/>
                <a:gd name="T14" fmla="*/ 1740 w 1996"/>
                <a:gd name="T15" fmla="*/ 390 h 1240"/>
                <a:gd name="T16" fmla="*/ 1974 w 1996"/>
                <a:gd name="T17" fmla="*/ 348 h 1240"/>
                <a:gd name="T18" fmla="*/ 1872 w 1996"/>
                <a:gd name="T19" fmla="*/ 0 h 1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96" h="1240">
                  <a:moveTo>
                    <a:pt x="0" y="960"/>
                  </a:moveTo>
                  <a:cubicBezTo>
                    <a:pt x="56" y="1000"/>
                    <a:pt x="240" y="1160"/>
                    <a:pt x="336" y="1200"/>
                  </a:cubicBezTo>
                  <a:cubicBezTo>
                    <a:pt x="432" y="1240"/>
                    <a:pt x="516" y="1238"/>
                    <a:pt x="576" y="1200"/>
                  </a:cubicBezTo>
                  <a:cubicBezTo>
                    <a:pt x="636" y="1162"/>
                    <a:pt x="686" y="1095"/>
                    <a:pt x="696" y="972"/>
                  </a:cubicBezTo>
                  <a:cubicBezTo>
                    <a:pt x="706" y="849"/>
                    <a:pt x="616" y="578"/>
                    <a:pt x="636" y="462"/>
                  </a:cubicBezTo>
                  <a:cubicBezTo>
                    <a:pt x="656" y="346"/>
                    <a:pt x="690" y="281"/>
                    <a:pt x="816" y="276"/>
                  </a:cubicBezTo>
                  <a:cubicBezTo>
                    <a:pt x="942" y="271"/>
                    <a:pt x="1238" y="413"/>
                    <a:pt x="1392" y="432"/>
                  </a:cubicBezTo>
                  <a:cubicBezTo>
                    <a:pt x="1546" y="451"/>
                    <a:pt x="1643" y="404"/>
                    <a:pt x="1740" y="390"/>
                  </a:cubicBezTo>
                  <a:cubicBezTo>
                    <a:pt x="1837" y="376"/>
                    <a:pt x="1952" y="413"/>
                    <a:pt x="1974" y="348"/>
                  </a:cubicBezTo>
                  <a:cubicBezTo>
                    <a:pt x="1996" y="283"/>
                    <a:pt x="1986" y="84"/>
                    <a:pt x="1872" y="0"/>
                  </a:cubicBezTo>
                </a:path>
              </a:pathLst>
            </a:custGeom>
            <a:noFill/>
            <a:ln w="9525" cap="flat" cmpd="sng">
              <a:solidFill>
                <a:schemeClr val="accent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8375" name="Freeform 7"/>
            <p:cNvSpPr>
              <a:spLocks/>
            </p:cNvSpPr>
            <p:nvPr/>
          </p:nvSpPr>
          <p:spPr bwMode="hidden">
            <a:xfrm>
              <a:off x="0" y="-8"/>
              <a:ext cx="1584" cy="1008"/>
            </a:xfrm>
            <a:custGeom>
              <a:avLst/>
              <a:gdLst>
                <a:gd name="T0" fmla="*/ 0 w 1584"/>
                <a:gd name="T1" fmla="*/ 576 h 1008"/>
                <a:gd name="T2" fmla="*/ 336 w 1584"/>
                <a:gd name="T3" fmla="*/ 960 h 1008"/>
                <a:gd name="T4" fmla="*/ 480 w 1584"/>
                <a:gd name="T5" fmla="*/ 864 h 1008"/>
                <a:gd name="T6" fmla="*/ 318 w 1584"/>
                <a:gd name="T7" fmla="*/ 414 h 1008"/>
                <a:gd name="T8" fmla="*/ 780 w 1584"/>
                <a:gd name="T9" fmla="*/ 36 h 1008"/>
                <a:gd name="T10" fmla="*/ 1440 w 1584"/>
                <a:gd name="T11" fmla="*/ 192 h 1008"/>
                <a:gd name="T12" fmla="*/ 1584 w 1584"/>
                <a:gd name="T13" fmla="*/ 0 h 1008"/>
              </a:gdLst>
              <a:ahLst/>
              <a:cxnLst>
                <a:cxn ang="0">
                  <a:pos x="T0" y="T1"/>
                </a:cxn>
                <a:cxn ang="0">
                  <a:pos x="T2" y="T3"/>
                </a:cxn>
                <a:cxn ang="0">
                  <a:pos x="T4" y="T5"/>
                </a:cxn>
                <a:cxn ang="0">
                  <a:pos x="T6" y="T7"/>
                </a:cxn>
                <a:cxn ang="0">
                  <a:pos x="T8" y="T9"/>
                </a:cxn>
                <a:cxn ang="0">
                  <a:pos x="T10" y="T11"/>
                </a:cxn>
                <a:cxn ang="0">
                  <a:pos x="T12" y="T13"/>
                </a:cxn>
              </a:cxnLst>
              <a:rect l="0" t="0" r="r" b="b"/>
              <a:pathLst>
                <a:path w="1584" h="1008">
                  <a:moveTo>
                    <a:pt x="0" y="576"/>
                  </a:moveTo>
                  <a:cubicBezTo>
                    <a:pt x="56" y="640"/>
                    <a:pt x="256" y="912"/>
                    <a:pt x="336" y="960"/>
                  </a:cubicBezTo>
                  <a:cubicBezTo>
                    <a:pt x="416" y="1008"/>
                    <a:pt x="483" y="955"/>
                    <a:pt x="480" y="864"/>
                  </a:cubicBezTo>
                  <a:cubicBezTo>
                    <a:pt x="477" y="773"/>
                    <a:pt x="384" y="618"/>
                    <a:pt x="318" y="414"/>
                  </a:cubicBezTo>
                  <a:cubicBezTo>
                    <a:pt x="156" y="12"/>
                    <a:pt x="528" y="6"/>
                    <a:pt x="780" y="36"/>
                  </a:cubicBezTo>
                  <a:cubicBezTo>
                    <a:pt x="1002" y="66"/>
                    <a:pt x="1306" y="198"/>
                    <a:pt x="1440" y="192"/>
                  </a:cubicBezTo>
                  <a:cubicBezTo>
                    <a:pt x="1574" y="186"/>
                    <a:pt x="1554" y="40"/>
                    <a:pt x="1584" y="0"/>
                  </a:cubicBezTo>
                </a:path>
              </a:pathLst>
            </a:custGeom>
            <a:noFill/>
            <a:ln w="9525">
              <a:solidFill>
                <a:schemeClr val="accent2"/>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8376" name="Freeform 8"/>
            <p:cNvSpPr>
              <a:spLocks/>
            </p:cNvSpPr>
            <p:nvPr/>
          </p:nvSpPr>
          <p:spPr bwMode="hidden">
            <a:xfrm>
              <a:off x="856" y="144"/>
              <a:ext cx="3752" cy="1816"/>
            </a:xfrm>
            <a:custGeom>
              <a:avLst/>
              <a:gdLst>
                <a:gd name="T0" fmla="*/ 248 w 3752"/>
                <a:gd name="T1" fmla="*/ 1000 h 1816"/>
                <a:gd name="T2" fmla="*/ 200 w 3752"/>
                <a:gd name="T3" fmla="*/ 760 h 1816"/>
                <a:gd name="T4" fmla="*/ 248 w 3752"/>
                <a:gd name="T5" fmla="*/ 664 h 1816"/>
                <a:gd name="T6" fmla="*/ 584 w 3752"/>
                <a:gd name="T7" fmla="*/ 616 h 1816"/>
                <a:gd name="T8" fmla="*/ 1304 w 3752"/>
                <a:gd name="T9" fmla="*/ 664 h 1816"/>
                <a:gd name="T10" fmla="*/ 1640 w 3752"/>
                <a:gd name="T11" fmla="*/ 424 h 1816"/>
                <a:gd name="T12" fmla="*/ 1976 w 3752"/>
                <a:gd name="T13" fmla="*/ 472 h 1816"/>
                <a:gd name="T14" fmla="*/ 2600 w 3752"/>
                <a:gd name="T15" fmla="*/ 424 h 1816"/>
                <a:gd name="T16" fmla="*/ 3128 w 3752"/>
                <a:gd name="T17" fmla="*/ 88 h 1816"/>
                <a:gd name="T18" fmla="*/ 3560 w 3752"/>
                <a:gd name="T19" fmla="*/ 40 h 1816"/>
                <a:gd name="T20" fmla="*/ 3656 w 3752"/>
                <a:gd name="T21" fmla="*/ 328 h 1816"/>
                <a:gd name="T22" fmla="*/ 2984 w 3752"/>
                <a:gd name="T23" fmla="*/ 760 h 1816"/>
                <a:gd name="T24" fmla="*/ 2456 w 3752"/>
                <a:gd name="T25" fmla="*/ 952 h 1816"/>
                <a:gd name="T26" fmla="*/ 1976 w 3752"/>
                <a:gd name="T27" fmla="*/ 1432 h 1816"/>
                <a:gd name="T28" fmla="*/ 1400 w 3752"/>
                <a:gd name="T29" fmla="*/ 1768 h 1816"/>
                <a:gd name="T30" fmla="*/ 968 w 3752"/>
                <a:gd name="T31" fmla="*/ 1720 h 1816"/>
                <a:gd name="T32" fmla="*/ 296 w 3752"/>
                <a:gd name="T33" fmla="*/ 1768 h 1816"/>
                <a:gd name="T34" fmla="*/ 8 w 3752"/>
                <a:gd name="T35" fmla="*/ 1432 h 1816"/>
                <a:gd name="T36" fmla="*/ 248 w 3752"/>
                <a:gd name="T37" fmla="*/ 1000 h 18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752" h="1816">
                  <a:moveTo>
                    <a:pt x="248" y="1000"/>
                  </a:moveTo>
                  <a:cubicBezTo>
                    <a:pt x="280" y="888"/>
                    <a:pt x="200" y="816"/>
                    <a:pt x="200" y="760"/>
                  </a:cubicBezTo>
                  <a:cubicBezTo>
                    <a:pt x="200" y="704"/>
                    <a:pt x="184" y="688"/>
                    <a:pt x="248" y="664"/>
                  </a:cubicBezTo>
                  <a:cubicBezTo>
                    <a:pt x="312" y="640"/>
                    <a:pt x="408" y="616"/>
                    <a:pt x="584" y="616"/>
                  </a:cubicBezTo>
                  <a:cubicBezTo>
                    <a:pt x="760" y="616"/>
                    <a:pt x="1128" y="696"/>
                    <a:pt x="1304" y="664"/>
                  </a:cubicBezTo>
                  <a:cubicBezTo>
                    <a:pt x="1480" y="632"/>
                    <a:pt x="1528" y="456"/>
                    <a:pt x="1640" y="424"/>
                  </a:cubicBezTo>
                  <a:cubicBezTo>
                    <a:pt x="1752" y="392"/>
                    <a:pt x="1816" y="472"/>
                    <a:pt x="1976" y="472"/>
                  </a:cubicBezTo>
                  <a:cubicBezTo>
                    <a:pt x="2136" y="472"/>
                    <a:pt x="2408" y="488"/>
                    <a:pt x="2600" y="424"/>
                  </a:cubicBezTo>
                  <a:cubicBezTo>
                    <a:pt x="2792" y="360"/>
                    <a:pt x="2968" y="152"/>
                    <a:pt x="3128" y="88"/>
                  </a:cubicBezTo>
                  <a:cubicBezTo>
                    <a:pt x="3288" y="24"/>
                    <a:pt x="3472" y="0"/>
                    <a:pt x="3560" y="40"/>
                  </a:cubicBezTo>
                  <a:cubicBezTo>
                    <a:pt x="3648" y="80"/>
                    <a:pt x="3752" y="208"/>
                    <a:pt x="3656" y="328"/>
                  </a:cubicBezTo>
                  <a:cubicBezTo>
                    <a:pt x="3560" y="448"/>
                    <a:pt x="3184" y="656"/>
                    <a:pt x="2984" y="760"/>
                  </a:cubicBezTo>
                  <a:cubicBezTo>
                    <a:pt x="2784" y="864"/>
                    <a:pt x="2624" y="840"/>
                    <a:pt x="2456" y="952"/>
                  </a:cubicBezTo>
                  <a:cubicBezTo>
                    <a:pt x="2288" y="1064"/>
                    <a:pt x="2152" y="1296"/>
                    <a:pt x="1976" y="1432"/>
                  </a:cubicBezTo>
                  <a:cubicBezTo>
                    <a:pt x="1800" y="1568"/>
                    <a:pt x="1568" y="1720"/>
                    <a:pt x="1400" y="1768"/>
                  </a:cubicBezTo>
                  <a:cubicBezTo>
                    <a:pt x="1232" y="1816"/>
                    <a:pt x="1152" y="1720"/>
                    <a:pt x="968" y="1720"/>
                  </a:cubicBezTo>
                  <a:cubicBezTo>
                    <a:pt x="784" y="1720"/>
                    <a:pt x="456" y="1816"/>
                    <a:pt x="296" y="1768"/>
                  </a:cubicBezTo>
                  <a:cubicBezTo>
                    <a:pt x="136" y="1720"/>
                    <a:pt x="16" y="1560"/>
                    <a:pt x="8" y="1432"/>
                  </a:cubicBezTo>
                  <a:cubicBezTo>
                    <a:pt x="0" y="1304"/>
                    <a:pt x="216" y="1112"/>
                    <a:pt x="248" y="1000"/>
                  </a:cubicBezTo>
                  <a:close/>
                </a:path>
              </a:pathLst>
            </a:custGeom>
            <a:noFill/>
            <a:ln w="9525" cap="flat" cmpd="sng">
              <a:solidFill>
                <a:schemeClr val="accent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8377" name="Freeform 9"/>
            <p:cNvSpPr>
              <a:spLocks/>
            </p:cNvSpPr>
            <p:nvPr/>
          </p:nvSpPr>
          <p:spPr bwMode="hidden">
            <a:xfrm>
              <a:off x="972" y="688"/>
              <a:ext cx="2580" cy="1140"/>
            </a:xfrm>
            <a:custGeom>
              <a:avLst/>
              <a:gdLst>
                <a:gd name="T0" fmla="*/ 36 w 2580"/>
                <a:gd name="T1" fmla="*/ 792 h 1140"/>
                <a:gd name="T2" fmla="*/ 228 w 2580"/>
                <a:gd name="T3" fmla="*/ 456 h 1140"/>
                <a:gd name="T4" fmla="*/ 324 w 2580"/>
                <a:gd name="T5" fmla="*/ 264 h 1140"/>
                <a:gd name="T6" fmla="*/ 612 w 2580"/>
                <a:gd name="T7" fmla="*/ 216 h 1140"/>
                <a:gd name="T8" fmla="*/ 1092 w 2580"/>
                <a:gd name="T9" fmla="*/ 312 h 1140"/>
                <a:gd name="T10" fmla="*/ 1536 w 2580"/>
                <a:gd name="T11" fmla="*/ 60 h 1140"/>
                <a:gd name="T12" fmla="*/ 2388 w 2580"/>
                <a:gd name="T13" fmla="*/ 120 h 1140"/>
                <a:gd name="T14" fmla="*/ 2328 w 2580"/>
                <a:gd name="T15" fmla="*/ 288 h 1140"/>
                <a:gd name="T16" fmla="*/ 2028 w 2580"/>
                <a:gd name="T17" fmla="*/ 612 h 1140"/>
                <a:gd name="T18" fmla="*/ 1428 w 2580"/>
                <a:gd name="T19" fmla="*/ 1032 h 1140"/>
                <a:gd name="T20" fmla="*/ 1140 w 2580"/>
                <a:gd name="T21" fmla="*/ 1080 h 1140"/>
                <a:gd name="T22" fmla="*/ 324 w 2580"/>
                <a:gd name="T23" fmla="*/ 1032 h 1140"/>
                <a:gd name="T24" fmla="*/ 36 w 2580"/>
                <a:gd name="T25" fmla="*/ 792 h 1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80" h="1140">
                  <a:moveTo>
                    <a:pt x="36" y="792"/>
                  </a:moveTo>
                  <a:cubicBezTo>
                    <a:pt x="66" y="666"/>
                    <a:pt x="180" y="544"/>
                    <a:pt x="228" y="456"/>
                  </a:cubicBezTo>
                  <a:cubicBezTo>
                    <a:pt x="276" y="368"/>
                    <a:pt x="260" y="304"/>
                    <a:pt x="324" y="264"/>
                  </a:cubicBezTo>
                  <a:cubicBezTo>
                    <a:pt x="388" y="224"/>
                    <a:pt x="484" y="208"/>
                    <a:pt x="612" y="216"/>
                  </a:cubicBezTo>
                  <a:cubicBezTo>
                    <a:pt x="740" y="224"/>
                    <a:pt x="828" y="330"/>
                    <a:pt x="1092" y="312"/>
                  </a:cubicBezTo>
                  <a:cubicBezTo>
                    <a:pt x="1422" y="270"/>
                    <a:pt x="1416" y="0"/>
                    <a:pt x="1536" y="60"/>
                  </a:cubicBezTo>
                  <a:cubicBezTo>
                    <a:pt x="1782" y="204"/>
                    <a:pt x="2256" y="82"/>
                    <a:pt x="2388" y="120"/>
                  </a:cubicBezTo>
                  <a:cubicBezTo>
                    <a:pt x="2520" y="158"/>
                    <a:pt x="2580" y="198"/>
                    <a:pt x="2328" y="288"/>
                  </a:cubicBezTo>
                  <a:cubicBezTo>
                    <a:pt x="2094" y="378"/>
                    <a:pt x="2178" y="488"/>
                    <a:pt x="2028" y="612"/>
                  </a:cubicBezTo>
                  <a:cubicBezTo>
                    <a:pt x="1878" y="736"/>
                    <a:pt x="1576" y="954"/>
                    <a:pt x="1428" y="1032"/>
                  </a:cubicBezTo>
                  <a:cubicBezTo>
                    <a:pt x="1292" y="1112"/>
                    <a:pt x="1218" y="1140"/>
                    <a:pt x="1140" y="1080"/>
                  </a:cubicBezTo>
                  <a:cubicBezTo>
                    <a:pt x="918" y="960"/>
                    <a:pt x="508" y="1080"/>
                    <a:pt x="324" y="1032"/>
                  </a:cubicBezTo>
                  <a:cubicBezTo>
                    <a:pt x="140" y="984"/>
                    <a:pt x="0" y="918"/>
                    <a:pt x="36" y="792"/>
                  </a:cubicBezTo>
                  <a:close/>
                </a:path>
              </a:pathLst>
            </a:custGeom>
            <a:noFill/>
            <a:ln w="9525" cap="flat" cmpd="sng">
              <a:solidFill>
                <a:schemeClr val="accent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8378" name="Freeform 10"/>
            <p:cNvSpPr>
              <a:spLocks/>
            </p:cNvSpPr>
            <p:nvPr/>
          </p:nvSpPr>
          <p:spPr bwMode="hidden">
            <a:xfrm>
              <a:off x="1170" y="910"/>
              <a:ext cx="1758" cy="696"/>
            </a:xfrm>
            <a:custGeom>
              <a:avLst/>
              <a:gdLst>
                <a:gd name="T0" fmla="*/ 60 w 1758"/>
                <a:gd name="T1" fmla="*/ 594 h 696"/>
                <a:gd name="T2" fmla="*/ 126 w 1758"/>
                <a:gd name="T3" fmla="*/ 234 h 696"/>
                <a:gd name="T4" fmla="*/ 1182 w 1758"/>
                <a:gd name="T5" fmla="*/ 234 h 696"/>
                <a:gd name="T6" fmla="*/ 1518 w 1758"/>
                <a:gd name="T7" fmla="*/ 90 h 696"/>
                <a:gd name="T8" fmla="*/ 1710 w 1758"/>
                <a:gd name="T9" fmla="*/ 138 h 696"/>
                <a:gd name="T10" fmla="*/ 1230 w 1758"/>
                <a:gd name="T11" fmla="*/ 522 h 696"/>
                <a:gd name="T12" fmla="*/ 750 w 1758"/>
                <a:gd name="T13" fmla="*/ 666 h 696"/>
                <a:gd name="T14" fmla="*/ 60 w 1758"/>
                <a:gd name="T15" fmla="*/ 594 h 69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58" h="696">
                  <a:moveTo>
                    <a:pt x="60" y="594"/>
                  </a:moveTo>
                  <a:cubicBezTo>
                    <a:pt x="0" y="462"/>
                    <a:pt x="48" y="306"/>
                    <a:pt x="126" y="234"/>
                  </a:cubicBezTo>
                  <a:cubicBezTo>
                    <a:pt x="390" y="30"/>
                    <a:pt x="654" y="378"/>
                    <a:pt x="1182" y="234"/>
                  </a:cubicBezTo>
                  <a:cubicBezTo>
                    <a:pt x="1414" y="210"/>
                    <a:pt x="1284" y="132"/>
                    <a:pt x="1518" y="90"/>
                  </a:cubicBezTo>
                  <a:cubicBezTo>
                    <a:pt x="1680" y="0"/>
                    <a:pt x="1758" y="66"/>
                    <a:pt x="1710" y="138"/>
                  </a:cubicBezTo>
                  <a:cubicBezTo>
                    <a:pt x="1662" y="210"/>
                    <a:pt x="1290" y="372"/>
                    <a:pt x="1230" y="522"/>
                  </a:cubicBezTo>
                  <a:cubicBezTo>
                    <a:pt x="1134" y="696"/>
                    <a:pt x="945" y="654"/>
                    <a:pt x="750" y="666"/>
                  </a:cubicBezTo>
                  <a:cubicBezTo>
                    <a:pt x="555" y="678"/>
                    <a:pt x="164" y="666"/>
                    <a:pt x="60" y="594"/>
                  </a:cubicBezTo>
                  <a:close/>
                </a:path>
              </a:pathLst>
            </a:custGeom>
            <a:noFill/>
            <a:ln w="9525" cap="flat" cmpd="sng">
              <a:solidFill>
                <a:schemeClr val="accent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8379" name="Freeform 11"/>
            <p:cNvSpPr>
              <a:spLocks/>
            </p:cNvSpPr>
            <p:nvPr/>
          </p:nvSpPr>
          <p:spPr bwMode="hidden">
            <a:xfrm rot="-299203">
              <a:off x="1296" y="1240"/>
              <a:ext cx="928" cy="192"/>
            </a:xfrm>
            <a:custGeom>
              <a:avLst/>
              <a:gdLst>
                <a:gd name="T0" fmla="*/ 104 w 928"/>
                <a:gd name="T1" fmla="*/ 96 h 192"/>
                <a:gd name="T2" fmla="*/ 152 w 928"/>
                <a:gd name="T3" fmla="*/ 0 h 192"/>
                <a:gd name="T4" fmla="*/ 728 w 928"/>
                <a:gd name="T5" fmla="*/ 96 h 192"/>
                <a:gd name="T6" fmla="*/ 920 w 928"/>
                <a:gd name="T7" fmla="*/ 96 h 192"/>
                <a:gd name="T8" fmla="*/ 776 w 928"/>
                <a:gd name="T9" fmla="*/ 192 h 192"/>
                <a:gd name="T10" fmla="*/ 104 w 928"/>
                <a:gd name="T11" fmla="*/ 96 h 192"/>
              </a:gdLst>
              <a:ahLst/>
              <a:cxnLst>
                <a:cxn ang="0">
                  <a:pos x="T0" y="T1"/>
                </a:cxn>
                <a:cxn ang="0">
                  <a:pos x="T2" y="T3"/>
                </a:cxn>
                <a:cxn ang="0">
                  <a:pos x="T4" y="T5"/>
                </a:cxn>
                <a:cxn ang="0">
                  <a:pos x="T6" y="T7"/>
                </a:cxn>
                <a:cxn ang="0">
                  <a:pos x="T8" y="T9"/>
                </a:cxn>
                <a:cxn ang="0">
                  <a:pos x="T10" y="T11"/>
                </a:cxn>
              </a:cxnLst>
              <a:rect l="0" t="0" r="r" b="b"/>
              <a:pathLst>
                <a:path w="928" h="192">
                  <a:moveTo>
                    <a:pt x="104" y="96"/>
                  </a:moveTo>
                  <a:cubicBezTo>
                    <a:pt x="0" y="64"/>
                    <a:pt x="48" y="0"/>
                    <a:pt x="152" y="0"/>
                  </a:cubicBezTo>
                  <a:cubicBezTo>
                    <a:pt x="256" y="0"/>
                    <a:pt x="600" y="80"/>
                    <a:pt x="728" y="96"/>
                  </a:cubicBezTo>
                  <a:cubicBezTo>
                    <a:pt x="856" y="112"/>
                    <a:pt x="912" y="80"/>
                    <a:pt x="920" y="96"/>
                  </a:cubicBezTo>
                  <a:cubicBezTo>
                    <a:pt x="928" y="112"/>
                    <a:pt x="912" y="192"/>
                    <a:pt x="776" y="192"/>
                  </a:cubicBezTo>
                  <a:cubicBezTo>
                    <a:pt x="640" y="192"/>
                    <a:pt x="208" y="128"/>
                    <a:pt x="104" y="96"/>
                  </a:cubicBezTo>
                  <a:close/>
                </a:path>
              </a:pathLst>
            </a:custGeom>
            <a:noFill/>
            <a:ln w="9525" cap="flat" cmpd="sng">
              <a:solidFill>
                <a:schemeClr val="accent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8380" name="Freeform 12"/>
            <p:cNvSpPr>
              <a:spLocks/>
            </p:cNvSpPr>
            <p:nvPr/>
          </p:nvSpPr>
          <p:spPr bwMode="hidden">
            <a:xfrm>
              <a:off x="0" y="1584"/>
              <a:ext cx="5754" cy="2280"/>
            </a:xfrm>
            <a:custGeom>
              <a:avLst/>
              <a:gdLst>
                <a:gd name="T0" fmla="*/ 0 w 5754"/>
                <a:gd name="T1" fmla="*/ 40 h 2280"/>
                <a:gd name="T2" fmla="*/ 336 w 5754"/>
                <a:gd name="T3" fmla="*/ 40 h 2280"/>
                <a:gd name="T4" fmla="*/ 720 w 5754"/>
                <a:gd name="T5" fmla="*/ 280 h 2280"/>
                <a:gd name="T6" fmla="*/ 912 w 5754"/>
                <a:gd name="T7" fmla="*/ 712 h 2280"/>
                <a:gd name="T8" fmla="*/ 864 w 5754"/>
                <a:gd name="T9" fmla="*/ 1240 h 2280"/>
                <a:gd name="T10" fmla="*/ 960 w 5754"/>
                <a:gd name="T11" fmla="*/ 1768 h 2280"/>
                <a:gd name="T12" fmla="*/ 1440 w 5754"/>
                <a:gd name="T13" fmla="*/ 2152 h 2280"/>
                <a:gd name="T14" fmla="*/ 2160 w 5754"/>
                <a:gd name="T15" fmla="*/ 2248 h 2280"/>
                <a:gd name="T16" fmla="*/ 2688 w 5754"/>
                <a:gd name="T17" fmla="*/ 1960 h 2280"/>
                <a:gd name="T18" fmla="*/ 2706 w 5754"/>
                <a:gd name="T19" fmla="*/ 472 h 2280"/>
                <a:gd name="T20" fmla="*/ 3456 w 5754"/>
                <a:gd name="T21" fmla="*/ 424 h 2280"/>
                <a:gd name="T22" fmla="*/ 4416 w 5754"/>
                <a:gd name="T23" fmla="*/ 712 h 2280"/>
                <a:gd name="T24" fmla="*/ 4416 w 5754"/>
                <a:gd name="T25" fmla="*/ 1432 h 2280"/>
                <a:gd name="T26" fmla="*/ 4728 w 5754"/>
                <a:gd name="T27" fmla="*/ 1822 h 2280"/>
                <a:gd name="T28" fmla="*/ 5322 w 5754"/>
                <a:gd name="T29" fmla="*/ 2206 h 2280"/>
                <a:gd name="T30" fmla="*/ 5754 w 5754"/>
                <a:gd name="T31" fmla="*/ 1510 h 2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754" h="2280">
                  <a:moveTo>
                    <a:pt x="0" y="40"/>
                  </a:moveTo>
                  <a:cubicBezTo>
                    <a:pt x="56" y="40"/>
                    <a:pt x="216" y="0"/>
                    <a:pt x="336" y="40"/>
                  </a:cubicBezTo>
                  <a:cubicBezTo>
                    <a:pt x="456" y="80"/>
                    <a:pt x="624" y="168"/>
                    <a:pt x="720" y="280"/>
                  </a:cubicBezTo>
                  <a:cubicBezTo>
                    <a:pt x="816" y="392"/>
                    <a:pt x="888" y="552"/>
                    <a:pt x="912" y="712"/>
                  </a:cubicBezTo>
                  <a:cubicBezTo>
                    <a:pt x="936" y="872"/>
                    <a:pt x="856" y="1064"/>
                    <a:pt x="864" y="1240"/>
                  </a:cubicBezTo>
                  <a:cubicBezTo>
                    <a:pt x="872" y="1416"/>
                    <a:pt x="864" y="1616"/>
                    <a:pt x="960" y="1768"/>
                  </a:cubicBezTo>
                  <a:cubicBezTo>
                    <a:pt x="1056" y="1920"/>
                    <a:pt x="1240" y="2072"/>
                    <a:pt x="1440" y="2152"/>
                  </a:cubicBezTo>
                  <a:cubicBezTo>
                    <a:pt x="1640" y="2232"/>
                    <a:pt x="1952" y="2280"/>
                    <a:pt x="2160" y="2248"/>
                  </a:cubicBezTo>
                  <a:cubicBezTo>
                    <a:pt x="2368" y="2216"/>
                    <a:pt x="2597" y="2256"/>
                    <a:pt x="2688" y="1960"/>
                  </a:cubicBezTo>
                  <a:cubicBezTo>
                    <a:pt x="2779" y="1664"/>
                    <a:pt x="2578" y="728"/>
                    <a:pt x="2706" y="472"/>
                  </a:cubicBezTo>
                  <a:cubicBezTo>
                    <a:pt x="2834" y="216"/>
                    <a:pt x="3171" y="384"/>
                    <a:pt x="3456" y="424"/>
                  </a:cubicBezTo>
                  <a:cubicBezTo>
                    <a:pt x="3741" y="464"/>
                    <a:pt x="4256" y="544"/>
                    <a:pt x="4416" y="712"/>
                  </a:cubicBezTo>
                  <a:cubicBezTo>
                    <a:pt x="4576" y="880"/>
                    <a:pt x="4364" y="1247"/>
                    <a:pt x="4416" y="1432"/>
                  </a:cubicBezTo>
                  <a:cubicBezTo>
                    <a:pt x="4468" y="1617"/>
                    <a:pt x="4577" y="1693"/>
                    <a:pt x="4728" y="1822"/>
                  </a:cubicBezTo>
                  <a:cubicBezTo>
                    <a:pt x="4879" y="1951"/>
                    <a:pt x="5151" y="2258"/>
                    <a:pt x="5322" y="2206"/>
                  </a:cubicBezTo>
                  <a:cubicBezTo>
                    <a:pt x="5493" y="2154"/>
                    <a:pt x="5664" y="1655"/>
                    <a:pt x="5754" y="1510"/>
                  </a:cubicBezTo>
                </a:path>
              </a:pathLst>
            </a:custGeom>
            <a:noFill/>
            <a:ln w="9525" cap="flat" cmpd="sng">
              <a:solidFill>
                <a:schemeClr val="accent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8381" name="Freeform 13"/>
            <p:cNvSpPr>
              <a:spLocks/>
            </p:cNvSpPr>
            <p:nvPr/>
          </p:nvSpPr>
          <p:spPr bwMode="hidden">
            <a:xfrm>
              <a:off x="1056" y="2008"/>
              <a:ext cx="1496" cy="1464"/>
            </a:xfrm>
            <a:custGeom>
              <a:avLst/>
              <a:gdLst>
                <a:gd name="T0" fmla="*/ 408 w 1496"/>
                <a:gd name="T1" fmla="*/ 16 h 1464"/>
                <a:gd name="T2" fmla="*/ 72 w 1496"/>
                <a:gd name="T3" fmla="*/ 304 h 1464"/>
                <a:gd name="T4" fmla="*/ 72 w 1496"/>
                <a:gd name="T5" fmla="*/ 976 h 1464"/>
                <a:gd name="T6" fmla="*/ 504 w 1496"/>
                <a:gd name="T7" fmla="*/ 1360 h 1464"/>
                <a:gd name="T8" fmla="*/ 1128 w 1496"/>
                <a:gd name="T9" fmla="*/ 1408 h 1464"/>
                <a:gd name="T10" fmla="*/ 1464 w 1496"/>
                <a:gd name="T11" fmla="*/ 1024 h 1464"/>
                <a:gd name="T12" fmla="*/ 1320 w 1496"/>
                <a:gd name="T13" fmla="*/ 208 h 1464"/>
                <a:gd name="T14" fmla="*/ 408 w 1496"/>
                <a:gd name="T15" fmla="*/ 16 h 146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96" h="1464">
                  <a:moveTo>
                    <a:pt x="408" y="16"/>
                  </a:moveTo>
                  <a:cubicBezTo>
                    <a:pt x="200" y="32"/>
                    <a:pt x="128" y="144"/>
                    <a:pt x="72" y="304"/>
                  </a:cubicBezTo>
                  <a:cubicBezTo>
                    <a:pt x="16" y="464"/>
                    <a:pt x="0" y="800"/>
                    <a:pt x="72" y="976"/>
                  </a:cubicBezTo>
                  <a:cubicBezTo>
                    <a:pt x="144" y="1152"/>
                    <a:pt x="328" y="1288"/>
                    <a:pt x="504" y="1360"/>
                  </a:cubicBezTo>
                  <a:cubicBezTo>
                    <a:pt x="680" y="1432"/>
                    <a:pt x="968" y="1464"/>
                    <a:pt x="1128" y="1408"/>
                  </a:cubicBezTo>
                  <a:cubicBezTo>
                    <a:pt x="1288" y="1352"/>
                    <a:pt x="1432" y="1224"/>
                    <a:pt x="1464" y="1024"/>
                  </a:cubicBezTo>
                  <a:cubicBezTo>
                    <a:pt x="1496" y="824"/>
                    <a:pt x="1496" y="376"/>
                    <a:pt x="1320" y="208"/>
                  </a:cubicBezTo>
                  <a:cubicBezTo>
                    <a:pt x="1144" y="40"/>
                    <a:pt x="616" y="0"/>
                    <a:pt x="408" y="16"/>
                  </a:cubicBezTo>
                  <a:close/>
                </a:path>
              </a:pathLst>
            </a:custGeom>
            <a:noFill/>
            <a:ln w="9525" cap="flat" cmpd="sng">
              <a:solidFill>
                <a:schemeClr val="accent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8382" name="Freeform 14"/>
            <p:cNvSpPr>
              <a:spLocks/>
            </p:cNvSpPr>
            <p:nvPr/>
          </p:nvSpPr>
          <p:spPr bwMode="hidden">
            <a:xfrm rot="1159149">
              <a:off x="1296" y="2152"/>
              <a:ext cx="1126" cy="730"/>
            </a:xfrm>
            <a:custGeom>
              <a:avLst/>
              <a:gdLst>
                <a:gd name="T0" fmla="*/ 940 w 1126"/>
                <a:gd name="T1" fmla="*/ 196 h 730"/>
                <a:gd name="T2" fmla="*/ 576 w 1126"/>
                <a:gd name="T3" fmla="*/ 20 h 730"/>
                <a:gd name="T4" fmla="*/ 192 w 1126"/>
                <a:gd name="T5" fmla="*/ 76 h 730"/>
                <a:gd name="T6" fmla="*/ 24 w 1126"/>
                <a:gd name="T7" fmla="*/ 372 h 730"/>
                <a:gd name="T8" fmla="*/ 520 w 1126"/>
                <a:gd name="T9" fmla="*/ 670 h 730"/>
                <a:gd name="T10" fmla="*/ 1048 w 1126"/>
                <a:gd name="T11" fmla="*/ 568 h 730"/>
                <a:gd name="T12" fmla="*/ 940 w 1126"/>
                <a:gd name="T13" fmla="*/ 196 h 730"/>
              </a:gdLst>
              <a:ahLst/>
              <a:cxnLst>
                <a:cxn ang="0">
                  <a:pos x="T0" y="T1"/>
                </a:cxn>
                <a:cxn ang="0">
                  <a:pos x="T2" y="T3"/>
                </a:cxn>
                <a:cxn ang="0">
                  <a:pos x="T4" y="T5"/>
                </a:cxn>
                <a:cxn ang="0">
                  <a:pos x="T6" y="T7"/>
                </a:cxn>
                <a:cxn ang="0">
                  <a:pos x="T8" y="T9"/>
                </a:cxn>
                <a:cxn ang="0">
                  <a:pos x="T10" y="T11"/>
                </a:cxn>
                <a:cxn ang="0">
                  <a:pos x="T12" y="T13"/>
                </a:cxn>
              </a:cxnLst>
              <a:rect l="0" t="0" r="r" b="b"/>
              <a:pathLst>
                <a:path w="1126" h="730">
                  <a:moveTo>
                    <a:pt x="940" y="196"/>
                  </a:moveTo>
                  <a:cubicBezTo>
                    <a:pt x="700" y="100"/>
                    <a:pt x="701" y="40"/>
                    <a:pt x="576" y="20"/>
                  </a:cubicBezTo>
                  <a:cubicBezTo>
                    <a:pt x="451" y="0"/>
                    <a:pt x="284" y="17"/>
                    <a:pt x="192" y="76"/>
                  </a:cubicBezTo>
                  <a:cubicBezTo>
                    <a:pt x="100" y="135"/>
                    <a:pt x="56" y="132"/>
                    <a:pt x="24" y="372"/>
                  </a:cubicBezTo>
                  <a:cubicBezTo>
                    <a:pt x="0" y="730"/>
                    <a:pt x="350" y="637"/>
                    <a:pt x="520" y="670"/>
                  </a:cubicBezTo>
                  <a:cubicBezTo>
                    <a:pt x="690" y="703"/>
                    <a:pt x="978" y="647"/>
                    <a:pt x="1048" y="568"/>
                  </a:cubicBezTo>
                  <a:cubicBezTo>
                    <a:pt x="1118" y="489"/>
                    <a:pt x="1126" y="280"/>
                    <a:pt x="940" y="196"/>
                  </a:cubicBezTo>
                  <a:close/>
                </a:path>
              </a:pathLst>
            </a:custGeom>
            <a:noFill/>
            <a:ln w="9525" cap="flat" cmpd="sng">
              <a:solidFill>
                <a:schemeClr val="accent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8383" name="Freeform 15"/>
            <p:cNvSpPr>
              <a:spLocks/>
            </p:cNvSpPr>
            <p:nvPr/>
          </p:nvSpPr>
          <p:spPr bwMode="hidden">
            <a:xfrm>
              <a:off x="3112" y="-8"/>
              <a:ext cx="2648" cy="3394"/>
            </a:xfrm>
            <a:custGeom>
              <a:avLst/>
              <a:gdLst>
                <a:gd name="T0" fmla="*/ 1496 w 2648"/>
                <a:gd name="T1" fmla="*/ 0 h 3394"/>
                <a:gd name="T2" fmla="*/ 1640 w 2648"/>
                <a:gd name="T3" fmla="*/ 384 h 3394"/>
                <a:gd name="T4" fmla="*/ 1400 w 2648"/>
                <a:gd name="T5" fmla="*/ 864 h 3394"/>
                <a:gd name="T6" fmla="*/ 536 w 2648"/>
                <a:gd name="T7" fmla="*/ 1200 h 3394"/>
                <a:gd name="T8" fmla="*/ 56 w 2648"/>
                <a:gd name="T9" fmla="*/ 1584 h 3394"/>
                <a:gd name="T10" fmla="*/ 200 w 2648"/>
                <a:gd name="T11" fmla="*/ 1872 h 3394"/>
                <a:gd name="T12" fmla="*/ 1064 w 2648"/>
                <a:gd name="T13" fmla="*/ 2016 h 3394"/>
                <a:gd name="T14" fmla="*/ 1592 w 2648"/>
                <a:gd name="T15" fmla="*/ 2304 h 3394"/>
                <a:gd name="T16" fmla="*/ 1562 w 2648"/>
                <a:gd name="T17" fmla="*/ 2940 h 3394"/>
                <a:gd name="T18" fmla="*/ 2120 w 2648"/>
                <a:gd name="T19" fmla="*/ 3384 h 3394"/>
                <a:gd name="T20" fmla="*/ 2648 w 2648"/>
                <a:gd name="T21" fmla="*/ 2880 h 3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48" h="3394">
                  <a:moveTo>
                    <a:pt x="1496" y="0"/>
                  </a:moveTo>
                  <a:cubicBezTo>
                    <a:pt x="1520" y="64"/>
                    <a:pt x="1656" y="240"/>
                    <a:pt x="1640" y="384"/>
                  </a:cubicBezTo>
                  <a:cubicBezTo>
                    <a:pt x="1624" y="528"/>
                    <a:pt x="1584" y="728"/>
                    <a:pt x="1400" y="864"/>
                  </a:cubicBezTo>
                  <a:cubicBezTo>
                    <a:pt x="1216" y="1000"/>
                    <a:pt x="760" y="1080"/>
                    <a:pt x="536" y="1200"/>
                  </a:cubicBezTo>
                  <a:cubicBezTo>
                    <a:pt x="312" y="1320"/>
                    <a:pt x="112" y="1472"/>
                    <a:pt x="56" y="1584"/>
                  </a:cubicBezTo>
                  <a:cubicBezTo>
                    <a:pt x="0" y="1696"/>
                    <a:pt x="32" y="1800"/>
                    <a:pt x="200" y="1872"/>
                  </a:cubicBezTo>
                  <a:cubicBezTo>
                    <a:pt x="368" y="1944"/>
                    <a:pt x="832" y="1944"/>
                    <a:pt x="1064" y="2016"/>
                  </a:cubicBezTo>
                  <a:cubicBezTo>
                    <a:pt x="1296" y="2088"/>
                    <a:pt x="1509" y="2150"/>
                    <a:pt x="1592" y="2304"/>
                  </a:cubicBezTo>
                  <a:cubicBezTo>
                    <a:pt x="1675" y="2458"/>
                    <a:pt x="1474" y="2760"/>
                    <a:pt x="1562" y="2940"/>
                  </a:cubicBezTo>
                  <a:cubicBezTo>
                    <a:pt x="1650" y="3120"/>
                    <a:pt x="1939" y="3394"/>
                    <a:pt x="2120" y="3384"/>
                  </a:cubicBezTo>
                  <a:cubicBezTo>
                    <a:pt x="2301" y="3374"/>
                    <a:pt x="2538" y="2985"/>
                    <a:pt x="2648" y="2880"/>
                  </a:cubicBezTo>
                </a:path>
              </a:pathLst>
            </a:custGeom>
            <a:noFill/>
            <a:ln w="9525" cap="flat" cmpd="sng">
              <a:solidFill>
                <a:schemeClr val="accent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8384" name="Freeform 16"/>
            <p:cNvSpPr>
              <a:spLocks/>
            </p:cNvSpPr>
            <p:nvPr/>
          </p:nvSpPr>
          <p:spPr bwMode="hidden">
            <a:xfrm>
              <a:off x="3504" y="-8"/>
              <a:ext cx="2256" cy="3160"/>
            </a:xfrm>
            <a:custGeom>
              <a:avLst/>
              <a:gdLst>
                <a:gd name="T0" fmla="*/ 1488 w 2256"/>
                <a:gd name="T1" fmla="*/ 0 h 3160"/>
                <a:gd name="T2" fmla="*/ 1488 w 2256"/>
                <a:gd name="T3" fmla="*/ 528 h 3160"/>
                <a:gd name="T4" fmla="*/ 1104 w 2256"/>
                <a:gd name="T5" fmla="*/ 1008 h 3160"/>
                <a:gd name="T6" fmla="*/ 144 w 2256"/>
                <a:gd name="T7" fmla="*/ 1488 h 3160"/>
                <a:gd name="T8" fmla="*/ 240 w 2256"/>
                <a:gd name="T9" fmla="*/ 1776 h 3160"/>
                <a:gd name="T10" fmla="*/ 1056 w 2256"/>
                <a:gd name="T11" fmla="*/ 1872 h 3160"/>
                <a:gd name="T12" fmla="*/ 1536 w 2256"/>
                <a:gd name="T13" fmla="*/ 2064 h 3160"/>
                <a:gd name="T14" fmla="*/ 1536 w 2256"/>
                <a:gd name="T15" fmla="*/ 2448 h 3160"/>
                <a:gd name="T16" fmla="*/ 1344 w 2256"/>
                <a:gd name="T17" fmla="*/ 2784 h 3160"/>
                <a:gd name="T18" fmla="*/ 1632 w 2256"/>
                <a:gd name="T19" fmla="*/ 3120 h 3160"/>
                <a:gd name="T20" fmla="*/ 1968 w 2256"/>
                <a:gd name="T21" fmla="*/ 3024 h 3160"/>
                <a:gd name="T22" fmla="*/ 2208 w 2256"/>
                <a:gd name="T23" fmla="*/ 2496 h 3160"/>
                <a:gd name="T24" fmla="*/ 2112 w 2256"/>
                <a:gd name="T25" fmla="*/ 1968 h 3160"/>
                <a:gd name="T26" fmla="*/ 1776 w 2256"/>
                <a:gd name="T27" fmla="*/ 1584 h 3160"/>
                <a:gd name="T28" fmla="*/ 1824 w 2256"/>
                <a:gd name="T29" fmla="*/ 1152 h 3160"/>
                <a:gd name="T30" fmla="*/ 2256 w 2256"/>
                <a:gd name="T31" fmla="*/ 672 h 3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256" h="3160">
                  <a:moveTo>
                    <a:pt x="1488" y="0"/>
                  </a:moveTo>
                  <a:cubicBezTo>
                    <a:pt x="1488" y="88"/>
                    <a:pt x="1552" y="360"/>
                    <a:pt x="1488" y="528"/>
                  </a:cubicBezTo>
                  <a:cubicBezTo>
                    <a:pt x="1424" y="696"/>
                    <a:pt x="1328" y="848"/>
                    <a:pt x="1104" y="1008"/>
                  </a:cubicBezTo>
                  <a:cubicBezTo>
                    <a:pt x="880" y="1168"/>
                    <a:pt x="288" y="1360"/>
                    <a:pt x="144" y="1488"/>
                  </a:cubicBezTo>
                  <a:cubicBezTo>
                    <a:pt x="0" y="1616"/>
                    <a:pt x="88" y="1712"/>
                    <a:pt x="240" y="1776"/>
                  </a:cubicBezTo>
                  <a:cubicBezTo>
                    <a:pt x="392" y="1840"/>
                    <a:pt x="840" y="1824"/>
                    <a:pt x="1056" y="1872"/>
                  </a:cubicBezTo>
                  <a:cubicBezTo>
                    <a:pt x="1272" y="1920"/>
                    <a:pt x="1456" y="1968"/>
                    <a:pt x="1536" y="2064"/>
                  </a:cubicBezTo>
                  <a:cubicBezTo>
                    <a:pt x="1616" y="2160"/>
                    <a:pt x="1568" y="2328"/>
                    <a:pt x="1536" y="2448"/>
                  </a:cubicBezTo>
                  <a:cubicBezTo>
                    <a:pt x="1504" y="2568"/>
                    <a:pt x="1328" y="2672"/>
                    <a:pt x="1344" y="2784"/>
                  </a:cubicBezTo>
                  <a:cubicBezTo>
                    <a:pt x="1360" y="2896"/>
                    <a:pt x="1528" y="3080"/>
                    <a:pt x="1632" y="3120"/>
                  </a:cubicBezTo>
                  <a:cubicBezTo>
                    <a:pt x="1736" y="3160"/>
                    <a:pt x="1872" y="3128"/>
                    <a:pt x="1968" y="3024"/>
                  </a:cubicBezTo>
                  <a:cubicBezTo>
                    <a:pt x="2064" y="2920"/>
                    <a:pt x="2184" y="2672"/>
                    <a:pt x="2208" y="2496"/>
                  </a:cubicBezTo>
                  <a:cubicBezTo>
                    <a:pt x="2232" y="2320"/>
                    <a:pt x="2184" y="2120"/>
                    <a:pt x="2112" y="1968"/>
                  </a:cubicBezTo>
                  <a:cubicBezTo>
                    <a:pt x="2040" y="1816"/>
                    <a:pt x="1824" y="1720"/>
                    <a:pt x="1776" y="1584"/>
                  </a:cubicBezTo>
                  <a:cubicBezTo>
                    <a:pt x="1728" y="1448"/>
                    <a:pt x="1744" y="1304"/>
                    <a:pt x="1824" y="1152"/>
                  </a:cubicBezTo>
                  <a:cubicBezTo>
                    <a:pt x="1904" y="1000"/>
                    <a:pt x="2166" y="772"/>
                    <a:pt x="2256" y="672"/>
                  </a:cubicBezTo>
                </a:path>
              </a:pathLst>
            </a:custGeom>
            <a:noFill/>
            <a:ln w="9525" cap="flat" cmpd="sng">
              <a:solidFill>
                <a:schemeClr val="accent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8385" name="Freeform 17"/>
            <p:cNvSpPr>
              <a:spLocks/>
            </p:cNvSpPr>
            <p:nvPr/>
          </p:nvSpPr>
          <p:spPr bwMode="hidden">
            <a:xfrm>
              <a:off x="4008" y="1080"/>
              <a:ext cx="1048" cy="696"/>
            </a:xfrm>
            <a:custGeom>
              <a:avLst/>
              <a:gdLst>
                <a:gd name="T0" fmla="*/ 984 w 1048"/>
                <a:gd name="T1" fmla="*/ 256 h 696"/>
                <a:gd name="T2" fmla="*/ 840 w 1048"/>
                <a:gd name="T3" fmla="*/ 16 h 696"/>
                <a:gd name="T4" fmla="*/ 552 w 1048"/>
                <a:gd name="T5" fmla="*/ 160 h 696"/>
                <a:gd name="T6" fmla="*/ 320 w 1048"/>
                <a:gd name="T7" fmla="*/ 304 h 696"/>
                <a:gd name="T8" fmla="*/ 600 w 1048"/>
                <a:gd name="T9" fmla="*/ 592 h 696"/>
                <a:gd name="T10" fmla="*/ 984 w 1048"/>
                <a:gd name="T11" fmla="*/ 640 h 696"/>
                <a:gd name="T12" fmla="*/ 984 w 1048"/>
                <a:gd name="T13" fmla="*/ 256 h 696"/>
              </a:gdLst>
              <a:ahLst/>
              <a:cxnLst>
                <a:cxn ang="0">
                  <a:pos x="T0" y="T1"/>
                </a:cxn>
                <a:cxn ang="0">
                  <a:pos x="T2" y="T3"/>
                </a:cxn>
                <a:cxn ang="0">
                  <a:pos x="T4" y="T5"/>
                </a:cxn>
                <a:cxn ang="0">
                  <a:pos x="T6" y="T7"/>
                </a:cxn>
                <a:cxn ang="0">
                  <a:pos x="T8" y="T9"/>
                </a:cxn>
                <a:cxn ang="0">
                  <a:pos x="T10" y="T11"/>
                </a:cxn>
                <a:cxn ang="0">
                  <a:pos x="T12" y="T13"/>
                </a:cxn>
              </a:cxnLst>
              <a:rect l="0" t="0" r="r" b="b"/>
              <a:pathLst>
                <a:path w="1048" h="696">
                  <a:moveTo>
                    <a:pt x="984" y="256"/>
                  </a:moveTo>
                  <a:cubicBezTo>
                    <a:pt x="960" y="152"/>
                    <a:pt x="992" y="32"/>
                    <a:pt x="840" y="16"/>
                  </a:cubicBezTo>
                  <a:cubicBezTo>
                    <a:pt x="736" y="0"/>
                    <a:pt x="624" y="104"/>
                    <a:pt x="552" y="160"/>
                  </a:cubicBezTo>
                  <a:cubicBezTo>
                    <a:pt x="465" y="208"/>
                    <a:pt x="480" y="240"/>
                    <a:pt x="320" y="304"/>
                  </a:cubicBezTo>
                  <a:cubicBezTo>
                    <a:pt x="168" y="368"/>
                    <a:pt x="0" y="512"/>
                    <a:pt x="600" y="592"/>
                  </a:cubicBezTo>
                  <a:cubicBezTo>
                    <a:pt x="696" y="640"/>
                    <a:pt x="920" y="696"/>
                    <a:pt x="984" y="640"/>
                  </a:cubicBezTo>
                  <a:cubicBezTo>
                    <a:pt x="1048" y="584"/>
                    <a:pt x="984" y="336"/>
                    <a:pt x="984" y="256"/>
                  </a:cubicBezTo>
                  <a:close/>
                </a:path>
              </a:pathLst>
            </a:custGeom>
            <a:noFill/>
            <a:ln w="9525" cap="flat" cmpd="sng">
              <a:solidFill>
                <a:schemeClr val="accent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8386" name="Freeform 18"/>
            <p:cNvSpPr>
              <a:spLocks/>
            </p:cNvSpPr>
            <p:nvPr/>
          </p:nvSpPr>
          <p:spPr bwMode="hidden">
            <a:xfrm>
              <a:off x="5117" y="-8"/>
              <a:ext cx="547" cy="696"/>
            </a:xfrm>
            <a:custGeom>
              <a:avLst/>
              <a:gdLst>
                <a:gd name="T0" fmla="*/ 19 w 547"/>
                <a:gd name="T1" fmla="*/ 0 h 696"/>
                <a:gd name="T2" fmla="*/ 19 w 547"/>
                <a:gd name="T3" fmla="*/ 528 h 696"/>
                <a:gd name="T4" fmla="*/ 131 w 547"/>
                <a:gd name="T5" fmla="*/ 680 h 696"/>
                <a:gd name="T6" fmla="*/ 355 w 547"/>
                <a:gd name="T7" fmla="*/ 624 h 696"/>
                <a:gd name="T8" fmla="*/ 499 w 547"/>
                <a:gd name="T9" fmla="*/ 384 h 696"/>
                <a:gd name="T10" fmla="*/ 547 w 547"/>
                <a:gd name="T11" fmla="*/ 0 h 696"/>
              </a:gdLst>
              <a:ahLst/>
              <a:cxnLst>
                <a:cxn ang="0">
                  <a:pos x="T0" y="T1"/>
                </a:cxn>
                <a:cxn ang="0">
                  <a:pos x="T2" y="T3"/>
                </a:cxn>
                <a:cxn ang="0">
                  <a:pos x="T4" y="T5"/>
                </a:cxn>
                <a:cxn ang="0">
                  <a:pos x="T6" y="T7"/>
                </a:cxn>
                <a:cxn ang="0">
                  <a:pos x="T8" y="T9"/>
                </a:cxn>
                <a:cxn ang="0">
                  <a:pos x="T10" y="T11"/>
                </a:cxn>
              </a:cxnLst>
              <a:rect l="0" t="0" r="r" b="b"/>
              <a:pathLst>
                <a:path w="547" h="696">
                  <a:moveTo>
                    <a:pt x="19" y="0"/>
                  </a:moveTo>
                  <a:cubicBezTo>
                    <a:pt x="19" y="88"/>
                    <a:pt x="0" y="415"/>
                    <a:pt x="19" y="528"/>
                  </a:cubicBezTo>
                  <a:cubicBezTo>
                    <a:pt x="38" y="641"/>
                    <a:pt x="75" y="664"/>
                    <a:pt x="131" y="680"/>
                  </a:cubicBezTo>
                  <a:cubicBezTo>
                    <a:pt x="187" y="696"/>
                    <a:pt x="294" y="673"/>
                    <a:pt x="355" y="624"/>
                  </a:cubicBezTo>
                  <a:cubicBezTo>
                    <a:pt x="416" y="575"/>
                    <a:pt x="467" y="488"/>
                    <a:pt x="499" y="384"/>
                  </a:cubicBezTo>
                  <a:cubicBezTo>
                    <a:pt x="531" y="280"/>
                    <a:pt x="537" y="80"/>
                    <a:pt x="547" y="0"/>
                  </a:cubicBezTo>
                </a:path>
              </a:pathLst>
            </a:custGeom>
            <a:noFill/>
            <a:ln w="9525" cap="flat" cmpd="sng">
              <a:solidFill>
                <a:schemeClr val="accent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8387" name="Freeform 19"/>
            <p:cNvSpPr>
              <a:spLocks/>
            </p:cNvSpPr>
            <p:nvPr/>
          </p:nvSpPr>
          <p:spPr bwMode="hidden">
            <a:xfrm>
              <a:off x="0" y="2024"/>
              <a:ext cx="1984" cy="2296"/>
            </a:xfrm>
            <a:custGeom>
              <a:avLst/>
              <a:gdLst>
                <a:gd name="T0" fmla="*/ 0 w 1984"/>
                <a:gd name="T1" fmla="*/ 32 h 2296"/>
                <a:gd name="T2" fmla="*/ 336 w 1984"/>
                <a:gd name="T3" fmla="*/ 32 h 2296"/>
                <a:gd name="T4" fmla="*/ 592 w 1984"/>
                <a:gd name="T5" fmla="*/ 224 h 2296"/>
                <a:gd name="T6" fmla="*/ 696 w 1984"/>
                <a:gd name="T7" fmla="*/ 664 h 2296"/>
                <a:gd name="T8" fmla="*/ 664 w 1984"/>
                <a:gd name="T9" fmla="*/ 1224 h 2296"/>
                <a:gd name="T10" fmla="*/ 816 w 1984"/>
                <a:gd name="T11" fmla="*/ 1784 h 2296"/>
                <a:gd name="T12" fmla="*/ 1128 w 1984"/>
                <a:gd name="T13" fmla="*/ 2128 h 2296"/>
                <a:gd name="T14" fmla="*/ 1984 w 1984"/>
                <a:gd name="T15" fmla="*/ 2296 h 229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84" h="2296">
                  <a:moveTo>
                    <a:pt x="0" y="32"/>
                  </a:moveTo>
                  <a:cubicBezTo>
                    <a:pt x="56" y="32"/>
                    <a:pt x="237" y="0"/>
                    <a:pt x="336" y="32"/>
                  </a:cubicBezTo>
                  <a:cubicBezTo>
                    <a:pt x="435" y="64"/>
                    <a:pt x="532" y="119"/>
                    <a:pt x="592" y="224"/>
                  </a:cubicBezTo>
                  <a:cubicBezTo>
                    <a:pt x="652" y="329"/>
                    <a:pt x="684" y="497"/>
                    <a:pt x="696" y="664"/>
                  </a:cubicBezTo>
                  <a:cubicBezTo>
                    <a:pt x="708" y="831"/>
                    <a:pt x="644" y="1037"/>
                    <a:pt x="664" y="1224"/>
                  </a:cubicBezTo>
                  <a:cubicBezTo>
                    <a:pt x="684" y="1411"/>
                    <a:pt x="739" y="1633"/>
                    <a:pt x="816" y="1784"/>
                  </a:cubicBezTo>
                  <a:cubicBezTo>
                    <a:pt x="893" y="1935"/>
                    <a:pt x="933" y="2043"/>
                    <a:pt x="1128" y="2128"/>
                  </a:cubicBezTo>
                  <a:cubicBezTo>
                    <a:pt x="1323" y="2213"/>
                    <a:pt x="1806" y="2261"/>
                    <a:pt x="1984" y="2296"/>
                  </a:cubicBezTo>
                </a:path>
              </a:pathLst>
            </a:custGeom>
            <a:noFill/>
            <a:ln w="9525" cap="flat" cmpd="sng">
              <a:solidFill>
                <a:schemeClr val="accent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8388" name="Freeform 20"/>
            <p:cNvSpPr>
              <a:spLocks/>
            </p:cNvSpPr>
            <p:nvPr/>
          </p:nvSpPr>
          <p:spPr bwMode="hidden">
            <a:xfrm>
              <a:off x="0" y="2400"/>
              <a:ext cx="816" cy="1912"/>
            </a:xfrm>
            <a:custGeom>
              <a:avLst/>
              <a:gdLst>
                <a:gd name="T0" fmla="*/ 0 w 816"/>
                <a:gd name="T1" fmla="*/ 280 h 1912"/>
                <a:gd name="T2" fmla="*/ 384 w 816"/>
                <a:gd name="T3" fmla="*/ 280 h 1912"/>
                <a:gd name="T4" fmla="*/ 368 w 816"/>
                <a:gd name="T5" fmla="*/ 896 h 1912"/>
                <a:gd name="T6" fmla="*/ 528 w 816"/>
                <a:gd name="T7" fmla="*/ 1528 h 1912"/>
                <a:gd name="T8" fmla="*/ 816 w 816"/>
                <a:gd name="T9" fmla="*/ 1912 h 1912"/>
              </a:gdLst>
              <a:ahLst/>
              <a:cxnLst>
                <a:cxn ang="0">
                  <a:pos x="T0" y="T1"/>
                </a:cxn>
                <a:cxn ang="0">
                  <a:pos x="T2" y="T3"/>
                </a:cxn>
                <a:cxn ang="0">
                  <a:pos x="T4" y="T5"/>
                </a:cxn>
                <a:cxn ang="0">
                  <a:pos x="T6" y="T7"/>
                </a:cxn>
                <a:cxn ang="0">
                  <a:pos x="T8" y="T9"/>
                </a:cxn>
              </a:cxnLst>
              <a:rect l="0" t="0" r="r" b="b"/>
              <a:pathLst>
                <a:path w="816" h="1912">
                  <a:moveTo>
                    <a:pt x="0" y="280"/>
                  </a:moveTo>
                  <a:cubicBezTo>
                    <a:pt x="144" y="0"/>
                    <a:pt x="323" y="177"/>
                    <a:pt x="384" y="280"/>
                  </a:cubicBezTo>
                  <a:cubicBezTo>
                    <a:pt x="488" y="440"/>
                    <a:pt x="344" y="688"/>
                    <a:pt x="368" y="896"/>
                  </a:cubicBezTo>
                  <a:cubicBezTo>
                    <a:pt x="392" y="1104"/>
                    <a:pt x="453" y="1359"/>
                    <a:pt x="528" y="1528"/>
                  </a:cubicBezTo>
                  <a:cubicBezTo>
                    <a:pt x="603" y="1697"/>
                    <a:pt x="756" y="1832"/>
                    <a:pt x="816" y="1912"/>
                  </a:cubicBezTo>
                </a:path>
              </a:pathLst>
            </a:custGeom>
            <a:noFill/>
            <a:ln w="9525" cap="flat" cmpd="sng">
              <a:solidFill>
                <a:schemeClr val="accent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8389" name="Freeform 21"/>
            <p:cNvSpPr>
              <a:spLocks/>
            </p:cNvSpPr>
            <p:nvPr/>
          </p:nvSpPr>
          <p:spPr bwMode="hidden">
            <a:xfrm>
              <a:off x="2688" y="3228"/>
              <a:ext cx="3080" cy="1084"/>
            </a:xfrm>
            <a:custGeom>
              <a:avLst/>
              <a:gdLst>
                <a:gd name="T0" fmla="*/ 0 w 3080"/>
                <a:gd name="T1" fmla="*/ 1084 h 1084"/>
                <a:gd name="T2" fmla="*/ 424 w 3080"/>
                <a:gd name="T3" fmla="*/ 932 h 1084"/>
                <a:gd name="T4" fmla="*/ 640 w 3080"/>
                <a:gd name="T5" fmla="*/ 292 h 1084"/>
                <a:gd name="T6" fmla="*/ 1032 w 3080"/>
                <a:gd name="T7" fmla="*/ 20 h 1084"/>
                <a:gd name="T8" fmla="*/ 1536 w 3080"/>
                <a:gd name="T9" fmla="*/ 172 h 1084"/>
                <a:gd name="T10" fmla="*/ 2064 w 3080"/>
                <a:gd name="T11" fmla="*/ 604 h 1084"/>
                <a:gd name="T12" fmla="*/ 2400 w 3080"/>
                <a:gd name="T13" fmla="*/ 940 h 1084"/>
                <a:gd name="T14" fmla="*/ 3080 w 3080"/>
                <a:gd name="T15" fmla="*/ 1084 h 108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80" h="1084">
                  <a:moveTo>
                    <a:pt x="0" y="1084"/>
                  </a:moveTo>
                  <a:cubicBezTo>
                    <a:pt x="71" y="1059"/>
                    <a:pt x="317" y="1064"/>
                    <a:pt x="424" y="932"/>
                  </a:cubicBezTo>
                  <a:cubicBezTo>
                    <a:pt x="531" y="800"/>
                    <a:pt x="539" y="444"/>
                    <a:pt x="640" y="292"/>
                  </a:cubicBezTo>
                  <a:cubicBezTo>
                    <a:pt x="741" y="140"/>
                    <a:pt x="883" y="40"/>
                    <a:pt x="1032" y="20"/>
                  </a:cubicBezTo>
                  <a:cubicBezTo>
                    <a:pt x="1181" y="0"/>
                    <a:pt x="1364" y="75"/>
                    <a:pt x="1536" y="172"/>
                  </a:cubicBezTo>
                  <a:cubicBezTo>
                    <a:pt x="1708" y="269"/>
                    <a:pt x="1920" y="476"/>
                    <a:pt x="2064" y="604"/>
                  </a:cubicBezTo>
                  <a:cubicBezTo>
                    <a:pt x="2208" y="732"/>
                    <a:pt x="2231" y="860"/>
                    <a:pt x="2400" y="940"/>
                  </a:cubicBezTo>
                  <a:cubicBezTo>
                    <a:pt x="2569" y="1020"/>
                    <a:pt x="2939" y="1054"/>
                    <a:pt x="3080" y="1084"/>
                  </a:cubicBezTo>
                </a:path>
              </a:pathLst>
            </a:custGeom>
            <a:noFill/>
            <a:ln w="9525" cap="flat" cmpd="sng">
              <a:solidFill>
                <a:schemeClr val="accent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pic>
          <p:nvPicPr>
            <p:cNvPr id="58390" name="Picture 22" descr="Topbanx"/>
            <p:cNvPicPr>
              <a:picLocks noChangeAspect="1" noChangeArrowheads="1"/>
            </p:cNvPicPr>
            <p:nvPr/>
          </p:nvPicPr>
          <p:blipFill>
            <a:blip r:embed="rId2">
              <a:clrChange>
                <a:clrFrom>
                  <a:srgbClr val="33CC99"/>
                </a:clrFrom>
                <a:clrTo>
                  <a:srgbClr val="33CC99">
                    <a:alpha val="0"/>
                  </a:srgbClr>
                </a:clrTo>
              </a:clrChange>
              <a:extLst>
                <a:ext uri="{28A0092B-C50C-407E-A947-70E740481C1C}">
                  <a14:useLocalDpi xmlns:a14="http://schemas.microsoft.com/office/drawing/2010/main" val="0"/>
                </a:ext>
              </a:extLst>
            </a:blip>
            <a:srcRect l="31929" t="5319" b="4256"/>
            <a:stretch>
              <a:fillRect/>
            </a:stretch>
          </p:blipFill>
          <p:spPr bwMode="auto">
            <a:xfrm>
              <a:off x="0" y="0"/>
              <a:ext cx="325" cy="4320"/>
            </a:xfrm>
            <a:prstGeom prst="rect">
              <a:avLst/>
            </a:prstGeom>
            <a:noFill/>
            <a:extLst>
              <a:ext uri="{909E8E84-426E-40DD-AFC4-6F175D3DCCD1}">
                <a14:hiddenFill xmlns:a14="http://schemas.microsoft.com/office/drawing/2010/main">
                  <a:solidFill>
                    <a:srgbClr val="FFFFFF"/>
                  </a:solidFill>
                </a14:hiddenFill>
              </a:ext>
            </a:extLst>
          </p:spPr>
        </p:pic>
        <p:sp>
          <p:nvSpPr>
            <p:cNvPr id="58391" name="Rectangle 23"/>
            <p:cNvSpPr>
              <a:spLocks noChangeArrowheads="1"/>
            </p:cNvSpPr>
            <p:nvPr/>
          </p:nvSpPr>
          <p:spPr bwMode="ltGray">
            <a:xfrm>
              <a:off x="240" y="2112"/>
              <a:ext cx="2688" cy="96"/>
            </a:xfrm>
            <a:prstGeom prst="rect">
              <a:avLst/>
            </a:prstGeom>
            <a:solidFill>
              <a:schemeClr val="bg1"/>
            </a:solidFill>
            <a:ln>
              <a:noFill/>
            </a:ln>
            <a:effectLst/>
            <a:extLst>
              <a:ext uri="{91240B29-F687-4F45-9708-019B960494DF}">
                <a14:hiddenLine xmlns:a14="http://schemas.microsoft.com/office/drawing/2010/main" w="9525">
                  <a:solidFill>
                    <a:schemeClr val="fo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58392" name="Line 24"/>
          <p:cNvSpPr>
            <a:spLocks noChangeShapeType="1"/>
          </p:cNvSpPr>
          <p:nvPr/>
        </p:nvSpPr>
        <p:spPr bwMode="ltGray">
          <a:xfrm>
            <a:off x="685800" y="3429000"/>
            <a:ext cx="1676400" cy="0"/>
          </a:xfrm>
          <a:prstGeom prst="line">
            <a:avLst/>
          </a:prstGeom>
          <a:noFill/>
          <a:ln w="9525">
            <a:solidFill>
              <a:schemeClr val="tx1"/>
            </a:solidFill>
            <a:round/>
            <a:headEnd/>
            <a:tailEnd type="stealth"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58393" name="Group 25"/>
          <p:cNvGrpSpPr>
            <a:grpSpLocks/>
          </p:cNvGrpSpPr>
          <p:nvPr/>
        </p:nvGrpSpPr>
        <p:grpSpPr bwMode="auto">
          <a:xfrm>
            <a:off x="762000" y="3352800"/>
            <a:ext cx="457200" cy="457200"/>
            <a:chOff x="480" y="2112"/>
            <a:chExt cx="288" cy="288"/>
          </a:xfrm>
        </p:grpSpPr>
        <p:sp>
          <p:nvSpPr>
            <p:cNvPr id="58394" name="Line 26"/>
            <p:cNvSpPr>
              <a:spLocks noChangeShapeType="1"/>
            </p:cNvSpPr>
            <p:nvPr/>
          </p:nvSpPr>
          <p:spPr bwMode="ltGray">
            <a:xfrm>
              <a:off x="528" y="2160"/>
              <a:ext cx="240" cy="240"/>
            </a:xfrm>
            <a:prstGeom prst="line">
              <a:avLst/>
            </a:prstGeom>
            <a:noFill/>
            <a:ln w="9525">
              <a:solidFill>
                <a:schemeClr val="tx1"/>
              </a:solidFill>
              <a:round/>
              <a:headEnd/>
              <a:tailEnd type="stealth" w="sm"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8395" name="Oval 27"/>
            <p:cNvSpPr>
              <a:spLocks noChangeArrowheads="1"/>
            </p:cNvSpPr>
            <p:nvPr/>
          </p:nvSpPr>
          <p:spPr bwMode="ltGray">
            <a:xfrm>
              <a:off x="480" y="2112"/>
              <a:ext cx="117" cy="117"/>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58396" name="Rectangle 28"/>
          <p:cNvSpPr>
            <a:spLocks noGrp="1" noChangeArrowheads="1"/>
          </p:cNvSpPr>
          <p:nvPr>
            <p:ph type="ctrTitle" sz="quarter"/>
          </p:nvPr>
        </p:nvSpPr>
        <p:spPr>
          <a:xfrm>
            <a:off x="685800" y="2133600"/>
            <a:ext cx="7772400" cy="1143000"/>
          </a:xfrm>
        </p:spPr>
        <p:txBody>
          <a:bodyPr anchor="ctr"/>
          <a:lstStyle>
            <a:lvl1pPr>
              <a:defRPr/>
            </a:lvl1pPr>
          </a:lstStyle>
          <a:p>
            <a:pPr lvl="0"/>
            <a:r>
              <a:rPr lang="en-US" noProof="0" smtClean="0"/>
              <a:t>Click to edit Master title style</a:t>
            </a:r>
          </a:p>
        </p:txBody>
      </p:sp>
      <p:sp>
        <p:nvSpPr>
          <p:cNvPr id="58397" name="Rectangle 29"/>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pPr lvl="0"/>
            <a:r>
              <a:rPr lang="en-US" noProof="0" smtClean="0"/>
              <a:t>Click to edit Master subtitle style</a:t>
            </a:r>
          </a:p>
        </p:txBody>
      </p:sp>
      <p:sp>
        <p:nvSpPr>
          <p:cNvPr id="58398" name="Rectangle 30"/>
          <p:cNvSpPr>
            <a:spLocks noGrp="1" noChangeArrowheads="1"/>
          </p:cNvSpPr>
          <p:nvPr>
            <p:ph type="dt" sz="quarter" idx="2"/>
          </p:nvPr>
        </p:nvSpPr>
        <p:spPr>
          <a:xfrm>
            <a:off x="685800" y="6342063"/>
            <a:ext cx="1905000" cy="457200"/>
          </a:xfrm>
        </p:spPr>
        <p:txBody>
          <a:bodyPr/>
          <a:lstStyle>
            <a:lvl1pPr>
              <a:defRPr/>
            </a:lvl1pPr>
          </a:lstStyle>
          <a:p>
            <a:endParaRPr lang="en-US"/>
          </a:p>
        </p:txBody>
      </p:sp>
      <p:sp>
        <p:nvSpPr>
          <p:cNvPr id="58399" name="Rectangle 31"/>
          <p:cNvSpPr>
            <a:spLocks noGrp="1" noChangeArrowheads="1"/>
          </p:cNvSpPr>
          <p:nvPr>
            <p:ph type="ftr" sz="quarter" idx="3"/>
          </p:nvPr>
        </p:nvSpPr>
        <p:spPr>
          <a:xfrm>
            <a:off x="3124200" y="6342063"/>
            <a:ext cx="2895600" cy="457200"/>
          </a:xfrm>
        </p:spPr>
        <p:txBody>
          <a:bodyPr/>
          <a:lstStyle>
            <a:lvl1pPr>
              <a:defRPr/>
            </a:lvl1pPr>
          </a:lstStyle>
          <a:p>
            <a:endParaRPr lang="en-US"/>
          </a:p>
        </p:txBody>
      </p:sp>
      <p:sp>
        <p:nvSpPr>
          <p:cNvPr id="58400" name="Rectangle 32"/>
          <p:cNvSpPr>
            <a:spLocks noGrp="1" noChangeArrowheads="1"/>
          </p:cNvSpPr>
          <p:nvPr>
            <p:ph type="sldNum" sz="quarter" idx="4"/>
          </p:nvPr>
        </p:nvSpPr>
        <p:spPr>
          <a:xfrm>
            <a:off x="7086600" y="6342063"/>
            <a:ext cx="1905000" cy="457200"/>
          </a:xfrm>
        </p:spPr>
        <p:txBody>
          <a:bodyPr/>
          <a:lstStyle>
            <a:lvl1pPr>
              <a:defRPr/>
            </a:lvl1pPr>
          </a:lstStyle>
          <a:p>
            <a:fld id="{EBA98066-812D-462F-91A2-0EA6197981F3}" type="slidenum">
              <a:rPr lang="en-US"/>
              <a:pPr/>
              <a:t>‹#›</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8392"/>
                                        </p:tgtEl>
                                        <p:attrNameLst>
                                          <p:attrName>style.visibility</p:attrName>
                                        </p:attrNameLst>
                                      </p:cBhvr>
                                      <p:to>
                                        <p:strVal val="visible"/>
                                      </p:to>
                                    </p:set>
                                    <p:animEffect transition="in" filter="wipe(left)">
                                      <p:cBhvr>
                                        <p:cTn id="7" dur="500"/>
                                        <p:tgtEl>
                                          <p:spTgt spid="583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392" grpId="0" animBg="1"/>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6C062EBA-FAA1-4CAB-BEF8-11A26224A182}" type="slidenum">
              <a:rPr lang="en-US"/>
              <a:pPr/>
              <a:t>‹#›</a:t>
            </a:fld>
            <a:endParaRPr lang="en-US"/>
          </a:p>
        </p:txBody>
      </p:sp>
    </p:spTree>
    <p:extLst>
      <p:ext uri="{BB962C8B-B14F-4D97-AF65-F5344CB8AC3E}">
        <p14:creationId xmlns:p14="http://schemas.microsoft.com/office/powerpoint/2010/main" val="42670873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60DE74FB-CA6B-4A1B-BF39-5D9CF913DBE9}" type="slidenum">
              <a:rPr lang="en-US"/>
              <a:pPr/>
              <a:t>‹#›</a:t>
            </a:fld>
            <a:endParaRPr lang="en-US"/>
          </a:p>
        </p:txBody>
      </p:sp>
    </p:spTree>
    <p:extLst>
      <p:ext uri="{BB962C8B-B14F-4D97-AF65-F5344CB8AC3E}">
        <p14:creationId xmlns:p14="http://schemas.microsoft.com/office/powerpoint/2010/main" val="27838724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4CC6E913-C27A-4B91-B204-EC56EC25618D}" type="slidenum">
              <a:rPr lang="en-US"/>
              <a:pPr/>
              <a:t>‹#›</a:t>
            </a:fld>
            <a:endParaRPr lang="en-US"/>
          </a:p>
        </p:txBody>
      </p:sp>
    </p:spTree>
    <p:extLst>
      <p:ext uri="{BB962C8B-B14F-4D97-AF65-F5344CB8AC3E}">
        <p14:creationId xmlns:p14="http://schemas.microsoft.com/office/powerpoint/2010/main" val="41575902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D07DD74D-AEBE-426C-B329-92789FC29F59}" type="slidenum">
              <a:rPr lang="en-US"/>
              <a:pPr/>
              <a:t>‹#›</a:t>
            </a:fld>
            <a:endParaRPr lang="en-US"/>
          </a:p>
        </p:txBody>
      </p:sp>
    </p:spTree>
    <p:extLst>
      <p:ext uri="{BB962C8B-B14F-4D97-AF65-F5344CB8AC3E}">
        <p14:creationId xmlns:p14="http://schemas.microsoft.com/office/powerpoint/2010/main" val="37542419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A4BF063C-6B0E-4D12-BCDB-B984574F8755}" type="slidenum">
              <a:rPr lang="en-US"/>
              <a:pPr/>
              <a:t>‹#›</a:t>
            </a:fld>
            <a:endParaRPr lang="en-US"/>
          </a:p>
        </p:txBody>
      </p:sp>
    </p:spTree>
    <p:extLst>
      <p:ext uri="{BB962C8B-B14F-4D97-AF65-F5344CB8AC3E}">
        <p14:creationId xmlns:p14="http://schemas.microsoft.com/office/powerpoint/2010/main" val="41017182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422B3175-4A51-4AF6-BA13-F26D21ED7A2A}" type="slidenum">
              <a:rPr lang="en-US"/>
              <a:pPr/>
              <a:t>‹#›</a:t>
            </a:fld>
            <a:endParaRPr lang="en-US"/>
          </a:p>
        </p:txBody>
      </p:sp>
    </p:spTree>
    <p:extLst>
      <p:ext uri="{BB962C8B-B14F-4D97-AF65-F5344CB8AC3E}">
        <p14:creationId xmlns:p14="http://schemas.microsoft.com/office/powerpoint/2010/main" val="11249935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6350011F-E2E4-4678-93E5-3AC93128556D}" type="slidenum">
              <a:rPr lang="en-US"/>
              <a:pPr/>
              <a:t>‹#›</a:t>
            </a:fld>
            <a:endParaRPr lang="en-US"/>
          </a:p>
        </p:txBody>
      </p:sp>
    </p:spTree>
    <p:extLst>
      <p:ext uri="{BB962C8B-B14F-4D97-AF65-F5344CB8AC3E}">
        <p14:creationId xmlns:p14="http://schemas.microsoft.com/office/powerpoint/2010/main" val="24992550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0EC1B0CC-E354-49DA-A8BB-B23F3C81A5B1}" type="slidenum">
              <a:rPr lang="en-US"/>
              <a:pPr/>
              <a:t>‹#›</a:t>
            </a:fld>
            <a:endParaRPr lang="en-US"/>
          </a:p>
        </p:txBody>
      </p:sp>
    </p:spTree>
    <p:extLst>
      <p:ext uri="{BB962C8B-B14F-4D97-AF65-F5344CB8AC3E}">
        <p14:creationId xmlns:p14="http://schemas.microsoft.com/office/powerpoint/2010/main" val="13669033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7E3E2D07-EC80-4571-8D5E-832A8B9224CA}" type="slidenum">
              <a:rPr lang="en-US"/>
              <a:pPr/>
              <a:t>‹#›</a:t>
            </a:fld>
            <a:endParaRPr lang="en-US"/>
          </a:p>
        </p:txBody>
      </p:sp>
    </p:spTree>
    <p:extLst>
      <p:ext uri="{BB962C8B-B14F-4D97-AF65-F5344CB8AC3E}">
        <p14:creationId xmlns:p14="http://schemas.microsoft.com/office/powerpoint/2010/main" val="25918915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5EED5F25-00F2-4410-BCA1-9E41B09714F9}" type="slidenum">
              <a:rPr lang="en-US"/>
              <a:pPr/>
              <a:t>‹#›</a:t>
            </a:fld>
            <a:endParaRPr lang="en-US"/>
          </a:p>
        </p:txBody>
      </p:sp>
    </p:spTree>
    <p:extLst>
      <p:ext uri="{BB962C8B-B14F-4D97-AF65-F5344CB8AC3E}">
        <p14:creationId xmlns:p14="http://schemas.microsoft.com/office/powerpoint/2010/main" val="4680861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685800" y="6365875"/>
            <a:ext cx="1905000" cy="457200"/>
          </a:xfrm>
        </p:spPr>
        <p:txBody>
          <a:bodyPr/>
          <a:lstStyle>
            <a:lvl1pPr>
              <a:defRPr/>
            </a:lvl1pPr>
          </a:lstStyle>
          <a:p>
            <a:endParaRPr lang="en-US"/>
          </a:p>
        </p:txBody>
      </p:sp>
      <p:sp>
        <p:nvSpPr>
          <p:cNvPr id="6" name="Footer Placeholder 5"/>
          <p:cNvSpPr>
            <a:spLocks noGrp="1"/>
          </p:cNvSpPr>
          <p:nvPr>
            <p:ph type="ftr" sz="quarter" idx="11"/>
          </p:nvPr>
        </p:nvSpPr>
        <p:spPr>
          <a:xfrm>
            <a:off x="3124200" y="6365875"/>
            <a:ext cx="2895600" cy="457200"/>
          </a:xfrm>
        </p:spPr>
        <p:txBody>
          <a:bodyPr/>
          <a:lstStyle>
            <a:lvl1pPr>
              <a:defRPr/>
            </a:lvl1pPr>
          </a:lstStyle>
          <a:p>
            <a:endParaRPr lang="en-US"/>
          </a:p>
        </p:txBody>
      </p:sp>
      <p:sp>
        <p:nvSpPr>
          <p:cNvPr id="7" name="Slide Number Placeholder 6"/>
          <p:cNvSpPr>
            <a:spLocks noGrp="1"/>
          </p:cNvSpPr>
          <p:nvPr>
            <p:ph type="sldNum" sz="quarter" idx="12"/>
          </p:nvPr>
        </p:nvSpPr>
        <p:spPr>
          <a:xfrm>
            <a:off x="6553200" y="6365875"/>
            <a:ext cx="1905000" cy="457200"/>
          </a:xfrm>
        </p:spPr>
        <p:txBody>
          <a:bodyPr/>
          <a:lstStyle>
            <a:lvl1pPr>
              <a:defRPr/>
            </a:lvl1pPr>
          </a:lstStyle>
          <a:p>
            <a:fld id="{272C0FBE-89AF-4BD5-9091-318CF8198C6E}" type="slidenum">
              <a:rPr lang="en-US"/>
              <a:pPr/>
              <a:t>‹#›</a:t>
            </a:fld>
            <a:endParaRPr lang="en-US"/>
          </a:p>
        </p:txBody>
      </p:sp>
    </p:spTree>
    <p:extLst>
      <p:ext uri="{BB962C8B-B14F-4D97-AF65-F5344CB8AC3E}">
        <p14:creationId xmlns:p14="http://schemas.microsoft.com/office/powerpoint/2010/main" val="1133690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9812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41148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685800" y="6365875"/>
            <a:ext cx="1905000" cy="457200"/>
          </a:xfrm>
        </p:spPr>
        <p:txBody>
          <a:bodyPr/>
          <a:lstStyle>
            <a:lvl1pPr>
              <a:defRPr/>
            </a:lvl1pPr>
          </a:lstStyle>
          <a:p>
            <a:endParaRPr lang="en-US"/>
          </a:p>
        </p:txBody>
      </p:sp>
      <p:sp>
        <p:nvSpPr>
          <p:cNvPr id="7" name="Footer Placeholder 6"/>
          <p:cNvSpPr>
            <a:spLocks noGrp="1"/>
          </p:cNvSpPr>
          <p:nvPr>
            <p:ph type="ftr" sz="quarter" idx="11"/>
          </p:nvPr>
        </p:nvSpPr>
        <p:spPr>
          <a:xfrm>
            <a:off x="3124200" y="6365875"/>
            <a:ext cx="2895600" cy="457200"/>
          </a:xfrm>
        </p:spPr>
        <p:txBody>
          <a:bodyPr/>
          <a:lstStyle>
            <a:lvl1pPr>
              <a:defRPr/>
            </a:lvl1pPr>
          </a:lstStyle>
          <a:p>
            <a:endParaRPr lang="en-US"/>
          </a:p>
        </p:txBody>
      </p:sp>
      <p:sp>
        <p:nvSpPr>
          <p:cNvPr id="8" name="Slide Number Placeholder 7"/>
          <p:cNvSpPr>
            <a:spLocks noGrp="1"/>
          </p:cNvSpPr>
          <p:nvPr>
            <p:ph type="sldNum" sz="quarter" idx="12"/>
          </p:nvPr>
        </p:nvSpPr>
        <p:spPr>
          <a:xfrm>
            <a:off x="6553200" y="6365875"/>
            <a:ext cx="1905000" cy="457200"/>
          </a:xfrm>
        </p:spPr>
        <p:txBody>
          <a:bodyPr/>
          <a:lstStyle>
            <a:lvl1pPr>
              <a:defRPr/>
            </a:lvl1pPr>
          </a:lstStyle>
          <a:p>
            <a:fld id="{BDA0AA67-1D6C-4D72-AD38-5A67FCB64A3B}" type="slidenum">
              <a:rPr lang="en-US"/>
              <a:pPr/>
              <a:t>‹#›</a:t>
            </a:fld>
            <a:endParaRPr lang="en-US"/>
          </a:p>
        </p:txBody>
      </p:sp>
    </p:spTree>
    <p:extLst>
      <p:ext uri="{BB962C8B-B14F-4D97-AF65-F5344CB8AC3E}">
        <p14:creationId xmlns:p14="http://schemas.microsoft.com/office/powerpoint/2010/main" val="37729601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3.png"/><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White">
      <p:bgPr>
        <a:solidFill>
          <a:schemeClr val="bg1"/>
        </a:solidFill>
        <a:effectLst/>
      </p:bgPr>
    </p:bg>
    <p:spTree>
      <p:nvGrpSpPr>
        <p:cNvPr id="1" name=""/>
        <p:cNvGrpSpPr/>
        <p:nvPr/>
      </p:nvGrpSpPr>
      <p:grpSpPr>
        <a:xfrm>
          <a:off x="0" y="0"/>
          <a:ext cx="0" cy="0"/>
          <a:chOff x="0" y="0"/>
          <a:chExt cx="0" cy="0"/>
        </a:xfrm>
      </p:grpSpPr>
      <p:grpSp>
        <p:nvGrpSpPr>
          <p:cNvPr id="57346" name="Group 2"/>
          <p:cNvGrpSpPr>
            <a:grpSpLocks/>
          </p:cNvGrpSpPr>
          <p:nvPr/>
        </p:nvGrpSpPr>
        <p:grpSpPr bwMode="auto">
          <a:xfrm>
            <a:off x="0" y="-12700"/>
            <a:ext cx="9156700" cy="6870700"/>
            <a:chOff x="0" y="-8"/>
            <a:chExt cx="5768" cy="4328"/>
          </a:xfrm>
        </p:grpSpPr>
        <p:sp>
          <p:nvSpPr>
            <p:cNvPr id="57347" name="Rectangle 3"/>
            <p:cNvSpPr>
              <a:spLocks noChangeArrowheads="1"/>
            </p:cNvSpPr>
            <p:nvPr/>
          </p:nvSpPr>
          <p:spPr bwMode="auto">
            <a:xfrm>
              <a:off x="0" y="624"/>
              <a:ext cx="5760" cy="3696"/>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348" name="Rectangle 4"/>
            <p:cNvSpPr>
              <a:spLocks noChangeArrowheads="1"/>
            </p:cNvSpPr>
            <p:nvPr/>
          </p:nvSpPr>
          <p:spPr bwMode="auto">
            <a:xfrm>
              <a:off x="0" y="0"/>
              <a:ext cx="5760" cy="624"/>
            </a:xfrm>
            <a:prstGeom prst="rect">
              <a:avLst/>
            </a:prstGeom>
            <a:gradFill rotWithShape="0">
              <a:gsLst>
                <a:gs pos="0">
                  <a:schemeClr val="bg2"/>
                </a:gs>
                <a:gs pos="100000">
                  <a:schemeClr val="bg1"/>
                </a:gs>
              </a:gsLst>
              <a:lin ang="5400000" scaled="1"/>
            </a:gradFill>
            <a:ln>
              <a:noFill/>
            </a:ln>
            <a:effectLst/>
            <a:extLst>
              <a:ext uri="{91240B29-F687-4F45-9708-019B960494DF}">
                <a14:hiddenLine xmlns:a14="http://schemas.microsoft.com/office/drawing/2010/main" w="9525">
                  <a:solidFill>
                    <a:schemeClr val="fo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349" name="Freeform 5"/>
            <p:cNvSpPr>
              <a:spLocks/>
            </p:cNvSpPr>
            <p:nvPr/>
          </p:nvSpPr>
          <p:spPr bwMode="hidden">
            <a:xfrm>
              <a:off x="0" y="-8"/>
              <a:ext cx="3640" cy="1434"/>
            </a:xfrm>
            <a:custGeom>
              <a:avLst/>
              <a:gdLst>
                <a:gd name="T0" fmla="*/ 0 w 3640"/>
                <a:gd name="T1" fmla="*/ 1152 h 1434"/>
                <a:gd name="T2" fmla="*/ 672 w 3640"/>
                <a:gd name="T3" fmla="*/ 1392 h 1434"/>
                <a:gd name="T4" fmla="*/ 912 w 3640"/>
                <a:gd name="T5" fmla="*/ 1152 h 1434"/>
                <a:gd name="T6" fmla="*/ 864 w 3640"/>
                <a:gd name="T7" fmla="*/ 816 h 1434"/>
                <a:gd name="T8" fmla="*/ 1170 w 3640"/>
                <a:gd name="T9" fmla="*/ 588 h 1434"/>
                <a:gd name="T10" fmla="*/ 1692 w 3640"/>
                <a:gd name="T11" fmla="*/ 546 h 1434"/>
                <a:gd name="T12" fmla="*/ 2112 w 3640"/>
                <a:gd name="T13" fmla="*/ 576 h 1434"/>
                <a:gd name="T14" fmla="*/ 2208 w 3640"/>
                <a:gd name="T15" fmla="*/ 384 h 1434"/>
                <a:gd name="T16" fmla="*/ 2184 w 3640"/>
                <a:gd name="T17" fmla="*/ 138 h 1434"/>
                <a:gd name="T18" fmla="*/ 2640 w 3640"/>
                <a:gd name="T19" fmla="*/ 144 h 1434"/>
                <a:gd name="T20" fmla="*/ 3024 w 3640"/>
                <a:gd name="T21" fmla="*/ 432 h 1434"/>
                <a:gd name="T22" fmla="*/ 3552 w 3640"/>
                <a:gd name="T23" fmla="*/ 192 h 1434"/>
                <a:gd name="T24" fmla="*/ 3552 w 3640"/>
                <a:gd name="T25" fmla="*/ 0 h 1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640" h="1434">
                  <a:moveTo>
                    <a:pt x="0" y="1152"/>
                  </a:moveTo>
                  <a:cubicBezTo>
                    <a:pt x="112" y="1192"/>
                    <a:pt x="204" y="1434"/>
                    <a:pt x="672" y="1392"/>
                  </a:cubicBezTo>
                  <a:cubicBezTo>
                    <a:pt x="824" y="1392"/>
                    <a:pt x="880" y="1248"/>
                    <a:pt x="912" y="1152"/>
                  </a:cubicBezTo>
                  <a:cubicBezTo>
                    <a:pt x="944" y="1056"/>
                    <a:pt x="821" y="910"/>
                    <a:pt x="864" y="816"/>
                  </a:cubicBezTo>
                  <a:cubicBezTo>
                    <a:pt x="864" y="552"/>
                    <a:pt x="1044" y="582"/>
                    <a:pt x="1170" y="588"/>
                  </a:cubicBezTo>
                  <a:cubicBezTo>
                    <a:pt x="1386" y="666"/>
                    <a:pt x="1535" y="548"/>
                    <a:pt x="1692" y="546"/>
                  </a:cubicBezTo>
                  <a:cubicBezTo>
                    <a:pt x="1849" y="544"/>
                    <a:pt x="1944" y="648"/>
                    <a:pt x="2112" y="576"/>
                  </a:cubicBezTo>
                  <a:cubicBezTo>
                    <a:pt x="2250" y="510"/>
                    <a:pt x="2200" y="448"/>
                    <a:pt x="2208" y="384"/>
                  </a:cubicBezTo>
                  <a:cubicBezTo>
                    <a:pt x="2220" y="311"/>
                    <a:pt x="2040" y="198"/>
                    <a:pt x="2184" y="138"/>
                  </a:cubicBezTo>
                  <a:cubicBezTo>
                    <a:pt x="2346" y="60"/>
                    <a:pt x="2500" y="95"/>
                    <a:pt x="2640" y="144"/>
                  </a:cubicBezTo>
                  <a:cubicBezTo>
                    <a:pt x="2780" y="193"/>
                    <a:pt x="2872" y="424"/>
                    <a:pt x="3024" y="432"/>
                  </a:cubicBezTo>
                  <a:cubicBezTo>
                    <a:pt x="3176" y="440"/>
                    <a:pt x="3464" y="264"/>
                    <a:pt x="3552" y="192"/>
                  </a:cubicBezTo>
                  <a:cubicBezTo>
                    <a:pt x="3640" y="120"/>
                    <a:pt x="3552" y="40"/>
                    <a:pt x="3552" y="0"/>
                  </a:cubicBezTo>
                </a:path>
              </a:pathLst>
            </a:custGeom>
            <a:noFill/>
            <a:ln w="9525" cap="flat" cmpd="sng">
              <a:solidFill>
                <a:schemeClr val="accent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350" name="Freeform 6"/>
            <p:cNvSpPr>
              <a:spLocks/>
            </p:cNvSpPr>
            <p:nvPr/>
          </p:nvSpPr>
          <p:spPr bwMode="hidden">
            <a:xfrm>
              <a:off x="0" y="-8"/>
              <a:ext cx="1996" cy="1240"/>
            </a:xfrm>
            <a:custGeom>
              <a:avLst/>
              <a:gdLst>
                <a:gd name="T0" fmla="*/ 0 w 1996"/>
                <a:gd name="T1" fmla="*/ 960 h 1240"/>
                <a:gd name="T2" fmla="*/ 336 w 1996"/>
                <a:gd name="T3" fmla="*/ 1200 h 1240"/>
                <a:gd name="T4" fmla="*/ 576 w 1996"/>
                <a:gd name="T5" fmla="*/ 1200 h 1240"/>
                <a:gd name="T6" fmla="*/ 696 w 1996"/>
                <a:gd name="T7" fmla="*/ 972 h 1240"/>
                <a:gd name="T8" fmla="*/ 636 w 1996"/>
                <a:gd name="T9" fmla="*/ 462 h 1240"/>
                <a:gd name="T10" fmla="*/ 816 w 1996"/>
                <a:gd name="T11" fmla="*/ 276 h 1240"/>
                <a:gd name="T12" fmla="*/ 1392 w 1996"/>
                <a:gd name="T13" fmla="*/ 432 h 1240"/>
                <a:gd name="T14" fmla="*/ 1740 w 1996"/>
                <a:gd name="T15" fmla="*/ 390 h 1240"/>
                <a:gd name="T16" fmla="*/ 1974 w 1996"/>
                <a:gd name="T17" fmla="*/ 348 h 1240"/>
                <a:gd name="T18" fmla="*/ 1872 w 1996"/>
                <a:gd name="T19" fmla="*/ 0 h 1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96" h="1240">
                  <a:moveTo>
                    <a:pt x="0" y="960"/>
                  </a:moveTo>
                  <a:cubicBezTo>
                    <a:pt x="56" y="1000"/>
                    <a:pt x="240" y="1160"/>
                    <a:pt x="336" y="1200"/>
                  </a:cubicBezTo>
                  <a:cubicBezTo>
                    <a:pt x="432" y="1240"/>
                    <a:pt x="516" y="1238"/>
                    <a:pt x="576" y="1200"/>
                  </a:cubicBezTo>
                  <a:cubicBezTo>
                    <a:pt x="636" y="1162"/>
                    <a:pt x="686" y="1095"/>
                    <a:pt x="696" y="972"/>
                  </a:cubicBezTo>
                  <a:cubicBezTo>
                    <a:pt x="706" y="849"/>
                    <a:pt x="616" y="578"/>
                    <a:pt x="636" y="462"/>
                  </a:cubicBezTo>
                  <a:cubicBezTo>
                    <a:pt x="656" y="346"/>
                    <a:pt x="690" y="281"/>
                    <a:pt x="816" y="276"/>
                  </a:cubicBezTo>
                  <a:cubicBezTo>
                    <a:pt x="942" y="271"/>
                    <a:pt x="1238" y="413"/>
                    <a:pt x="1392" y="432"/>
                  </a:cubicBezTo>
                  <a:cubicBezTo>
                    <a:pt x="1546" y="451"/>
                    <a:pt x="1643" y="404"/>
                    <a:pt x="1740" y="390"/>
                  </a:cubicBezTo>
                  <a:cubicBezTo>
                    <a:pt x="1837" y="376"/>
                    <a:pt x="1952" y="413"/>
                    <a:pt x="1974" y="348"/>
                  </a:cubicBezTo>
                  <a:cubicBezTo>
                    <a:pt x="1996" y="283"/>
                    <a:pt x="1986" y="84"/>
                    <a:pt x="1872" y="0"/>
                  </a:cubicBezTo>
                </a:path>
              </a:pathLst>
            </a:custGeom>
            <a:noFill/>
            <a:ln w="9525" cap="flat" cmpd="sng">
              <a:solidFill>
                <a:schemeClr val="accent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351" name="Freeform 7"/>
            <p:cNvSpPr>
              <a:spLocks/>
            </p:cNvSpPr>
            <p:nvPr/>
          </p:nvSpPr>
          <p:spPr bwMode="hidden">
            <a:xfrm>
              <a:off x="0" y="-8"/>
              <a:ext cx="1584" cy="1008"/>
            </a:xfrm>
            <a:custGeom>
              <a:avLst/>
              <a:gdLst>
                <a:gd name="T0" fmla="*/ 0 w 1584"/>
                <a:gd name="T1" fmla="*/ 576 h 1008"/>
                <a:gd name="T2" fmla="*/ 336 w 1584"/>
                <a:gd name="T3" fmla="*/ 960 h 1008"/>
                <a:gd name="T4" fmla="*/ 480 w 1584"/>
                <a:gd name="T5" fmla="*/ 864 h 1008"/>
                <a:gd name="T6" fmla="*/ 318 w 1584"/>
                <a:gd name="T7" fmla="*/ 414 h 1008"/>
                <a:gd name="T8" fmla="*/ 780 w 1584"/>
                <a:gd name="T9" fmla="*/ 36 h 1008"/>
                <a:gd name="T10" fmla="*/ 1440 w 1584"/>
                <a:gd name="T11" fmla="*/ 192 h 1008"/>
                <a:gd name="T12" fmla="*/ 1584 w 1584"/>
                <a:gd name="T13" fmla="*/ 0 h 1008"/>
              </a:gdLst>
              <a:ahLst/>
              <a:cxnLst>
                <a:cxn ang="0">
                  <a:pos x="T0" y="T1"/>
                </a:cxn>
                <a:cxn ang="0">
                  <a:pos x="T2" y="T3"/>
                </a:cxn>
                <a:cxn ang="0">
                  <a:pos x="T4" y="T5"/>
                </a:cxn>
                <a:cxn ang="0">
                  <a:pos x="T6" y="T7"/>
                </a:cxn>
                <a:cxn ang="0">
                  <a:pos x="T8" y="T9"/>
                </a:cxn>
                <a:cxn ang="0">
                  <a:pos x="T10" y="T11"/>
                </a:cxn>
                <a:cxn ang="0">
                  <a:pos x="T12" y="T13"/>
                </a:cxn>
              </a:cxnLst>
              <a:rect l="0" t="0" r="r" b="b"/>
              <a:pathLst>
                <a:path w="1584" h="1008">
                  <a:moveTo>
                    <a:pt x="0" y="576"/>
                  </a:moveTo>
                  <a:cubicBezTo>
                    <a:pt x="56" y="640"/>
                    <a:pt x="256" y="912"/>
                    <a:pt x="336" y="960"/>
                  </a:cubicBezTo>
                  <a:cubicBezTo>
                    <a:pt x="416" y="1008"/>
                    <a:pt x="483" y="955"/>
                    <a:pt x="480" y="864"/>
                  </a:cubicBezTo>
                  <a:cubicBezTo>
                    <a:pt x="477" y="773"/>
                    <a:pt x="384" y="618"/>
                    <a:pt x="318" y="414"/>
                  </a:cubicBezTo>
                  <a:cubicBezTo>
                    <a:pt x="156" y="12"/>
                    <a:pt x="528" y="6"/>
                    <a:pt x="780" y="36"/>
                  </a:cubicBezTo>
                  <a:cubicBezTo>
                    <a:pt x="1002" y="66"/>
                    <a:pt x="1306" y="198"/>
                    <a:pt x="1440" y="192"/>
                  </a:cubicBezTo>
                  <a:cubicBezTo>
                    <a:pt x="1574" y="186"/>
                    <a:pt x="1554" y="40"/>
                    <a:pt x="1584" y="0"/>
                  </a:cubicBezTo>
                </a:path>
              </a:pathLst>
            </a:custGeom>
            <a:noFill/>
            <a:ln w="9525">
              <a:solidFill>
                <a:schemeClr val="accent2"/>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352" name="Freeform 8"/>
            <p:cNvSpPr>
              <a:spLocks/>
            </p:cNvSpPr>
            <p:nvPr/>
          </p:nvSpPr>
          <p:spPr bwMode="hidden">
            <a:xfrm>
              <a:off x="856" y="144"/>
              <a:ext cx="3752" cy="1816"/>
            </a:xfrm>
            <a:custGeom>
              <a:avLst/>
              <a:gdLst>
                <a:gd name="T0" fmla="*/ 248 w 3752"/>
                <a:gd name="T1" fmla="*/ 1000 h 1816"/>
                <a:gd name="T2" fmla="*/ 200 w 3752"/>
                <a:gd name="T3" fmla="*/ 760 h 1816"/>
                <a:gd name="T4" fmla="*/ 248 w 3752"/>
                <a:gd name="T5" fmla="*/ 664 h 1816"/>
                <a:gd name="T6" fmla="*/ 584 w 3752"/>
                <a:gd name="T7" fmla="*/ 616 h 1816"/>
                <a:gd name="T8" fmla="*/ 1304 w 3752"/>
                <a:gd name="T9" fmla="*/ 664 h 1816"/>
                <a:gd name="T10" fmla="*/ 1640 w 3752"/>
                <a:gd name="T11" fmla="*/ 424 h 1816"/>
                <a:gd name="T12" fmla="*/ 1976 w 3752"/>
                <a:gd name="T13" fmla="*/ 472 h 1816"/>
                <a:gd name="T14" fmla="*/ 2600 w 3752"/>
                <a:gd name="T15" fmla="*/ 424 h 1816"/>
                <a:gd name="T16" fmla="*/ 3128 w 3752"/>
                <a:gd name="T17" fmla="*/ 88 h 1816"/>
                <a:gd name="T18" fmla="*/ 3560 w 3752"/>
                <a:gd name="T19" fmla="*/ 40 h 1816"/>
                <a:gd name="T20" fmla="*/ 3656 w 3752"/>
                <a:gd name="T21" fmla="*/ 328 h 1816"/>
                <a:gd name="T22" fmla="*/ 2984 w 3752"/>
                <a:gd name="T23" fmla="*/ 760 h 1816"/>
                <a:gd name="T24" fmla="*/ 2456 w 3752"/>
                <a:gd name="T25" fmla="*/ 952 h 1816"/>
                <a:gd name="T26" fmla="*/ 1976 w 3752"/>
                <a:gd name="T27" fmla="*/ 1432 h 1816"/>
                <a:gd name="T28" fmla="*/ 1400 w 3752"/>
                <a:gd name="T29" fmla="*/ 1768 h 1816"/>
                <a:gd name="T30" fmla="*/ 968 w 3752"/>
                <a:gd name="T31" fmla="*/ 1720 h 1816"/>
                <a:gd name="T32" fmla="*/ 296 w 3752"/>
                <a:gd name="T33" fmla="*/ 1768 h 1816"/>
                <a:gd name="T34" fmla="*/ 8 w 3752"/>
                <a:gd name="T35" fmla="*/ 1432 h 1816"/>
                <a:gd name="T36" fmla="*/ 248 w 3752"/>
                <a:gd name="T37" fmla="*/ 1000 h 18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752" h="1816">
                  <a:moveTo>
                    <a:pt x="248" y="1000"/>
                  </a:moveTo>
                  <a:cubicBezTo>
                    <a:pt x="280" y="888"/>
                    <a:pt x="200" y="816"/>
                    <a:pt x="200" y="760"/>
                  </a:cubicBezTo>
                  <a:cubicBezTo>
                    <a:pt x="200" y="704"/>
                    <a:pt x="184" y="688"/>
                    <a:pt x="248" y="664"/>
                  </a:cubicBezTo>
                  <a:cubicBezTo>
                    <a:pt x="312" y="640"/>
                    <a:pt x="408" y="616"/>
                    <a:pt x="584" y="616"/>
                  </a:cubicBezTo>
                  <a:cubicBezTo>
                    <a:pt x="760" y="616"/>
                    <a:pt x="1128" y="696"/>
                    <a:pt x="1304" y="664"/>
                  </a:cubicBezTo>
                  <a:cubicBezTo>
                    <a:pt x="1480" y="632"/>
                    <a:pt x="1528" y="456"/>
                    <a:pt x="1640" y="424"/>
                  </a:cubicBezTo>
                  <a:cubicBezTo>
                    <a:pt x="1752" y="392"/>
                    <a:pt x="1816" y="472"/>
                    <a:pt x="1976" y="472"/>
                  </a:cubicBezTo>
                  <a:cubicBezTo>
                    <a:pt x="2136" y="472"/>
                    <a:pt x="2408" y="488"/>
                    <a:pt x="2600" y="424"/>
                  </a:cubicBezTo>
                  <a:cubicBezTo>
                    <a:pt x="2792" y="360"/>
                    <a:pt x="2968" y="152"/>
                    <a:pt x="3128" y="88"/>
                  </a:cubicBezTo>
                  <a:cubicBezTo>
                    <a:pt x="3288" y="24"/>
                    <a:pt x="3472" y="0"/>
                    <a:pt x="3560" y="40"/>
                  </a:cubicBezTo>
                  <a:cubicBezTo>
                    <a:pt x="3648" y="80"/>
                    <a:pt x="3752" y="208"/>
                    <a:pt x="3656" y="328"/>
                  </a:cubicBezTo>
                  <a:cubicBezTo>
                    <a:pt x="3560" y="448"/>
                    <a:pt x="3184" y="656"/>
                    <a:pt x="2984" y="760"/>
                  </a:cubicBezTo>
                  <a:cubicBezTo>
                    <a:pt x="2784" y="864"/>
                    <a:pt x="2624" y="840"/>
                    <a:pt x="2456" y="952"/>
                  </a:cubicBezTo>
                  <a:cubicBezTo>
                    <a:pt x="2288" y="1064"/>
                    <a:pt x="2152" y="1296"/>
                    <a:pt x="1976" y="1432"/>
                  </a:cubicBezTo>
                  <a:cubicBezTo>
                    <a:pt x="1800" y="1568"/>
                    <a:pt x="1568" y="1720"/>
                    <a:pt x="1400" y="1768"/>
                  </a:cubicBezTo>
                  <a:cubicBezTo>
                    <a:pt x="1232" y="1816"/>
                    <a:pt x="1152" y="1720"/>
                    <a:pt x="968" y="1720"/>
                  </a:cubicBezTo>
                  <a:cubicBezTo>
                    <a:pt x="784" y="1720"/>
                    <a:pt x="456" y="1816"/>
                    <a:pt x="296" y="1768"/>
                  </a:cubicBezTo>
                  <a:cubicBezTo>
                    <a:pt x="136" y="1720"/>
                    <a:pt x="16" y="1560"/>
                    <a:pt x="8" y="1432"/>
                  </a:cubicBezTo>
                  <a:cubicBezTo>
                    <a:pt x="0" y="1304"/>
                    <a:pt x="216" y="1112"/>
                    <a:pt x="248" y="1000"/>
                  </a:cubicBezTo>
                  <a:close/>
                </a:path>
              </a:pathLst>
            </a:custGeom>
            <a:noFill/>
            <a:ln w="9525" cap="flat" cmpd="sng">
              <a:solidFill>
                <a:schemeClr val="accent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353" name="Freeform 9"/>
            <p:cNvSpPr>
              <a:spLocks/>
            </p:cNvSpPr>
            <p:nvPr/>
          </p:nvSpPr>
          <p:spPr bwMode="hidden">
            <a:xfrm>
              <a:off x="972" y="688"/>
              <a:ext cx="2580" cy="1140"/>
            </a:xfrm>
            <a:custGeom>
              <a:avLst/>
              <a:gdLst>
                <a:gd name="T0" fmla="*/ 36 w 2580"/>
                <a:gd name="T1" fmla="*/ 792 h 1140"/>
                <a:gd name="T2" fmla="*/ 228 w 2580"/>
                <a:gd name="T3" fmla="*/ 456 h 1140"/>
                <a:gd name="T4" fmla="*/ 324 w 2580"/>
                <a:gd name="T5" fmla="*/ 264 h 1140"/>
                <a:gd name="T6" fmla="*/ 612 w 2580"/>
                <a:gd name="T7" fmla="*/ 216 h 1140"/>
                <a:gd name="T8" fmla="*/ 1092 w 2580"/>
                <a:gd name="T9" fmla="*/ 312 h 1140"/>
                <a:gd name="T10" fmla="*/ 1536 w 2580"/>
                <a:gd name="T11" fmla="*/ 60 h 1140"/>
                <a:gd name="T12" fmla="*/ 2388 w 2580"/>
                <a:gd name="T13" fmla="*/ 120 h 1140"/>
                <a:gd name="T14" fmla="*/ 2328 w 2580"/>
                <a:gd name="T15" fmla="*/ 288 h 1140"/>
                <a:gd name="T16" fmla="*/ 2028 w 2580"/>
                <a:gd name="T17" fmla="*/ 612 h 1140"/>
                <a:gd name="T18" fmla="*/ 1428 w 2580"/>
                <a:gd name="T19" fmla="*/ 1032 h 1140"/>
                <a:gd name="T20" fmla="*/ 1140 w 2580"/>
                <a:gd name="T21" fmla="*/ 1080 h 1140"/>
                <a:gd name="T22" fmla="*/ 324 w 2580"/>
                <a:gd name="T23" fmla="*/ 1032 h 1140"/>
                <a:gd name="T24" fmla="*/ 36 w 2580"/>
                <a:gd name="T25" fmla="*/ 792 h 1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80" h="1140">
                  <a:moveTo>
                    <a:pt x="36" y="792"/>
                  </a:moveTo>
                  <a:cubicBezTo>
                    <a:pt x="66" y="666"/>
                    <a:pt x="180" y="544"/>
                    <a:pt x="228" y="456"/>
                  </a:cubicBezTo>
                  <a:cubicBezTo>
                    <a:pt x="276" y="368"/>
                    <a:pt x="260" y="304"/>
                    <a:pt x="324" y="264"/>
                  </a:cubicBezTo>
                  <a:cubicBezTo>
                    <a:pt x="388" y="224"/>
                    <a:pt x="484" y="208"/>
                    <a:pt x="612" y="216"/>
                  </a:cubicBezTo>
                  <a:cubicBezTo>
                    <a:pt x="740" y="224"/>
                    <a:pt x="828" y="330"/>
                    <a:pt x="1092" y="312"/>
                  </a:cubicBezTo>
                  <a:cubicBezTo>
                    <a:pt x="1422" y="270"/>
                    <a:pt x="1416" y="0"/>
                    <a:pt x="1536" y="60"/>
                  </a:cubicBezTo>
                  <a:cubicBezTo>
                    <a:pt x="1782" y="204"/>
                    <a:pt x="2256" y="82"/>
                    <a:pt x="2388" y="120"/>
                  </a:cubicBezTo>
                  <a:cubicBezTo>
                    <a:pt x="2520" y="158"/>
                    <a:pt x="2580" y="198"/>
                    <a:pt x="2328" y="288"/>
                  </a:cubicBezTo>
                  <a:cubicBezTo>
                    <a:pt x="2094" y="378"/>
                    <a:pt x="2178" y="488"/>
                    <a:pt x="2028" y="612"/>
                  </a:cubicBezTo>
                  <a:cubicBezTo>
                    <a:pt x="1878" y="736"/>
                    <a:pt x="1576" y="954"/>
                    <a:pt x="1428" y="1032"/>
                  </a:cubicBezTo>
                  <a:cubicBezTo>
                    <a:pt x="1292" y="1112"/>
                    <a:pt x="1218" y="1140"/>
                    <a:pt x="1140" y="1080"/>
                  </a:cubicBezTo>
                  <a:cubicBezTo>
                    <a:pt x="918" y="960"/>
                    <a:pt x="508" y="1080"/>
                    <a:pt x="324" y="1032"/>
                  </a:cubicBezTo>
                  <a:cubicBezTo>
                    <a:pt x="140" y="984"/>
                    <a:pt x="0" y="918"/>
                    <a:pt x="36" y="792"/>
                  </a:cubicBezTo>
                  <a:close/>
                </a:path>
              </a:pathLst>
            </a:custGeom>
            <a:noFill/>
            <a:ln w="9525" cap="flat" cmpd="sng">
              <a:solidFill>
                <a:schemeClr val="accent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354" name="Freeform 10"/>
            <p:cNvSpPr>
              <a:spLocks/>
            </p:cNvSpPr>
            <p:nvPr/>
          </p:nvSpPr>
          <p:spPr bwMode="hidden">
            <a:xfrm>
              <a:off x="1170" y="910"/>
              <a:ext cx="1758" cy="696"/>
            </a:xfrm>
            <a:custGeom>
              <a:avLst/>
              <a:gdLst>
                <a:gd name="T0" fmla="*/ 60 w 1758"/>
                <a:gd name="T1" fmla="*/ 594 h 696"/>
                <a:gd name="T2" fmla="*/ 126 w 1758"/>
                <a:gd name="T3" fmla="*/ 234 h 696"/>
                <a:gd name="T4" fmla="*/ 1182 w 1758"/>
                <a:gd name="T5" fmla="*/ 234 h 696"/>
                <a:gd name="T6" fmla="*/ 1518 w 1758"/>
                <a:gd name="T7" fmla="*/ 90 h 696"/>
                <a:gd name="T8" fmla="*/ 1710 w 1758"/>
                <a:gd name="T9" fmla="*/ 138 h 696"/>
                <a:gd name="T10" fmla="*/ 1230 w 1758"/>
                <a:gd name="T11" fmla="*/ 522 h 696"/>
                <a:gd name="T12" fmla="*/ 750 w 1758"/>
                <a:gd name="T13" fmla="*/ 666 h 696"/>
                <a:gd name="T14" fmla="*/ 60 w 1758"/>
                <a:gd name="T15" fmla="*/ 594 h 69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58" h="696">
                  <a:moveTo>
                    <a:pt x="60" y="594"/>
                  </a:moveTo>
                  <a:cubicBezTo>
                    <a:pt x="0" y="462"/>
                    <a:pt x="48" y="306"/>
                    <a:pt x="126" y="234"/>
                  </a:cubicBezTo>
                  <a:cubicBezTo>
                    <a:pt x="390" y="30"/>
                    <a:pt x="654" y="378"/>
                    <a:pt x="1182" y="234"/>
                  </a:cubicBezTo>
                  <a:cubicBezTo>
                    <a:pt x="1414" y="210"/>
                    <a:pt x="1284" y="132"/>
                    <a:pt x="1518" y="90"/>
                  </a:cubicBezTo>
                  <a:cubicBezTo>
                    <a:pt x="1680" y="0"/>
                    <a:pt x="1758" y="66"/>
                    <a:pt x="1710" y="138"/>
                  </a:cubicBezTo>
                  <a:cubicBezTo>
                    <a:pt x="1662" y="210"/>
                    <a:pt x="1290" y="372"/>
                    <a:pt x="1230" y="522"/>
                  </a:cubicBezTo>
                  <a:cubicBezTo>
                    <a:pt x="1134" y="696"/>
                    <a:pt x="945" y="654"/>
                    <a:pt x="750" y="666"/>
                  </a:cubicBezTo>
                  <a:cubicBezTo>
                    <a:pt x="555" y="678"/>
                    <a:pt x="164" y="666"/>
                    <a:pt x="60" y="594"/>
                  </a:cubicBezTo>
                  <a:close/>
                </a:path>
              </a:pathLst>
            </a:custGeom>
            <a:noFill/>
            <a:ln w="9525" cap="flat" cmpd="sng">
              <a:solidFill>
                <a:schemeClr val="accent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355" name="Freeform 11"/>
            <p:cNvSpPr>
              <a:spLocks/>
            </p:cNvSpPr>
            <p:nvPr/>
          </p:nvSpPr>
          <p:spPr bwMode="hidden">
            <a:xfrm rot="-299203">
              <a:off x="1296" y="1240"/>
              <a:ext cx="928" cy="192"/>
            </a:xfrm>
            <a:custGeom>
              <a:avLst/>
              <a:gdLst>
                <a:gd name="T0" fmla="*/ 104 w 928"/>
                <a:gd name="T1" fmla="*/ 96 h 192"/>
                <a:gd name="T2" fmla="*/ 152 w 928"/>
                <a:gd name="T3" fmla="*/ 0 h 192"/>
                <a:gd name="T4" fmla="*/ 728 w 928"/>
                <a:gd name="T5" fmla="*/ 96 h 192"/>
                <a:gd name="T6" fmla="*/ 920 w 928"/>
                <a:gd name="T7" fmla="*/ 96 h 192"/>
                <a:gd name="T8" fmla="*/ 776 w 928"/>
                <a:gd name="T9" fmla="*/ 192 h 192"/>
                <a:gd name="T10" fmla="*/ 104 w 928"/>
                <a:gd name="T11" fmla="*/ 96 h 192"/>
              </a:gdLst>
              <a:ahLst/>
              <a:cxnLst>
                <a:cxn ang="0">
                  <a:pos x="T0" y="T1"/>
                </a:cxn>
                <a:cxn ang="0">
                  <a:pos x="T2" y="T3"/>
                </a:cxn>
                <a:cxn ang="0">
                  <a:pos x="T4" y="T5"/>
                </a:cxn>
                <a:cxn ang="0">
                  <a:pos x="T6" y="T7"/>
                </a:cxn>
                <a:cxn ang="0">
                  <a:pos x="T8" y="T9"/>
                </a:cxn>
                <a:cxn ang="0">
                  <a:pos x="T10" y="T11"/>
                </a:cxn>
              </a:cxnLst>
              <a:rect l="0" t="0" r="r" b="b"/>
              <a:pathLst>
                <a:path w="928" h="192">
                  <a:moveTo>
                    <a:pt x="104" y="96"/>
                  </a:moveTo>
                  <a:cubicBezTo>
                    <a:pt x="0" y="64"/>
                    <a:pt x="48" y="0"/>
                    <a:pt x="152" y="0"/>
                  </a:cubicBezTo>
                  <a:cubicBezTo>
                    <a:pt x="256" y="0"/>
                    <a:pt x="600" y="80"/>
                    <a:pt x="728" y="96"/>
                  </a:cubicBezTo>
                  <a:cubicBezTo>
                    <a:pt x="856" y="112"/>
                    <a:pt x="912" y="80"/>
                    <a:pt x="920" y="96"/>
                  </a:cubicBezTo>
                  <a:cubicBezTo>
                    <a:pt x="928" y="112"/>
                    <a:pt x="912" y="192"/>
                    <a:pt x="776" y="192"/>
                  </a:cubicBezTo>
                  <a:cubicBezTo>
                    <a:pt x="640" y="192"/>
                    <a:pt x="208" y="128"/>
                    <a:pt x="104" y="96"/>
                  </a:cubicBezTo>
                  <a:close/>
                </a:path>
              </a:pathLst>
            </a:custGeom>
            <a:noFill/>
            <a:ln w="9525" cap="flat" cmpd="sng">
              <a:solidFill>
                <a:schemeClr val="accent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356" name="Freeform 12"/>
            <p:cNvSpPr>
              <a:spLocks/>
            </p:cNvSpPr>
            <p:nvPr/>
          </p:nvSpPr>
          <p:spPr bwMode="hidden">
            <a:xfrm>
              <a:off x="0" y="1584"/>
              <a:ext cx="5754" cy="2280"/>
            </a:xfrm>
            <a:custGeom>
              <a:avLst/>
              <a:gdLst>
                <a:gd name="T0" fmla="*/ 0 w 5754"/>
                <a:gd name="T1" fmla="*/ 40 h 2280"/>
                <a:gd name="T2" fmla="*/ 336 w 5754"/>
                <a:gd name="T3" fmla="*/ 40 h 2280"/>
                <a:gd name="T4" fmla="*/ 720 w 5754"/>
                <a:gd name="T5" fmla="*/ 280 h 2280"/>
                <a:gd name="T6" fmla="*/ 912 w 5754"/>
                <a:gd name="T7" fmla="*/ 712 h 2280"/>
                <a:gd name="T8" fmla="*/ 864 w 5754"/>
                <a:gd name="T9" fmla="*/ 1240 h 2280"/>
                <a:gd name="T10" fmla="*/ 960 w 5754"/>
                <a:gd name="T11" fmla="*/ 1768 h 2280"/>
                <a:gd name="T12" fmla="*/ 1440 w 5754"/>
                <a:gd name="T13" fmla="*/ 2152 h 2280"/>
                <a:gd name="T14" fmla="*/ 2160 w 5754"/>
                <a:gd name="T15" fmla="*/ 2248 h 2280"/>
                <a:gd name="T16" fmla="*/ 2688 w 5754"/>
                <a:gd name="T17" fmla="*/ 1960 h 2280"/>
                <a:gd name="T18" fmla="*/ 2706 w 5754"/>
                <a:gd name="T19" fmla="*/ 472 h 2280"/>
                <a:gd name="T20" fmla="*/ 3456 w 5754"/>
                <a:gd name="T21" fmla="*/ 424 h 2280"/>
                <a:gd name="T22" fmla="*/ 4416 w 5754"/>
                <a:gd name="T23" fmla="*/ 712 h 2280"/>
                <a:gd name="T24" fmla="*/ 4416 w 5754"/>
                <a:gd name="T25" fmla="*/ 1432 h 2280"/>
                <a:gd name="T26" fmla="*/ 4728 w 5754"/>
                <a:gd name="T27" fmla="*/ 1822 h 2280"/>
                <a:gd name="T28" fmla="*/ 5322 w 5754"/>
                <a:gd name="T29" fmla="*/ 2206 h 2280"/>
                <a:gd name="T30" fmla="*/ 5754 w 5754"/>
                <a:gd name="T31" fmla="*/ 1510 h 2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754" h="2280">
                  <a:moveTo>
                    <a:pt x="0" y="40"/>
                  </a:moveTo>
                  <a:cubicBezTo>
                    <a:pt x="56" y="40"/>
                    <a:pt x="216" y="0"/>
                    <a:pt x="336" y="40"/>
                  </a:cubicBezTo>
                  <a:cubicBezTo>
                    <a:pt x="456" y="80"/>
                    <a:pt x="624" y="168"/>
                    <a:pt x="720" y="280"/>
                  </a:cubicBezTo>
                  <a:cubicBezTo>
                    <a:pt x="816" y="392"/>
                    <a:pt x="888" y="552"/>
                    <a:pt x="912" y="712"/>
                  </a:cubicBezTo>
                  <a:cubicBezTo>
                    <a:pt x="936" y="872"/>
                    <a:pt x="856" y="1064"/>
                    <a:pt x="864" y="1240"/>
                  </a:cubicBezTo>
                  <a:cubicBezTo>
                    <a:pt x="872" y="1416"/>
                    <a:pt x="864" y="1616"/>
                    <a:pt x="960" y="1768"/>
                  </a:cubicBezTo>
                  <a:cubicBezTo>
                    <a:pt x="1056" y="1920"/>
                    <a:pt x="1240" y="2072"/>
                    <a:pt x="1440" y="2152"/>
                  </a:cubicBezTo>
                  <a:cubicBezTo>
                    <a:pt x="1640" y="2232"/>
                    <a:pt x="1952" y="2280"/>
                    <a:pt x="2160" y="2248"/>
                  </a:cubicBezTo>
                  <a:cubicBezTo>
                    <a:pt x="2368" y="2216"/>
                    <a:pt x="2597" y="2256"/>
                    <a:pt x="2688" y="1960"/>
                  </a:cubicBezTo>
                  <a:cubicBezTo>
                    <a:pt x="2779" y="1664"/>
                    <a:pt x="2578" y="728"/>
                    <a:pt x="2706" y="472"/>
                  </a:cubicBezTo>
                  <a:cubicBezTo>
                    <a:pt x="2834" y="216"/>
                    <a:pt x="3171" y="384"/>
                    <a:pt x="3456" y="424"/>
                  </a:cubicBezTo>
                  <a:cubicBezTo>
                    <a:pt x="3741" y="464"/>
                    <a:pt x="4256" y="544"/>
                    <a:pt x="4416" y="712"/>
                  </a:cubicBezTo>
                  <a:cubicBezTo>
                    <a:pt x="4576" y="880"/>
                    <a:pt x="4364" y="1247"/>
                    <a:pt x="4416" y="1432"/>
                  </a:cubicBezTo>
                  <a:cubicBezTo>
                    <a:pt x="4468" y="1617"/>
                    <a:pt x="4577" y="1693"/>
                    <a:pt x="4728" y="1822"/>
                  </a:cubicBezTo>
                  <a:cubicBezTo>
                    <a:pt x="4879" y="1951"/>
                    <a:pt x="5151" y="2258"/>
                    <a:pt x="5322" y="2206"/>
                  </a:cubicBezTo>
                  <a:cubicBezTo>
                    <a:pt x="5493" y="2154"/>
                    <a:pt x="5664" y="1655"/>
                    <a:pt x="5754" y="1510"/>
                  </a:cubicBezTo>
                </a:path>
              </a:pathLst>
            </a:custGeom>
            <a:noFill/>
            <a:ln w="9525" cap="flat" cmpd="sng">
              <a:solidFill>
                <a:schemeClr val="accent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357" name="Freeform 13"/>
            <p:cNvSpPr>
              <a:spLocks/>
            </p:cNvSpPr>
            <p:nvPr/>
          </p:nvSpPr>
          <p:spPr bwMode="hidden">
            <a:xfrm>
              <a:off x="1056" y="2008"/>
              <a:ext cx="1496" cy="1464"/>
            </a:xfrm>
            <a:custGeom>
              <a:avLst/>
              <a:gdLst>
                <a:gd name="T0" fmla="*/ 408 w 1496"/>
                <a:gd name="T1" fmla="*/ 16 h 1464"/>
                <a:gd name="T2" fmla="*/ 72 w 1496"/>
                <a:gd name="T3" fmla="*/ 304 h 1464"/>
                <a:gd name="T4" fmla="*/ 72 w 1496"/>
                <a:gd name="T5" fmla="*/ 976 h 1464"/>
                <a:gd name="T6" fmla="*/ 504 w 1496"/>
                <a:gd name="T7" fmla="*/ 1360 h 1464"/>
                <a:gd name="T8" fmla="*/ 1128 w 1496"/>
                <a:gd name="T9" fmla="*/ 1408 h 1464"/>
                <a:gd name="T10" fmla="*/ 1464 w 1496"/>
                <a:gd name="T11" fmla="*/ 1024 h 1464"/>
                <a:gd name="T12" fmla="*/ 1320 w 1496"/>
                <a:gd name="T13" fmla="*/ 208 h 1464"/>
                <a:gd name="T14" fmla="*/ 408 w 1496"/>
                <a:gd name="T15" fmla="*/ 16 h 146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96" h="1464">
                  <a:moveTo>
                    <a:pt x="408" y="16"/>
                  </a:moveTo>
                  <a:cubicBezTo>
                    <a:pt x="200" y="32"/>
                    <a:pt x="128" y="144"/>
                    <a:pt x="72" y="304"/>
                  </a:cubicBezTo>
                  <a:cubicBezTo>
                    <a:pt x="16" y="464"/>
                    <a:pt x="0" y="800"/>
                    <a:pt x="72" y="976"/>
                  </a:cubicBezTo>
                  <a:cubicBezTo>
                    <a:pt x="144" y="1152"/>
                    <a:pt x="328" y="1288"/>
                    <a:pt x="504" y="1360"/>
                  </a:cubicBezTo>
                  <a:cubicBezTo>
                    <a:pt x="680" y="1432"/>
                    <a:pt x="968" y="1464"/>
                    <a:pt x="1128" y="1408"/>
                  </a:cubicBezTo>
                  <a:cubicBezTo>
                    <a:pt x="1288" y="1352"/>
                    <a:pt x="1432" y="1224"/>
                    <a:pt x="1464" y="1024"/>
                  </a:cubicBezTo>
                  <a:cubicBezTo>
                    <a:pt x="1496" y="824"/>
                    <a:pt x="1496" y="376"/>
                    <a:pt x="1320" y="208"/>
                  </a:cubicBezTo>
                  <a:cubicBezTo>
                    <a:pt x="1144" y="40"/>
                    <a:pt x="616" y="0"/>
                    <a:pt x="408" y="16"/>
                  </a:cubicBezTo>
                  <a:close/>
                </a:path>
              </a:pathLst>
            </a:custGeom>
            <a:noFill/>
            <a:ln w="9525" cap="flat" cmpd="sng">
              <a:solidFill>
                <a:schemeClr val="accent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358" name="Freeform 14"/>
            <p:cNvSpPr>
              <a:spLocks/>
            </p:cNvSpPr>
            <p:nvPr/>
          </p:nvSpPr>
          <p:spPr bwMode="hidden">
            <a:xfrm rot="1159149">
              <a:off x="1296" y="2152"/>
              <a:ext cx="1126" cy="730"/>
            </a:xfrm>
            <a:custGeom>
              <a:avLst/>
              <a:gdLst>
                <a:gd name="T0" fmla="*/ 940 w 1126"/>
                <a:gd name="T1" fmla="*/ 196 h 730"/>
                <a:gd name="T2" fmla="*/ 576 w 1126"/>
                <a:gd name="T3" fmla="*/ 20 h 730"/>
                <a:gd name="T4" fmla="*/ 192 w 1126"/>
                <a:gd name="T5" fmla="*/ 76 h 730"/>
                <a:gd name="T6" fmla="*/ 24 w 1126"/>
                <a:gd name="T7" fmla="*/ 372 h 730"/>
                <a:gd name="T8" fmla="*/ 520 w 1126"/>
                <a:gd name="T9" fmla="*/ 670 h 730"/>
                <a:gd name="T10" fmla="*/ 1048 w 1126"/>
                <a:gd name="T11" fmla="*/ 568 h 730"/>
                <a:gd name="T12" fmla="*/ 940 w 1126"/>
                <a:gd name="T13" fmla="*/ 196 h 730"/>
              </a:gdLst>
              <a:ahLst/>
              <a:cxnLst>
                <a:cxn ang="0">
                  <a:pos x="T0" y="T1"/>
                </a:cxn>
                <a:cxn ang="0">
                  <a:pos x="T2" y="T3"/>
                </a:cxn>
                <a:cxn ang="0">
                  <a:pos x="T4" y="T5"/>
                </a:cxn>
                <a:cxn ang="0">
                  <a:pos x="T6" y="T7"/>
                </a:cxn>
                <a:cxn ang="0">
                  <a:pos x="T8" y="T9"/>
                </a:cxn>
                <a:cxn ang="0">
                  <a:pos x="T10" y="T11"/>
                </a:cxn>
                <a:cxn ang="0">
                  <a:pos x="T12" y="T13"/>
                </a:cxn>
              </a:cxnLst>
              <a:rect l="0" t="0" r="r" b="b"/>
              <a:pathLst>
                <a:path w="1126" h="730">
                  <a:moveTo>
                    <a:pt x="940" y="196"/>
                  </a:moveTo>
                  <a:cubicBezTo>
                    <a:pt x="700" y="100"/>
                    <a:pt x="701" y="40"/>
                    <a:pt x="576" y="20"/>
                  </a:cubicBezTo>
                  <a:cubicBezTo>
                    <a:pt x="451" y="0"/>
                    <a:pt x="284" y="17"/>
                    <a:pt x="192" y="76"/>
                  </a:cubicBezTo>
                  <a:cubicBezTo>
                    <a:pt x="100" y="135"/>
                    <a:pt x="56" y="132"/>
                    <a:pt x="24" y="372"/>
                  </a:cubicBezTo>
                  <a:cubicBezTo>
                    <a:pt x="0" y="730"/>
                    <a:pt x="350" y="637"/>
                    <a:pt x="520" y="670"/>
                  </a:cubicBezTo>
                  <a:cubicBezTo>
                    <a:pt x="690" y="703"/>
                    <a:pt x="978" y="647"/>
                    <a:pt x="1048" y="568"/>
                  </a:cubicBezTo>
                  <a:cubicBezTo>
                    <a:pt x="1118" y="489"/>
                    <a:pt x="1126" y="280"/>
                    <a:pt x="940" y="196"/>
                  </a:cubicBezTo>
                  <a:close/>
                </a:path>
              </a:pathLst>
            </a:custGeom>
            <a:noFill/>
            <a:ln w="9525" cap="flat" cmpd="sng">
              <a:solidFill>
                <a:schemeClr val="accent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359" name="Freeform 15"/>
            <p:cNvSpPr>
              <a:spLocks/>
            </p:cNvSpPr>
            <p:nvPr/>
          </p:nvSpPr>
          <p:spPr bwMode="hidden">
            <a:xfrm>
              <a:off x="3112" y="-8"/>
              <a:ext cx="2648" cy="3394"/>
            </a:xfrm>
            <a:custGeom>
              <a:avLst/>
              <a:gdLst>
                <a:gd name="T0" fmla="*/ 1496 w 2648"/>
                <a:gd name="T1" fmla="*/ 0 h 3394"/>
                <a:gd name="T2" fmla="*/ 1640 w 2648"/>
                <a:gd name="T3" fmla="*/ 384 h 3394"/>
                <a:gd name="T4" fmla="*/ 1400 w 2648"/>
                <a:gd name="T5" fmla="*/ 864 h 3394"/>
                <a:gd name="T6" fmla="*/ 536 w 2648"/>
                <a:gd name="T7" fmla="*/ 1200 h 3394"/>
                <a:gd name="T8" fmla="*/ 56 w 2648"/>
                <a:gd name="T9" fmla="*/ 1584 h 3394"/>
                <a:gd name="T10" fmla="*/ 200 w 2648"/>
                <a:gd name="T11" fmla="*/ 1872 h 3394"/>
                <a:gd name="T12" fmla="*/ 1064 w 2648"/>
                <a:gd name="T13" fmla="*/ 2016 h 3394"/>
                <a:gd name="T14" fmla="*/ 1592 w 2648"/>
                <a:gd name="T15" fmla="*/ 2304 h 3394"/>
                <a:gd name="T16" fmla="*/ 1562 w 2648"/>
                <a:gd name="T17" fmla="*/ 2940 h 3394"/>
                <a:gd name="T18" fmla="*/ 2120 w 2648"/>
                <a:gd name="T19" fmla="*/ 3384 h 3394"/>
                <a:gd name="T20" fmla="*/ 2648 w 2648"/>
                <a:gd name="T21" fmla="*/ 2880 h 3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48" h="3394">
                  <a:moveTo>
                    <a:pt x="1496" y="0"/>
                  </a:moveTo>
                  <a:cubicBezTo>
                    <a:pt x="1520" y="64"/>
                    <a:pt x="1656" y="240"/>
                    <a:pt x="1640" y="384"/>
                  </a:cubicBezTo>
                  <a:cubicBezTo>
                    <a:pt x="1624" y="528"/>
                    <a:pt x="1584" y="728"/>
                    <a:pt x="1400" y="864"/>
                  </a:cubicBezTo>
                  <a:cubicBezTo>
                    <a:pt x="1216" y="1000"/>
                    <a:pt x="760" y="1080"/>
                    <a:pt x="536" y="1200"/>
                  </a:cubicBezTo>
                  <a:cubicBezTo>
                    <a:pt x="312" y="1320"/>
                    <a:pt x="112" y="1472"/>
                    <a:pt x="56" y="1584"/>
                  </a:cubicBezTo>
                  <a:cubicBezTo>
                    <a:pt x="0" y="1696"/>
                    <a:pt x="32" y="1800"/>
                    <a:pt x="200" y="1872"/>
                  </a:cubicBezTo>
                  <a:cubicBezTo>
                    <a:pt x="368" y="1944"/>
                    <a:pt x="832" y="1944"/>
                    <a:pt x="1064" y="2016"/>
                  </a:cubicBezTo>
                  <a:cubicBezTo>
                    <a:pt x="1296" y="2088"/>
                    <a:pt x="1509" y="2150"/>
                    <a:pt x="1592" y="2304"/>
                  </a:cubicBezTo>
                  <a:cubicBezTo>
                    <a:pt x="1675" y="2458"/>
                    <a:pt x="1474" y="2760"/>
                    <a:pt x="1562" y="2940"/>
                  </a:cubicBezTo>
                  <a:cubicBezTo>
                    <a:pt x="1650" y="3120"/>
                    <a:pt x="1939" y="3394"/>
                    <a:pt x="2120" y="3384"/>
                  </a:cubicBezTo>
                  <a:cubicBezTo>
                    <a:pt x="2301" y="3374"/>
                    <a:pt x="2538" y="2985"/>
                    <a:pt x="2648" y="2880"/>
                  </a:cubicBezTo>
                </a:path>
              </a:pathLst>
            </a:custGeom>
            <a:noFill/>
            <a:ln w="9525" cap="flat" cmpd="sng">
              <a:solidFill>
                <a:schemeClr val="accent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360" name="Freeform 16"/>
            <p:cNvSpPr>
              <a:spLocks/>
            </p:cNvSpPr>
            <p:nvPr/>
          </p:nvSpPr>
          <p:spPr bwMode="hidden">
            <a:xfrm>
              <a:off x="3504" y="-8"/>
              <a:ext cx="2256" cy="3160"/>
            </a:xfrm>
            <a:custGeom>
              <a:avLst/>
              <a:gdLst>
                <a:gd name="T0" fmla="*/ 1488 w 2256"/>
                <a:gd name="T1" fmla="*/ 0 h 3160"/>
                <a:gd name="T2" fmla="*/ 1488 w 2256"/>
                <a:gd name="T3" fmla="*/ 528 h 3160"/>
                <a:gd name="T4" fmla="*/ 1104 w 2256"/>
                <a:gd name="T5" fmla="*/ 1008 h 3160"/>
                <a:gd name="T6" fmla="*/ 144 w 2256"/>
                <a:gd name="T7" fmla="*/ 1488 h 3160"/>
                <a:gd name="T8" fmla="*/ 240 w 2256"/>
                <a:gd name="T9" fmla="*/ 1776 h 3160"/>
                <a:gd name="T10" fmla="*/ 1056 w 2256"/>
                <a:gd name="T11" fmla="*/ 1872 h 3160"/>
                <a:gd name="T12" fmla="*/ 1536 w 2256"/>
                <a:gd name="T13" fmla="*/ 2064 h 3160"/>
                <a:gd name="T14" fmla="*/ 1536 w 2256"/>
                <a:gd name="T15" fmla="*/ 2448 h 3160"/>
                <a:gd name="T16" fmla="*/ 1344 w 2256"/>
                <a:gd name="T17" fmla="*/ 2784 h 3160"/>
                <a:gd name="T18" fmla="*/ 1632 w 2256"/>
                <a:gd name="T19" fmla="*/ 3120 h 3160"/>
                <a:gd name="T20" fmla="*/ 1968 w 2256"/>
                <a:gd name="T21" fmla="*/ 3024 h 3160"/>
                <a:gd name="T22" fmla="*/ 2208 w 2256"/>
                <a:gd name="T23" fmla="*/ 2496 h 3160"/>
                <a:gd name="T24" fmla="*/ 2112 w 2256"/>
                <a:gd name="T25" fmla="*/ 1968 h 3160"/>
                <a:gd name="T26" fmla="*/ 1776 w 2256"/>
                <a:gd name="T27" fmla="*/ 1584 h 3160"/>
                <a:gd name="T28" fmla="*/ 1824 w 2256"/>
                <a:gd name="T29" fmla="*/ 1152 h 3160"/>
                <a:gd name="T30" fmla="*/ 2256 w 2256"/>
                <a:gd name="T31" fmla="*/ 672 h 3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256" h="3160">
                  <a:moveTo>
                    <a:pt x="1488" y="0"/>
                  </a:moveTo>
                  <a:cubicBezTo>
                    <a:pt x="1488" y="88"/>
                    <a:pt x="1552" y="360"/>
                    <a:pt x="1488" y="528"/>
                  </a:cubicBezTo>
                  <a:cubicBezTo>
                    <a:pt x="1424" y="696"/>
                    <a:pt x="1328" y="848"/>
                    <a:pt x="1104" y="1008"/>
                  </a:cubicBezTo>
                  <a:cubicBezTo>
                    <a:pt x="880" y="1168"/>
                    <a:pt x="288" y="1360"/>
                    <a:pt x="144" y="1488"/>
                  </a:cubicBezTo>
                  <a:cubicBezTo>
                    <a:pt x="0" y="1616"/>
                    <a:pt x="88" y="1712"/>
                    <a:pt x="240" y="1776"/>
                  </a:cubicBezTo>
                  <a:cubicBezTo>
                    <a:pt x="392" y="1840"/>
                    <a:pt x="840" y="1824"/>
                    <a:pt x="1056" y="1872"/>
                  </a:cubicBezTo>
                  <a:cubicBezTo>
                    <a:pt x="1272" y="1920"/>
                    <a:pt x="1456" y="1968"/>
                    <a:pt x="1536" y="2064"/>
                  </a:cubicBezTo>
                  <a:cubicBezTo>
                    <a:pt x="1616" y="2160"/>
                    <a:pt x="1568" y="2328"/>
                    <a:pt x="1536" y="2448"/>
                  </a:cubicBezTo>
                  <a:cubicBezTo>
                    <a:pt x="1504" y="2568"/>
                    <a:pt x="1328" y="2672"/>
                    <a:pt x="1344" y="2784"/>
                  </a:cubicBezTo>
                  <a:cubicBezTo>
                    <a:pt x="1360" y="2896"/>
                    <a:pt x="1528" y="3080"/>
                    <a:pt x="1632" y="3120"/>
                  </a:cubicBezTo>
                  <a:cubicBezTo>
                    <a:pt x="1736" y="3160"/>
                    <a:pt x="1872" y="3128"/>
                    <a:pt x="1968" y="3024"/>
                  </a:cubicBezTo>
                  <a:cubicBezTo>
                    <a:pt x="2064" y="2920"/>
                    <a:pt x="2184" y="2672"/>
                    <a:pt x="2208" y="2496"/>
                  </a:cubicBezTo>
                  <a:cubicBezTo>
                    <a:pt x="2232" y="2320"/>
                    <a:pt x="2184" y="2120"/>
                    <a:pt x="2112" y="1968"/>
                  </a:cubicBezTo>
                  <a:cubicBezTo>
                    <a:pt x="2040" y="1816"/>
                    <a:pt x="1824" y="1720"/>
                    <a:pt x="1776" y="1584"/>
                  </a:cubicBezTo>
                  <a:cubicBezTo>
                    <a:pt x="1728" y="1448"/>
                    <a:pt x="1744" y="1304"/>
                    <a:pt x="1824" y="1152"/>
                  </a:cubicBezTo>
                  <a:cubicBezTo>
                    <a:pt x="1904" y="1000"/>
                    <a:pt x="2166" y="772"/>
                    <a:pt x="2256" y="672"/>
                  </a:cubicBezTo>
                </a:path>
              </a:pathLst>
            </a:custGeom>
            <a:noFill/>
            <a:ln w="9525" cap="flat" cmpd="sng">
              <a:solidFill>
                <a:schemeClr val="accent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361" name="Freeform 17"/>
            <p:cNvSpPr>
              <a:spLocks/>
            </p:cNvSpPr>
            <p:nvPr/>
          </p:nvSpPr>
          <p:spPr bwMode="hidden">
            <a:xfrm>
              <a:off x="4008" y="1080"/>
              <a:ext cx="1048" cy="696"/>
            </a:xfrm>
            <a:custGeom>
              <a:avLst/>
              <a:gdLst>
                <a:gd name="T0" fmla="*/ 984 w 1048"/>
                <a:gd name="T1" fmla="*/ 256 h 696"/>
                <a:gd name="T2" fmla="*/ 840 w 1048"/>
                <a:gd name="T3" fmla="*/ 16 h 696"/>
                <a:gd name="T4" fmla="*/ 552 w 1048"/>
                <a:gd name="T5" fmla="*/ 160 h 696"/>
                <a:gd name="T6" fmla="*/ 320 w 1048"/>
                <a:gd name="T7" fmla="*/ 304 h 696"/>
                <a:gd name="T8" fmla="*/ 600 w 1048"/>
                <a:gd name="T9" fmla="*/ 592 h 696"/>
                <a:gd name="T10" fmla="*/ 984 w 1048"/>
                <a:gd name="T11" fmla="*/ 640 h 696"/>
                <a:gd name="T12" fmla="*/ 984 w 1048"/>
                <a:gd name="T13" fmla="*/ 256 h 696"/>
              </a:gdLst>
              <a:ahLst/>
              <a:cxnLst>
                <a:cxn ang="0">
                  <a:pos x="T0" y="T1"/>
                </a:cxn>
                <a:cxn ang="0">
                  <a:pos x="T2" y="T3"/>
                </a:cxn>
                <a:cxn ang="0">
                  <a:pos x="T4" y="T5"/>
                </a:cxn>
                <a:cxn ang="0">
                  <a:pos x="T6" y="T7"/>
                </a:cxn>
                <a:cxn ang="0">
                  <a:pos x="T8" y="T9"/>
                </a:cxn>
                <a:cxn ang="0">
                  <a:pos x="T10" y="T11"/>
                </a:cxn>
                <a:cxn ang="0">
                  <a:pos x="T12" y="T13"/>
                </a:cxn>
              </a:cxnLst>
              <a:rect l="0" t="0" r="r" b="b"/>
              <a:pathLst>
                <a:path w="1048" h="696">
                  <a:moveTo>
                    <a:pt x="984" y="256"/>
                  </a:moveTo>
                  <a:cubicBezTo>
                    <a:pt x="960" y="152"/>
                    <a:pt x="992" y="32"/>
                    <a:pt x="840" y="16"/>
                  </a:cubicBezTo>
                  <a:cubicBezTo>
                    <a:pt x="736" y="0"/>
                    <a:pt x="624" y="104"/>
                    <a:pt x="552" y="160"/>
                  </a:cubicBezTo>
                  <a:cubicBezTo>
                    <a:pt x="465" y="208"/>
                    <a:pt x="480" y="240"/>
                    <a:pt x="320" y="304"/>
                  </a:cubicBezTo>
                  <a:cubicBezTo>
                    <a:pt x="168" y="368"/>
                    <a:pt x="0" y="512"/>
                    <a:pt x="600" y="592"/>
                  </a:cubicBezTo>
                  <a:cubicBezTo>
                    <a:pt x="696" y="640"/>
                    <a:pt x="920" y="696"/>
                    <a:pt x="984" y="640"/>
                  </a:cubicBezTo>
                  <a:cubicBezTo>
                    <a:pt x="1048" y="584"/>
                    <a:pt x="984" y="336"/>
                    <a:pt x="984" y="256"/>
                  </a:cubicBezTo>
                  <a:close/>
                </a:path>
              </a:pathLst>
            </a:custGeom>
            <a:noFill/>
            <a:ln w="9525" cap="flat" cmpd="sng">
              <a:solidFill>
                <a:schemeClr val="accent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362" name="Freeform 18"/>
            <p:cNvSpPr>
              <a:spLocks/>
            </p:cNvSpPr>
            <p:nvPr/>
          </p:nvSpPr>
          <p:spPr bwMode="hidden">
            <a:xfrm>
              <a:off x="5117" y="-8"/>
              <a:ext cx="547" cy="696"/>
            </a:xfrm>
            <a:custGeom>
              <a:avLst/>
              <a:gdLst>
                <a:gd name="T0" fmla="*/ 19 w 547"/>
                <a:gd name="T1" fmla="*/ 0 h 696"/>
                <a:gd name="T2" fmla="*/ 19 w 547"/>
                <a:gd name="T3" fmla="*/ 528 h 696"/>
                <a:gd name="T4" fmla="*/ 131 w 547"/>
                <a:gd name="T5" fmla="*/ 680 h 696"/>
                <a:gd name="T6" fmla="*/ 355 w 547"/>
                <a:gd name="T7" fmla="*/ 624 h 696"/>
                <a:gd name="T8" fmla="*/ 499 w 547"/>
                <a:gd name="T9" fmla="*/ 384 h 696"/>
                <a:gd name="T10" fmla="*/ 547 w 547"/>
                <a:gd name="T11" fmla="*/ 0 h 696"/>
              </a:gdLst>
              <a:ahLst/>
              <a:cxnLst>
                <a:cxn ang="0">
                  <a:pos x="T0" y="T1"/>
                </a:cxn>
                <a:cxn ang="0">
                  <a:pos x="T2" y="T3"/>
                </a:cxn>
                <a:cxn ang="0">
                  <a:pos x="T4" y="T5"/>
                </a:cxn>
                <a:cxn ang="0">
                  <a:pos x="T6" y="T7"/>
                </a:cxn>
                <a:cxn ang="0">
                  <a:pos x="T8" y="T9"/>
                </a:cxn>
                <a:cxn ang="0">
                  <a:pos x="T10" y="T11"/>
                </a:cxn>
              </a:cxnLst>
              <a:rect l="0" t="0" r="r" b="b"/>
              <a:pathLst>
                <a:path w="547" h="696">
                  <a:moveTo>
                    <a:pt x="19" y="0"/>
                  </a:moveTo>
                  <a:cubicBezTo>
                    <a:pt x="19" y="88"/>
                    <a:pt x="0" y="415"/>
                    <a:pt x="19" y="528"/>
                  </a:cubicBezTo>
                  <a:cubicBezTo>
                    <a:pt x="38" y="641"/>
                    <a:pt x="75" y="664"/>
                    <a:pt x="131" y="680"/>
                  </a:cubicBezTo>
                  <a:cubicBezTo>
                    <a:pt x="187" y="696"/>
                    <a:pt x="294" y="673"/>
                    <a:pt x="355" y="624"/>
                  </a:cubicBezTo>
                  <a:cubicBezTo>
                    <a:pt x="416" y="575"/>
                    <a:pt x="467" y="488"/>
                    <a:pt x="499" y="384"/>
                  </a:cubicBezTo>
                  <a:cubicBezTo>
                    <a:pt x="531" y="280"/>
                    <a:pt x="537" y="80"/>
                    <a:pt x="547" y="0"/>
                  </a:cubicBezTo>
                </a:path>
              </a:pathLst>
            </a:custGeom>
            <a:noFill/>
            <a:ln w="9525" cap="flat" cmpd="sng">
              <a:solidFill>
                <a:schemeClr val="accent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363" name="Freeform 19"/>
            <p:cNvSpPr>
              <a:spLocks/>
            </p:cNvSpPr>
            <p:nvPr/>
          </p:nvSpPr>
          <p:spPr bwMode="hidden">
            <a:xfrm>
              <a:off x="0" y="2024"/>
              <a:ext cx="1984" cy="2296"/>
            </a:xfrm>
            <a:custGeom>
              <a:avLst/>
              <a:gdLst>
                <a:gd name="T0" fmla="*/ 0 w 1984"/>
                <a:gd name="T1" fmla="*/ 32 h 2296"/>
                <a:gd name="T2" fmla="*/ 336 w 1984"/>
                <a:gd name="T3" fmla="*/ 32 h 2296"/>
                <a:gd name="T4" fmla="*/ 592 w 1984"/>
                <a:gd name="T5" fmla="*/ 224 h 2296"/>
                <a:gd name="T6" fmla="*/ 696 w 1984"/>
                <a:gd name="T7" fmla="*/ 664 h 2296"/>
                <a:gd name="T8" fmla="*/ 664 w 1984"/>
                <a:gd name="T9" fmla="*/ 1224 h 2296"/>
                <a:gd name="T10" fmla="*/ 816 w 1984"/>
                <a:gd name="T11" fmla="*/ 1784 h 2296"/>
                <a:gd name="T12" fmla="*/ 1128 w 1984"/>
                <a:gd name="T13" fmla="*/ 2128 h 2296"/>
                <a:gd name="T14" fmla="*/ 1984 w 1984"/>
                <a:gd name="T15" fmla="*/ 2296 h 229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84" h="2296">
                  <a:moveTo>
                    <a:pt x="0" y="32"/>
                  </a:moveTo>
                  <a:cubicBezTo>
                    <a:pt x="56" y="32"/>
                    <a:pt x="237" y="0"/>
                    <a:pt x="336" y="32"/>
                  </a:cubicBezTo>
                  <a:cubicBezTo>
                    <a:pt x="435" y="64"/>
                    <a:pt x="532" y="119"/>
                    <a:pt x="592" y="224"/>
                  </a:cubicBezTo>
                  <a:cubicBezTo>
                    <a:pt x="652" y="329"/>
                    <a:pt x="684" y="497"/>
                    <a:pt x="696" y="664"/>
                  </a:cubicBezTo>
                  <a:cubicBezTo>
                    <a:pt x="708" y="831"/>
                    <a:pt x="644" y="1037"/>
                    <a:pt x="664" y="1224"/>
                  </a:cubicBezTo>
                  <a:cubicBezTo>
                    <a:pt x="684" y="1411"/>
                    <a:pt x="739" y="1633"/>
                    <a:pt x="816" y="1784"/>
                  </a:cubicBezTo>
                  <a:cubicBezTo>
                    <a:pt x="893" y="1935"/>
                    <a:pt x="933" y="2043"/>
                    <a:pt x="1128" y="2128"/>
                  </a:cubicBezTo>
                  <a:cubicBezTo>
                    <a:pt x="1323" y="2213"/>
                    <a:pt x="1806" y="2261"/>
                    <a:pt x="1984" y="2296"/>
                  </a:cubicBezTo>
                </a:path>
              </a:pathLst>
            </a:custGeom>
            <a:noFill/>
            <a:ln w="9525" cap="flat" cmpd="sng">
              <a:solidFill>
                <a:schemeClr val="accent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364" name="Freeform 20"/>
            <p:cNvSpPr>
              <a:spLocks/>
            </p:cNvSpPr>
            <p:nvPr/>
          </p:nvSpPr>
          <p:spPr bwMode="hidden">
            <a:xfrm>
              <a:off x="0" y="2400"/>
              <a:ext cx="816" cy="1912"/>
            </a:xfrm>
            <a:custGeom>
              <a:avLst/>
              <a:gdLst>
                <a:gd name="T0" fmla="*/ 0 w 816"/>
                <a:gd name="T1" fmla="*/ 280 h 1912"/>
                <a:gd name="T2" fmla="*/ 384 w 816"/>
                <a:gd name="T3" fmla="*/ 280 h 1912"/>
                <a:gd name="T4" fmla="*/ 368 w 816"/>
                <a:gd name="T5" fmla="*/ 896 h 1912"/>
                <a:gd name="T6" fmla="*/ 528 w 816"/>
                <a:gd name="T7" fmla="*/ 1528 h 1912"/>
                <a:gd name="T8" fmla="*/ 816 w 816"/>
                <a:gd name="T9" fmla="*/ 1912 h 1912"/>
              </a:gdLst>
              <a:ahLst/>
              <a:cxnLst>
                <a:cxn ang="0">
                  <a:pos x="T0" y="T1"/>
                </a:cxn>
                <a:cxn ang="0">
                  <a:pos x="T2" y="T3"/>
                </a:cxn>
                <a:cxn ang="0">
                  <a:pos x="T4" y="T5"/>
                </a:cxn>
                <a:cxn ang="0">
                  <a:pos x="T6" y="T7"/>
                </a:cxn>
                <a:cxn ang="0">
                  <a:pos x="T8" y="T9"/>
                </a:cxn>
              </a:cxnLst>
              <a:rect l="0" t="0" r="r" b="b"/>
              <a:pathLst>
                <a:path w="816" h="1912">
                  <a:moveTo>
                    <a:pt x="0" y="280"/>
                  </a:moveTo>
                  <a:cubicBezTo>
                    <a:pt x="144" y="0"/>
                    <a:pt x="323" y="177"/>
                    <a:pt x="384" y="280"/>
                  </a:cubicBezTo>
                  <a:cubicBezTo>
                    <a:pt x="488" y="440"/>
                    <a:pt x="344" y="688"/>
                    <a:pt x="368" y="896"/>
                  </a:cubicBezTo>
                  <a:cubicBezTo>
                    <a:pt x="392" y="1104"/>
                    <a:pt x="453" y="1359"/>
                    <a:pt x="528" y="1528"/>
                  </a:cubicBezTo>
                  <a:cubicBezTo>
                    <a:pt x="603" y="1697"/>
                    <a:pt x="756" y="1832"/>
                    <a:pt x="816" y="1912"/>
                  </a:cubicBezTo>
                </a:path>
              </a:pathLst>
            </a:custGeom>
            <a:noFill/>
            <a:ln w="9525" cap="flat" cmpd="sng">
              <a:solidFill>
                <a:schemeClr val="accent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365" name="Freeform 21"/>
            <p:cNvSpPr>
              <a:spLocks/>
            </p:cNvSpPr>
            <p:nvPr/>
          </p:nvSpPr>
          <p:spPr bwMode="hidden">
            <a:xfrm>
              <a:off x="2688" y="3228"/>
              <a:ext cx="3080" cy="1084"/>
            </a:xfrm>
            <a:custGeom>
              <a:avLst/>
              <a:gdLst>
                <a:gd name="T0" fmla="*/ 0 w 3080"/>
                <a:gd name="T1" fmla="*/ 1084 h 1084"/>
                <a:gd name="T2" fmla="*/ 424 w 3080"/>
                <a:gd name="T3" fmla="*/ 932 h 1084"/>
                <a:gd name="T4" fmla="*/ 640 w 3080"/>
                <a:gd name="T5" fmla="*/ 292 h 1084"/>
                <a:gd name="T6" fmla="*/ 1032 w 3080"/>
                <a:gd name="T7" fmla="*/ 20 h 1084"/>
                <a:gd name="T8" fmla="*/ 1536 w 3080"/>
                <a:gd name="T9" fmla="*/ 172 h 1084"/>
                <a:gd name="T10" fmla="*/ 2064 w 3080"/>
                <a:gd name="T11" fmla="*/ 604 h 1084"/>
                <a:gd name="T12" fmla="*/ 2400 w 3080"/>
                <a:gd name="T13" fmla="*/ 940 h 1084"/>
                <a:gd name="T14" fmla="*/ 3080 w 3080"/>
                <a:gd name="T15" fmla="*/ 1084 h 108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80" h="1084">
                  <a:moveTo>
                    <a:pt x="0" y="1084"/>
                  </a:moveTo>
                  <a:cubicBezTo>
                    <a:pt x="71" y="1059"/>
                    <a:pt x="317" y="1064"/>
                    <a:pt x="424" y="932"/>
                  </a:cubicBezTo>
                  <a:cubicBezTo>
                    <a:pt x="531" y="800"/>
                    <a:pt x="539" y="444"/>
                    <a:pt x="640" y="292"/>
                  </a:cubicBezTo>
                  <a:cubicBezTo>
                    <a:pt x="741" y="140"/>
                    <a:pt x="883" y="40"/>
                    <a:pt x="1032" y="20"/>
                  </a:cubicBezTo>
                  <a:cubicBezTo>
                    <a:pt x="1181" y="0"/>
                    <a:pt x="1364" y="75"/>
                    <a:pt x="1536" y="172"/>
                  </a:cubicBezTo>
                  <a:cubicBezTo>
                    <a:pt x="1708" y="269"/>
                    <a:pt x="1920" y="476"/>
                    <a:pt x="2064" y="604"/>
                  </a:cubicBezTo>
                  <a:cubicBezTo>
                    <a:pt x="2208" y="732"/>
                    <a:pt x="2231" y="860"/>
                    <a:pt x="2400" y="940"/>
                  </a:cubicBezTo>
                  <a:cubicBezTo>
                    <a:pt x="2569" y="1020"/>
                    <a:pt x="2939" y="1054"/>
                    <a:pt x="3080" y="1084"/>
                  </a:cubicBezTo>
                </a:path>
              </a:pathLst>
            </a:custGeom>
            <a:noFill/>
            <a:ln w="9525" cap="flat" cmpd="sng">
              <a:solidFill>
                <a:schemeClr val="accent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pic>
          <p:nvPicPr>
            <p:cNvPr id="57366" name="Picture 22" descr="Topbanx"/>
            <p:cNvPicPr>
              <a:picLocks noChangeAspect="1" noChangeArrowheads="1"/>
            </p:cNvPicPr>
            <p:nvPr/>
          </p:nvPicPr>
          <p:blipFill>
            <a:blip r:embed="rId15">
              <a:clrChange>
                <a:clrFrom>
                  <a:srgbClr val="33CC99"/>
                </a:clrFrom>
                <a:clrTo>
                  <a:srgbClr val="33CC99">
                    <a:alpha val="0"/>
                  </a:srgbClr>
                </a:clrTo>
              </a:clrChange>
              <a:extLst>
                <a:ext uri="{28A0092B-C50C-407E-A947-70E740481C1C}">
                  <a14:useLocalDpi xmlns:a14="http://schemas.microsoft.com/office/drawing/2010/main" val="0"/>
                </a:ext>
              </a:extLst>
            </a:blip>
            <a:srcRect l="31929" t="5319" b="4256"/>
            <a:stretch>
              <a:fillRect/>
            </a:stretch>
          </p:blipFill>
          <p:spPr bwMode="auto">
            <a:xfrm>
              <a:off x="0" y="0"/>
              <a:ext cx="325" cy="4320"/>
            </a:xfrm>
            <a:prstGeom prst="rect">
              <a:avLst/>
            </a:prstGeom>
            <a:noFill/>
            <a:extLst>
              <a:ext uri="{909E8E84-426E-40DD-AFC4-6F175D3DCCD1}">
                <a14:hiddenFill xmlns:a14="http://schemas.microsoft.com/office/drawing/2010/main">
                  <a:solidFill>
                    <a:srgbClr val="FFFFFF"/>
                  </a:solidFill>
                </a14:hiddenFill>
              </a:ext>
            </a:extLst>
          </p:spPr>
        </p:pic>
      </p:grpSp>
      <p:sp>
        <p:nvSpPr>
          <p:cNvPr id="57367" name="Rectangle 23"/>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57368" name="Rectangle 24"/>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57369" name="Rectangle 25"/>
          <p:cNvSpPr>
            <a:spLocks noGrp="1" noChangeArrowheads="1"/>
          </p:cNvSpPr>
          <p:nvPr>
            <p:ph type="dt" sz="half" idx="2"/>
          </p:nvPr>
        </p:nvSpPr>
        <p:spPr bwMode="auto">
          <a:xfrm>
            <a:off x="685800" y="6365875"/>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400">
                <a:latin typeface="Times New Roman" pitchFamily="18" charset="0"/>
              </a:defRPr>
            </a:lvl1pPr>
          </a:lstStyle>
          <a:p>
            <a:endParaRPr lang="en-US"/>
          </a:p>
        </p:txBody>
      </p:sp>
      <p:sp>
        <p:nvSpPr>
          <p:cNvPr id="57370" name="Rectangle 26"/>
          <p:cNvSpPr>
            <a:spLocks noGrp="1" noChangeArrowheads="1"/>
          </p:cNvSpPr>
          <p:nvPr>
            <p:ph type="ftr" sz="quarter" idx="3"/>
          </p:nvPr>
        </p:nvSpPr>
        <p:spPr bwMode="auto">
          <a:xfrm>
            <a:off x="3124200" y="6365875"/>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a:defRPr sz="1400">
                <a:latin typeface="Times New Roman" pitchFamily="18" charset="0"/>
              </a:defRPr>
            </a:lvl1pPr>
          </a:lstStyle>
          <a:p>
            <a:endParaRPr lang="en-US"/>
          </a:p>
        </p:txBody>
      </p:sp>
      <p:sp>
        <p:nvSpPr>
          <p:cNvPr id="57371" name="Rectangle 27"/>
          <p:cNvSpPr>
            <a:spLocks noGrp="1" noChangeArrowheads="1"/>
          </p:cNvSpPr>
          <p:nvPr>
            <p:ph type="sldNum" sz="quarter" idx="4"/>
          </p:nvPr>
        </p:nvSpPr>
        <p:spPr bwMode="auto">
          <a:xfrm>
            <a:off x="6553200" y="6365875"/>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400">
                <a:latin typeface="Times New Roman" pitchFamily="18" charset="0"/>
              </a:defRPr>
            </a:lvl1pPr>
          </a:lstStyle>
          <a:p>
            <a:fld id="{8C7FAF44-909C-40D8-8E36-D6477FC1A9F2}" type="slidenum">
              <a:rPr lang="en-US"/>
              <a:pPr/>
              <a:t>‹#›</a:t>
            </a:fld>
            <a:endParaRPr lang="en-US"/>
          </a:p>
        </p:txBody>
      </p:sp>
    </p:spTree>
  </p:cSld>
  <p:clrMap bg1="dk2" tx1="lt1" bg2="dk1" tx2="lt2" accent1="accent1" accent2="accent2" accent3="accent3" accent4="accent4" accent5="accent5" accent6="accent6" hlink="hlink" folHlink="folHlink"/>
  <p:sldLayoutIdLst>
    <p:sldLayoutId id="2147483653" r:id="rId1"/>
    <p:sldLayoutId id="2147483654" r:id="rId2"/>
    <p:sldLayoutId id="2147483655" r:id="rId3"/>
    <p:sldLayoutId id="2147483656" r:id="rId4"/>
    <p:sldLayoutId id="2147483657" r:id="rId5"/>
    <p:sldLayoutId id="2147483658" r:id="rId6"/>
    <p:sldLayoutId id="2147483659" r:id="rId7"/>
    <p:sldLayoutId id="2147483660" r:id="rId8"/>
    <p:sldLayoutId id="2147483661" r:id="rId9"/>
    <p:sldLayoutId id="2147483662" r:id="rId10"/>
    <p:sldLayoutId id="2147483663" r:id="rId11"/>
    <p:sldLayoutId id="2147483664" r:id="rId12"/>
    <p:sldLayoutId id="2147483665" r:id="rId13"/>
  </p:sldLayoutIdLs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7368">
                                            <p:txEl>
                                              <p:pRg st="0" end="0"/>
                                            </p:txEl>
                                          </p:spTgt>
                                        </p:tgtEl>
                                        <p:attrNameLst>
                                          <p:attrName>style.visibility</p:attrName>
                                        </p:attrNameLst>
                                      </p:cBhvr>
                                      <p:to>
                                        <p:strVal val="visible"/>
                                      </p:to>
                                    </p:set>
                                    <p:animEffect transition="in" filter="dissolve">
                                      <p:cBhvr>
                                        <p:cTn id="7" dur="500"/>
                                        <p:tgtEl>
                                          <p:spTgt spid="57368">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7368">
                                            <p:txEl>
                                              <p:pRg st="1" end="1"/>
                                            </p:txEl>
                                          </p:spTgt>
                                        </p:tgtEl>
                                        <p:attrNameLst>
                                          <p:attrName>style.visibility</p:attrName>
                                        </p:attrNameLst>
                                      </p:cBhvr>
                                      <p:to>
                                        <p:strVal val="visible"/>
                                      </p:to>
                                    </p:set>
                                    <p:animEffect transition="in" filter="dissolve">
                                      <p:cBhvr>
                                        <p:cTn id="12" dur="500"/>
                                        <p:tgtEl>
                                          <p:spTgt spid="57368">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57368">
                                            <p:txEl>
                                              <p:pRg st="2" end="2"/>
                                            </p:txEl>
                                          </p:spTgt>
                                        </p:tgtEl>
                                        <p:attrNameLst>
                                          <p:attrName>style.visibility</p:attrName>
                                        </p:attrNameLst>
                                      </p:cBhvr>
                                      <p:to>
                                        <p:strVal val="visible"/>
                                      </p:to>
                                    </p:set>
                                    <p:animEffect transition="in" filter="dissolve">
                                      <p:cBhvr>
                                        <p:cTn id="17" dur="500"/>
                                        <p:tgtEl>
                                          <p:spTgt spid="57368">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57368">
                                            <p:txEl>
                                              <p:pRg st="3" end="3"/>
                                            </p:txEl>
                                          </p:spTgt>
                                        </p:tgtEl>
                                        <p:attrNameLst>
                                          <p:attrName>style.visibility</p:attrName>
                                        </p:attrNameLst>
                                      </p:cBhvr>
                                      <p:to>
                                        <p:strVal val="visible"/>
                                      </p:to>
                                    </p:set>
                                    <p:animEffect transition="in" filter="dissolve">
                                      <p:cBhvr>
                                        <p:cTn id="22" dur="500"/>
                                        <p:tgtEl>
                                          <p:spTgt spid="57368">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57368">
                                            <p:txEl>
                                              <p:pRg st="4" end="4"/>
                                            </p:txEl>
                                          </p:spTgt>
                                        </p:tgtEl>
                                        <p:attrNameLst>
                                          <p:attrName>style.visibility</p:attrName>
                                        </p:attrNameLst>
                                      </p:cBhvr>
                                      <p:to>
                                        <p:strVal val="visible"/>
                                      </p:to>
                                    </p:set>
                                    <p:animEffect transition="in" filter="dissolve">
                                      <p:cBhvr>
                                        <p:cTn id="27" dur="500"/>
                                        <p:tgtEl>
                                          <p:spTgt spid="5736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368" grpId="0" build="p" bldLvl="5" autoUpdateAnimBg="0">
        <p:tmplLst>
          <p:tmpl lvl="1">
            <p:tnLst>
              <p:par>
                <p:cTn presetID="9" presetClass="entr" presetSubtype="0" fill="hold" nodeType="clickEffect">
                  <p:stCondLst>
                    <p:cond delay="0"/>
                  </p:stCondLst>
                  <p:childTnLst>
                    <p:set>
                      <p:cBhvr>
                        <p:cTn dur="1" fill="hold">
                          <p:stCondLst>
                            <p:cond delay="0"/>
                          </p:stCondLst>
                        </p:cTn>
                        <p:tgtEl>
                          <p:spTgt spid="57368"/>
                        </p:tgtEl>
                        <p:attrNameLst>
                          <p:attrName>style.visibility</p:attrName>
                        </p:attrNameLst>
                      </p:cBhvr>
                      <p:to>
                        <p:strVal val="visible"/>
                      </p:to>
                    </p:set>
                    <p:animEffect transition="in" filter="dissolve">
                      <p:cBhvr>
                        <p:cTn dur="500"/>
                        <p:tgtEl>
                          <p:spTgt spid="57368"/>
                        </p:tgtEl>
                      </p:cBhvr>
                    </p:animEffect>
                  </p:childTnLst>
                </p:cTn>
              </p:par>
            </p:tnLst>
          </p:tmpl>
          <p:tmpl lvl="2">
            <p:tnLst>
              <p:par>
                <p:cTn presetID="9" presetClass="entr" presetSubtype="0" fill="hold" nodeType="clickEffect">
                  <p:stCondLst>
                    <p:cond delay="0"/>
                  </p:stCondLst>
                  <p:childTnLst>
                    <p:set>
                      <p:cBhvr>
                        <p:cTn dur="1" fill="hold">
                          <p:stCondLst>
                            <p:cond delay="0"/>
                          </p:stCondLst>
                        </p:cTn>
                        <p:tgtEl>
                          <p:spTgt spid="57368"/>
                        </p:tgtEl>
                        <p:attrNameLst>
                          <p:attrName>style.visibility</p:attrName>
                        </p:attrNameLst>
                      </p:cBhvr>
                      <p:to>
                        <p:strVal val="visible"/>
                      </p:to>
                    </p:set>
                    <p:animEffect transition="in" filter="dissolve">
                      <p:cBhvr>
                        <p:cTn dur="500"/>
                        <p:tgtEl>
                          <p:spTgt spid="57368"/>
                        </p:tgtEl>
                      </p:cBhvr>
                    </p:animEffect>
                  </p:childTnLst>
                </p:cTn>
              </p:par>
            </p:tnLst>
          </p:tmpl>
          <p:tmpl lvl="3">
            <p:tnLst>
              <p:par>
                <p:cTn presetID="9" presetClass="entr" presetSubtype="0" fill="hold" nodeType="clickEffect">
                  <p:stCondLst>
                    <p:cond delay="0"/>
                  </p:stCondLst>
                  <p:childTnLst>
                    <p:set>
                      <p:cBhvr>
                        <p:cTn dur="1" fill="hold">
                          <p:stCondLst>
                            <p:cond delay="0"/>
                          </p:stCondLst>
                        </p:cTn>
                        <p:tgtEl>
                          <p:spTgt spid="57368"/>
                        </p:tgtEl>
                        <p:attrNameLst>
                          <p:attrName>style.visibility</p:attrName>
                        </p:attrNameLst>
                      </p:cBhvr>
                      <p:to>
                        <p:strVal val="visible"/>
                      </p:to>
                    </p:set>
                    <p:animEffect transition="in" filter="dissolve">
                      <p:cBhvr>
                        <p:cTn dur="500"/>
                        <p:tgtEl>
                          <p:spTgt spid="57368"/>
                        </p:tgtEl>
                      </p:cBhvr>
                    </p:animEffect>
                  </p:childTnLst>
                </p:cTn>
              </p:par>
            </p:tnLst>
          </p:tmpl>
          <p:tmpl lvl="4">
            <p:tnLst>
              <p:par>
                <p:cTn presetID="9" presetClass="entr" presetSubtype="0" fill="hold" nodeType="clickEffect">
                  <p:stCondLst>
                    <p:cond delay="0"/>
                  </p:stCondLst>
                  <p:childTnLst>
                    <p:set>
                      <p:cBhvr>
                        <p:cTn dur="1" fill="hold">
                          <p:stCondLst>
                            <p:cond delay="0"/>
                          </p:stCondLst>
                        </p:cTn>
                        <p:tgtEl>
                          <p:spTgt spid="57368"/>
                        </p:tgtEl>
                        <p:attrNameLst>
                          <p:attrName>style.visibility</p:attrName>
                        </p:attrNameLst>
                      </p:cBhvr>
                      <p:to>
                        <p:strVal val="visible"/>
                      </p:to>
                    </p:set>
                    <p:animEffect transition="in" filter="dissolve">
                      <p:cBhvr>
                        <p:cTn dur="500"/>
                        <p:tgtEl>
                          <p:spTgt spid="57368"/>
                        </p:tgtEl>
                      </p:cBhvr>
                    </p:animEffect>
                  </p:childTnLst>
                </p:cTn>
              </p:par>
            </p:tnLst>
          </p:tmpl>
          <p:tmpl lvl="5">
            <p:tnLst>
              <p:par>
                <p:cTn presetID="9" presetClass="entr" presetSubtype="0" fill="hold" nodeType="clickEffect">
                  <p:stCondLst>
                    <p:cond delay="0"/>
                  </p:stCondLst>
                  <p:childTnLst>
                    <p:set>
                      <p:cBhvr>
                        <p:cTn dur="1" fill="hold">
                          <p:stCondLst>
                            <p:cond delay="0"/>
                          </p:stCondLst>
                        </p:cTn>
                        <p:tgtEl>
                          <p:spTgt spid="57368"/>
                        </p:tgtEl>
                        <p:attrNameLst>
                          <p:attrName>style.visibility</p:attrName>
                        </p:attrNameLst>
                      </p:cBhvr>
                      <p:to>
                        <p:strVal val="visible"/>
                      </p:to>
                    </p:set>
                    <p:animEffect transition="in" filter="dissolve">
                      <p:cBhvr>
                        <p:cTn dur="500"/>
                        <p:tgtEl>
                          <p:spTgt spid="57368"/>
                        </p:tgtEl>
                      </p:cBhvr>
                    </p:animEffect>
                  </p:childTnLst>
                </p:cTn>
              </p:par>
            </p:tnLst>
          </p:tmpl>
        </p:tmplLst>
      </p:bldP>
    </p:bldLst>
  </p:timing>
  <p:txStyles>
    <p:titleStyle>
      <a:lvl1pPr algn="l" rtl="0" fontAlgn="base">
        <a:spcBef>
          <a:spcPct val="0"/>
        </a:spcBef>
        <a:spcAft>
          <a:spcPct val="0"/>
        </a:spcAft>
        <a:defRPr sz="4400">
          <a:solidFill>
            <a:schemeClr val="tx2"/>
          </a:solidFill>
          <a:latin typeface="+mj-lt"/>
          <a:ea typeface="+mj-ea"/>
          <a:cs typeface="+mj-cs"/>
        </a:defRPr>
      </a:lvl1pPr>
      <a:lvl2pPr algn="l" rtl="0" fontAlgn="base">
        <a:spcBef>
          <a:spcPct val="0"/>
        </a:spcBef>
        <a:spcAft>
          <a:spcPct val="0"/>
        </a:spcAft>
        <a:defRPr sz="4400">
          <a:solidFill>
            <a:schemeClr val="tx2"/>
          </a:solidFill>
          <a:latin typeface="Arial Narrow" pitchFamily="34" charset="0"/>
        </a:defRPr>
      </a:lvl2pPr>
      <a:lvl3pPr algn="l" rtl="0" fontAlgn="base">
        <a:spcBef>
          <a:spcPct val="0"/>
        </a:spcBef>
        <a:spcAft>
          <a:spcPct val="0"/>
        </a:spcAft>
        <a:defRPr sz="4400">
          <a:solidFill>
            <a:schemeClr val="tx2"/>
          </a:solidFill>
          <a:latin typeface="Arial Narrow" pitchFamily="34" charset="0"/>
        </a:defRPr>
      </a:lvl3pPr>
      <a:lvl4pPr algn="l" rtl="0" fontAlgn="base">
        <a:spcBef>
          <a:spcPct val="0"/>
        </a:spcBef>
        <a:spcAft>
          <a:spcPct val="0"/>
        </a:spcAft>
        <a:defRPr sz="4400">
          <a:solidFill>
            <a:schemeClr val="tx2"/>
          </a:solidFill>
          <a:latin typeface="Arial Narrow" pitchFamily="34" charset="0"/>
        </a:defRPr>
      </a:lvl4pPr>
      <a:lvl5pPr algn="l" rtl="0" fontAlgn="base">
        <a:spcBef>
          <a:spcPct val="0"/>
        </a:spcBef>
        <a:spcAft>
          <a:spcPct val="0"/>
        </a:spcAft>
        <a:defRPr sz="4400">
          <a:solidFill>
            <a:schemeClr val="tx2"/>
          </a:solidFill>
          <a:latin typeface="Arial Narrow" pitchFamily="34" charset="0"/>
        </a:defRPr>
      </a:lvl5pPr>
      <a:lvl6pPr marL="457200" algn="l" rtl="0" fontAlgn="base">
        <a:spcBef>
          <a:spcPct val="0"/>
        </a:spcBef>
        <a:spcAft>
          <a:spcPct val="0"/>
        </a:spcAft>
        <a:defRPr sz="4400">
          <a:solidFill>
            <a:schemeClr val="tx2"/>
          </a:solidFill>
          <a:latin typeface="Arial Narrow" pitchFamily="34" charset="0"/>
        </a:defRPr>
      </a:lvl6pPr>
      <a:lvl7pPr marL="914400" algn="l" rtl="0" fontAlgn="base">
        <a:spcBef>
          <a:spcPct val="0"/>
        </a:spcBef>
        <a:spcAft>
          <a:spcPct val="0"/>
        </a:spcAft>
        <a:defRPr sz="4400">
          <a:solidFill>
            <a:schemeClr val="tx2"/>
          </a:solidFill>
          <a:latin typeface="Arial Narrow" pitchFamily="34" charset="0"/>
        </a:defRPr>
      </a:lvl7pPr>
      <a:lvl8pPr marL="1371600" algn="l" rtl="0" fontAlgn="base">
        <a:spcBef>
          <a:spcPct val="0"/>
        </a:spcBef>
        <a:spcAft>
          <a:spcPct val="0"/>
        </a:spcAft>
        <a:defRPr sz="4400">
          <a:solidFill>
            <a:schemeClr val="tx2"/>
          </a:solidFill>
          <a:latin typeface="Arial Narrow" pitchFamily="34" charset="0"/>
        </a:defRPr>
      </a:lvl8pPr>
      <a:lvl9pPr marL="1828800" algn="l" rtl="0" fontAlgn="base">
        <a:spcBef>
          <a:spcPct val="0"/>
        </a:spcBef>
        <a:spcAft>
          <a:spcPct val="0"/>
        </a:spcAft>
        <a:defRPr sz="4400">
          <a:solidFill>
            <a:schemeClr val="tx2"/>
          </a:solidFill>
          <a:latin typeface="Arial Narrow" pitchFamily="34" charset="0"/>
        </a:defRPr>
      </a:lvl9pPr>
    </p:titleStyle>
    <p:bodyStyle>
      <a:lvl1pPr marL="342900" indent="-342900" algn="l" rtl="0" fontAlgn="base">
        <a:spcBef>
          <a:spcPct val="20000"/>
        </a:spcBef>
        <a:spcAft>
          <a:spcPct val="0"/>
        </a:spcAft>
        <a:buClr>
          <a:schemeClr val="accent2"/>
        </a:buClr>
        <a:buSzPct val="80000"/>
        <a:buFont typeface="Wingdings" pitchFamily="2" charset="2"/>
        <a:buBlip>
          <a:blip r:embed="rId16"/>
        </a:buBlip>
        <a:defRPr sz="3200">
          <a:solidFill>
            <a:schemeClr val="tx1"/>
          </a:solidFill>
          <a:latin typeface="+mn-lt"/>
          <a:ea typeface="+mn-ea"/>
          <a:cs typeface="+mn-cs"/>
        </a:defRPr>
      </a:lvl1pPr>
      <a:lvl2pPr marL="742950" indent="-285750" algn="l" rtl="0" fontAlgn="base">
        <a:spcBef>
          <a:spcPct val="20000"/>
        </a:spcBef>
        <a:spcAft>
          <a:spcPct val="0"/>
        </a:spcAft>
        <a:buClr>
          <a:schemeClr val="accent1"/>
        </a:buClr>
        <a:buSzPct val="75000"/>
        <a:buFont typeface="Wingdings" pitchFamily="2" charset="2"/>
        <a:buBlip>
          <a:blip r:embed="rId17"/>
        </a:buBlip>
        <a:defRPr sz="2800">
          <a:solidFill>
            <a:schemeClr val="tx1"/>
          </a:solidFill>
          <a:latin typeface="+mn-lt"/>
        </a:defRPr>
      </a:lvl2pPr>
      <a:lvl3pPr marL="1143000" indent="-228600" algn="l" rtl="0" fontAlgn="base">
        <a:spcBef>
          <a:spcPct val="20000"/>
        </a:spcBef>
        <a:spcAft>
          <a:spcPct val="0"/>
        </a:spcAft>
        <a:buClr>
          <a:schemeClr val="hlink"/>
        </a:buClr>
        <a:buSzPct val="60000"/>
        <a:buFont typeface="Wingdings" pitchFamily="2" charset="2"/>
        <a:buChar char="l"/>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8.jpe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ctrTitle"/>
          </p:nvPr>
        </p:nvSpPr>
        <p:spPr/>
        <p:txBody>
          <a:bodyPr/>
          <a:lstStyle/>
          <a:p>
            <a:r>
              <a:rPr lang="en-US" dirty="0" smtClean="0"/>
              <a:t>Landscape Design</a:t>
            </a:r>
            <a:endParaRPr lang="en-US" dirty="0"/>
          </a:p>
        </p:txBody>
      </p:sp>
      <p:sp>
        <p:nvSpPr>
          <p:cNvPr id="56323" name="Rectangle 3"/>
          <p:cNvSpPr>
            <a:spLocks noGrp="1" noChangeArrowheads="1"/>
          </p:cNvSpPr>
          <p:nvPr>
            <p:ph type="subTitle" idx="1"/>
          </p:nvPr>
        </p:nvSpPr>
        <p:spPr>
          <a:xfrm>
            <a:off x="1371600" y="3886200"/>
            <a:ext cx="6400800" cy="2286000"/>
          </a:xfrm>
        </p:spPr>
        <p:txBody>
          <a:bodyPr/>
          <a:lstStyle/>
          <a:p>
            <a:pPr algn="l"/>
            <a:r>
              <a:rPr lang="en-US" dirty="0" smtClean="0"/>
              <a:t>Essential Standard 5.00: Understand landscape design</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Principles of Design</a:t>
            </a:r>
            <a:endParaRPr lang="en-US" dirty="0"/>
          </a:p>
        </p:txBody>
      </p:sp>
      <p:sp>
        <p:nvSpPr>
          <p:cNvPr id="3" name="Content Placeholder 2"/>
          <p:cNvSpPr>
            <a:spLocks noGrp="1"/>
          </p:cNvSpPr>
          <p:nvPr>
            <p:ph idx="1"/>
          </p:nvPr>
        </p:nvSpPr>
        <p:spPr/>
        <p:txBody>
          <a:bodyPr/>
          <a:lstStyle/>
          <a:p>
            <a:r>
              <a:rPr lang="en-US" dirty="0" smtClean="0"/>
              <a:t>Balance- materials are distributed evenly on opposite sides of a central axis</a:t>
            </a:r>
          </a:p>
          <a:p>
            <a:pPr lvl="1"/>
            <a:r>
              <a:rPr lang="en-US" dirty="0" smtClean="0"/>
              <a:t>3 types of balance</a:t>
            </a:r>
          </a:p>
          <a:p>
            <a:pPr lvl="2"/>
            <a:r>
              <a:rPr lang="en-US" dirty="0" smtClean="0"/>
              <a:t>Symmetric- one side is a reflective mirror image of the opposite side, most formal type of balance</a:t>
            </a:r>
          </a:p>
          <a:p>
            <a:pPr lvl="2"/>
            <a:r>
              <a:rPr lang="en-US" dirty="0" smtClean="0"/>
              <a:t>Asymmetric- each side has as much interest as the other, but not a mirror image</a:t>
            </a:r>
          </a:p>
          <a:p>
            <a:pPr lvl="2"/>
            <a:r>
              <a:rPr lang="en-US" dirty="0" smtClean="0"/>
              <a:t>Proximal/distal- balances right and left as well as near and far</a:t>
            </a:r>
            <a:endParaRPr lang="en-US" dirty="0"/>
          </a:p>
        </p:txBody>
      </p:sp>
    </p:spTree>
    <p:extLst>
      <p:ext uri="{BB962C8B-B14F-4D97-AF65-F5344CB8AC3E}">
        <p14:creationId xmlns:p14="http://schemas.microsoft.com/office/powerpoint/2010/main" val="16868429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Principles of Design</a:t>
            </a:r>
            <a:endParaRPr lang="en-US" dirty="0"/>
          </a:p>
        </p:txBody>
      </p:sp>
      <p:sp>
        <p:nvSpPr>
          <p:cNvPr id="3" name="Content Placeholder 2"/>
          <p:cNvSpPr>
            <a:spLocks noGrp="1"/>
          </p:cNvSpPr>
          <p:nvPr>
            <p:ph idx="1"/>
          </p:nvPr>
        </p:nvSpPr>
        <p:spPr/>
        <p:txBody>
          <a:bodyPr/>
          <a:lstStyle/>
          <a:p>
            <a:r>
              <a:rPr lang="en-US" dirty="0" smtClean="0"/>
              <a:t>Macro-range- the viewer sees the landscape from the most distant point</a:t>
            </a:r>
          </a:p>
          <a:p>
            <a:r>
              <a:rPr lang="en-US" dirty="0" smtClean="0"/>
              <a:t>Micro-range- the views from other locations not as distant</a:t>
            </a:r>
            <a:endParaRPr lang="en-US" dirty="0"/>
          </a:p>
        </p:txBody>
      </p:sp>
    </p:spTree>
    <p:extLst>
      <p:ext uri="{BB962C8B-B14F-4D97-AF65-F5344CB8AC3E}">
        <p14:creationId xmlns:p14="http://schemas.microsoft.com/office/powerpoint/2010/main" val="33798485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Principles of Design</a:t>
            </a:r>
            <a:endParaRPr lang="en-US" dirty="0"/>
          </a:p>
        </p:txBody>
      </p:sp>
      <p:sp>
        <p:nvSpPr>
          <p:cNvPr id="3" name="Content Placeholder 2"/>
          <p:cNvSpPr>
            <a:spLocks noGrp="1"/>
          </p:cNvSpPr>
          <p:nvPr>
            <p:ph idx="1"/>
          </p:nvPr>
        </p:nvSpPr>
        <p:spPr/>
        <p:txBody>
          <a:bodyPr/>
          <a:lstStyle/>
          <a:p>
            <a:r>
              <a:rPr lang="en-US" dirty="0" smtClean="0"/>
              <a:t>Focalization- selects and positions visually strong items in the landscape composition to create focal points. It draws the eye of the viewer to one major feature in each use area such as a corner planting</a:t>
            </a:r>
          </a:p>
          <a:p>
            <a:r>
              <a:rPr lang="en-US" dirty="0" smtClean="0"/>
              <a:t>Simplicity- seeks to make viewers comfortable within the landscape. It excludes and unnecessary changes in shape, color, direction, etc.</a:t>
            </a:r>
            <a:endParaRPr lang="en-US" dirty="0"/>
          </a:p>
        </p:txBody>
      </p:sp>
    </p:spTree>
    <p:extLst>
      <p:ext uri="{BB962C8B-B14F-4D97-AF65-F5344CB8AC3E}">
        <p14:creationId xmlns:p14="http://schemas.microsoft.com/office/powerpoint/2010/main" val="21692850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Principles of Design</a:t>
            </a:r>
            <a:endParaRPr lang="en-US" dirty="0"/>
          </a:p>
        </p:txBody>
      </p:sp>
      <p:sp>
        <p:nvSpPr>
          <p:cNvPr id="3" name="Content Placeholder 2"/>
          <p:cNvSpPr>
            <a:spLocks noGrp="1"/>
          </p:cNvSpPr>
          <p:nvPr>
            <p:ph idx="1"/>
          </p:nvPr>
        </p:nvSpPr>
        <p:spPr/>
        <p:txBody>
          <a:bodyPr/>
          <a:lstStyle/>
          <a:p>
            <a:r>
              <a:rPr lang="en-US" dirty="0" smtClean="0"/>
              <a:t>Rhythm and line- repeating something at a standard interval or pattern creates rhythm and lines. It establishes the shape and form of the landscape replicating strong </a:t>
            </a:r>
            <a:r>
              <a:rPr lang="en-US" dirty="0" err="1" smtClean="0"/>
              <a:t>exisiting</a:t>
            </a:r>
            <a:r>
              <a:rPr lang="en-US" dirty="0" smtClean="0"/>
              <a:t> lines such as the lines of a house or pool. Functions of line plantings include foundation plantings, block a view, frame a view and provide privacy</a:t>
            </a:r>
            <a:endParaRPr lang="en-US" dirty="0"/>
          </a:p>
        </p:txBody>
      </p:sp>
    </p:spTree>
    <p:extLst>
      <p:ext uri="{BB962C8B-B14F-4D97-AF65-F5344CB8AC3E}">
        <p14:creationId xmlns:p14="http://schemas.microsoft.com/office/powerpoint/2010/main" val="42807956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Principles of Design</a:t>
            </a:r>
            <a:endParaRPr lang="en-US" dirty="0"/>
          </a:p>
        </p:txBody>
      </p:sp>
      <p:sp>
        <p:nvSpPr>
          <p:cNvPr id="3" name="Content Placeholder 2"/>
          <p:cNvSpPr>
            <a:spLocks noGrp="1"/>
          </p:cNvSpPr>
          <p:nvPr>
            <p:ph idx="1"/>
          </p:nvPr>
        </p:nvSpPr>
        <p:spPr/>
        <p:txBody>
          <a:bodyPr/>
          <a:lstStyle/>
          <a:p>
            <a:pPr>
              <a:buFont typeface="Arial" pitchFamily="34" charset="0"/>
              <a:buChar char="•"/>
            </a:pPr>
            <a:r>
              <a:rPr lang="en-US" dirty="0" smtClean="0"/>
              <a:t>Proportion- the size relationships between all the features of the landscape including vertical, horizontal and spatial relationships. It will maintain proper proportional relationships in a landscape between:</a:t>
            </a:r>
          </a:p>
          <a:p>
            <a:pPr lvl="1"/>
            <a:r>
              <a:rPr lang="en-US" dirty="0" smtClean="0"/>
              <a:t>Buildings and people		Masses and soils</a:t>
            </a:r>
          </a:p>
          <a:p>
            <a:pPr lvl="1"/>
            <a:r>
              <a:rPr lang="en-US" dirty="0" smtClean="0"/>
              <a:t>Buildings and plants</a:t>
            </a:r>
          </a:p>
          <a:p>
            <a:pPr lvl="1"/>
            <a:r>
              <a:rPr lang="en-US" dirty="0" smtClean="0"/>
              <a:t>Plants and people</a:t>
            </a:r>
          </a:p>
          <a:p>
            <a:pPr lvl="1"/>
            <a:r>
              <a:rPr lang="en-US" dirty="0" smtClean="0"/>
              <a:t>Plants and plants</a:t>
            </a:r>
            <a:endParaRPr lang="en-US" dirty="0"/>
          </a:p>
        </p:txBody>
      </p:sp>
    </p:spTree>
    <p:extLst>
      <p:ext uri="{BB962C8B-B14F-4D97-AF65-F5344CB8AC3E}">
        <p14:creationId xmlns:p14="http://schemas.microsoft.com/office/powerpoint/2010/main" val="31644960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Principles of Design</a:t>
            </a:r>
            <a:endParaRPr lang="en-US" dirty="0"/>
          </a:p>
        </p:txBody>
      </p:sp>
      <p:sp>
        <p:nvSpPr>
          <p:cNvPr id="3" name="Content Placeholder 2"/>
          <p:cNvSpPr>
            <a:spLocks noGrp="1"/>
          </p:cNvSpPr>
          <p:nvPr>
            <p:ph idx="1"/>
          </p:nvPr>
        </p:nvSpPr>
        <p:spPr/>
        <p:txBody>
          <a:bodyPr/>
          <a:lstStyle/>
          <a:p>
            <a:r>
              <a:rPr lang="en-US" dirty="0" smtClean="0"/>
              <a:t>Unity- all the separate parts contribute to the creation of the total design. It ties together the individual parts of each use area by:</a:t>
            </a:r>
          </a:p>
          <a:p>
            <a:pPr lvl="1"/>
            <a:r>
              <a:rPr lang="en-US" dirty="0" smtClean="0"/>
              <a:t>Repeated prominent colors</a:t>
            </a:r>
          </a:p>
          <a:p>
            <a:pPr lvl="1"/>
            <a:r>
              <a:rPr lang="en-US" dirty="0" smtClean="0"/>
              <a:t>Repeated construction materials</a:t>
            </a:r>
          </a:p>
          <a:p>
            <a:pPr lvl="1"/>
            <a:r>
              <a:rPr lang="en-US" dirty="0" smtClean="0"/>
              <a:t>Continued interior design themes to outdoor rooms</a:t>
            </a:r>
          </a:p>
          <a:p>
            <a:pPr lvl="1"/>
            <a:r>
              <a:rPr lang="en-US" dirty="0" smtClean="0"/>
              <a:t>Repeated plant species</a:t>
            </a:r>
          </a:p>
          <a:p>
            <a:pPr lvl="1"/>
            <a:r>
              <a:rPr lang="en-US" dirty="0" smtClean="0"/>
              <a:t>Raised patios, decks and porches to door level</a:t>
            </a:r>
            <a:endParaRPr lang="en-US" dirty="0"/>
          </a:p>
        </p:txBody>
      </p:sp>
    </p:spTree>
    <p:extLst>
      <p:ext uri="{BB962C8B-B14F-4D97-AF65-F5344CB8AC3E}">
        <p14:creationId xmlns:p14="http://schemas.microsoft.com/office/powerpoint/2010/main" val="3837462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Plans Used in Landscaping</a:t>
            </a:r>
            <a:endParaRPr lang="en-US" dirty="0"/>
          </a:p>
        </p:txBody>
      </p:sp>
      <p:sp>
        <p:nvSpPr>
          <p:cNvPr id="3" name="Content Placeholder 2"/>
          <p:cNvSpPr>
            <a:spLocks noGrp="1"/>
          </p:cNvSpPr>
          <p:nvPr>
            <p:ph idx="1"/>
          </p:nvPr>
        </p:nvSpPr>
        <p:spPr/>
        <p:txBody>
          <a:bodyPr/>
          <a:lstStyle/>
          <a:p>
            <a:r>
              <a:rPr lang="en-US" dirty="0" smtClean="0"/>
              <a:t>Sequential- each is increasingly more specific and details</a:t>
            </a:r>
          </a:p>
          <a:p>
            <a:pPr lvl="1"/>
            <a:r>
              <a:rPr lang="en-US" dirty="0" smtClean="0"/>
              <a:t>Functional diagrams- begins the arrangement of the client’s program on the site. Bubble diagrams (thumbnail sketch) are loosely drawn from freeform shapes to represent areas or spaces. They help the designer make decisions concerning layout, sizes and the use of each area</a:t>
            </a:r>
            <a:endParaRPr lang="en-US" dirty="0"/>
          </a:p>
        </p:txBody>
      </p:sp>
    </p:spTree>
    <p:extLst>
      <p:ext uri="{BB962C8B-B14F-4D97-AF65-F5344CB8AC3E}">
        <p14:creationId xmlns:p14="http://schemas.microsoft.com/office/powerpoint/2010/main" val="38652410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Plans Used in Landscaping</a:t>
            </a:r>
            <a:endParaRPr lang="en-US" dirty="0"/>
          </a:p>
        </p:txBody>
      </p:sp>
      <p:sp>
        <p:nvSpPr>
          <p:cNvPr id="3" name="Content Placeholder 2"/>
          <p:cNvSpPr>
            <a:spLocks noGrp="1"/>
          </p:cNvSpPr>
          <p:nvPr>
            <p:ph idx="1"/>
          </p:nvPr>
        </p:nvSpPr>
        <p:spPr/>
        <p:txBody>
          <a:bodyPr/>
          <a:lstStyle/>
          <a:p>
            <a:pPr lvl="1"/>
            <a:r>
              <a:rPr lang="en-US" dirty="0" smtClean="0"/>
              <a:t>Outdoor room concept moves the indoor out for a continuous flow</a:t>
            </a:r>
          </a:p>
          <a:p>
            <a:pPr lvl="2"/>
            <a:r>
              <a:rPr lang="en-US" dirty="0" smtClean="0"/>
              <a:t>Public area- usually the front yard portion of the landscape</a:t>
            </a:r>
          </a:p>
          <a:p>
            <a:pPr lvl="2"/>
            <a:r>
              <a:rPr lang="en-US" dirty="0" smtClean="0"/>
              <a:t>Private area- a secluded area, patio or screened porch</a:t>
            </a:r>
          </a:p>
          <a:p>
            <a:pPr lvl="2"/>
            <a:r>
              <a:rPr lang="en-US" dirty="0" smtClean="0"/>
              <a:t>Utility area- recycle, garbage, storage</a:t>
            </a:r>
          </a:p>
          <a:p>
            <a:pPr lvl="2"/>
            <a:r>
              <a:rPr lang="en-US" dirty="0" smtClean="0"/>
              <a:t>Family/play area- pools, open areas, play structures</a:t>
            </a:r>
          </a:p>
        </p:txBody>
      </p:sp>
    </p:spTree>
    <p:extLst>
      <p:ext uri="{BB962C8B-B14F-4D97-AF65-F5344CB8AC3E}">
        <p14:creationId xmlns:p14="http://schemas.microsoft.com/office/powerpoint/2010/main" val="34925407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Plans Used in Landscaping</a:t>
            </a:r>
            <a:endParaRPr lang="en-US" dirty="0"/>
          </a:p>
        </p:txBody>
      </p:sp>
      <p:sp>
        <p:nvSpPr>
          <p:cNvPr id="3" name="Content Placeholder 2"/>
          <p:cNvSpPr>
            <a:spLocks noGrp="1"/>
          </p:cNvSpPr>
          <p:nvPr>
            <p:ph idx="1"/>
          </p:nvPr>
        </p:nvSpPr>
        <p:spPr/>
        <p:txBody>
          <a:bodyPr/>
          <a:lstStyle/>
          <a:p>
            <a:pPr lvl="1"/>
            <a:r>
              <a:rPr lang="en-US" dirty="0" smtClean="0"/>
              <a:t>Preliminary designs- breaks the bubble diagram down to show first draft vision of how each landscape area will be shaped. The landscape is given its form, type of materials to be used and application of landscape design principles. A number of preliminary designs may be shown to a client before the final plans are made.</a:t>
            </a:r>
          </a:p>
          <a:p>
            <a:pPr lvl="1"/>
            <a:endParaRPr lang="en-US" dirty="0"/>
          </a:p>
        </p:txBody>
      </p:sp>
    </p:spTree>
    <p:extLst>
      <p:ext uri="{BB962C8B-B14F-4D97-AF65-F5344CB8AC3E}">
        <p14:creationId xmlns:p14="http://schemas.microsoft.com/office/powerpoint/2010/main" val="6665302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Plans Used in Landscaping</a:t>
            </a:r>
            <a:endParaRPr lang="en-US" dirty="0"/>
          </a:p>
        </p:txBody>
      </p:sp>
      <p:sp>
        <p:nvSpPr>
          <p:cNvPr id="3" name="Content Placeholder 2"/>
          <p:cNvSpPr>
            <a:spLocks noGrp="1"/>
          </p:cNvSpPr>
          <p:nvPr>
            <p:ph idx="1"/>
          </p:nvPr>
        </p:nvSpPr>
        <p:spPr/>
        <p:txBody>
          <a:bodyPr/>
          <a:lstStyle/>
          <a:p>
            <a:pPr lvl="1"/>
            <a:r>
              <a:rPr lang="en-US" dirty="0" smtClean="0"/>
              <a:t>Final plans- suggestions and reactions of the client to make a master drawing that is graphically detailed and completely specific in its intent for the landscape. They include precisely identified plants and other materials, paving patterns and other specific detailed information such as constructions drawings for the landscape contractor and subcontractors. Graphics are designed to impress.</a:t>
            </a:r>
            <a:endParaRPr lang="en-US" dirty="0"/>
          </a:p>
        </p:txBody>
      </p:sp>
    </p:spTree>
    <p:extLst>
      <p:ext uri="{BB962C8B-B14F-4D97-AF65-F5344CB8AC3E}">
        <p14:creationId xmlns:p14="http://schemas.microsoft.com/office/powerpoint/2010/main" val="36429499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Landscape Design-Final</a:t>
            </a:r>
            <a:endParaRPr lang="en-US" dirty="0"/>
          </a:p>
        </p:txBody>
      </p:sp>
      <p:pic>
        <p:nvPicPr>
          <p:cNvPr id="104450" name="Picture 2" descr="http://www.hortuscapes.com/CLWclasspictures/LandscapeDesignPlanExampl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1728944"/>
            <a:ext cx="7458075" cy="50147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305894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Plans Used in Landscaping</a:t>
            </a:r>
            <a:endParaRPr lang="en-US" dirty="0"/>
          </a:p>
        </p:txBody>
      </p:sp>
      <p:sp>
        <p:nvSpPr>
          <p:cNvPr id="3" name="Content Placeholder 2"/>
          <p:cNvSpPr>
            <a:spLocks noGrp="1"/>
          </p:cNvSpPr>
          <p:nvPr>
            <p:ph idx="1"/>
          </p:nvPr>
        </p:nvSpPr>
        <p:spPr/>
        <p:txBody>
          <a:bodyPr/>
          <a:lstStyle/>
          <a:p>
            <a:r>
              <a:rPr lang="en-US" dirty="0" smtClean="0"/>
              <a:t>Computer Assisted or drawing board</a:t>
            </a:r>
          </a:p>
          <a:p>
            <a:pPr lvl="1"/>
            <a:r>
              <a:rPr lang="en-US" dirty="0" smtClean="0"/>
              <a:t>Computer aided design or design programs</a:t>
            </a:r>
          </a:p>
          <a:p>
            <a:pPr lvl="1"/>
            <a:r>
              <a:rPr lang="en-US" dirty="0" smtClean="0"/>
              <a:t>Hand drawn. Many professionals choose to hand draw their designs</a:t>
            </a:r>
          </a:p>
        </p:txBody>
      </p:sp>
    </p:spTree>
    <p:extLst>
      <p:ext uri="{BB962C8B-B14F-4D97-AF65-F5344CB8AC3E}">
        <p14:creationId xmlns:p14="http://schemas.microsoft.com/office/powerpoint/2010/main" val="40113120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Plans Used in Landscaping</a:t>
            </a:r>
            <a:endParaRPr lang="en-US" dirty="0"/>
          </a:p>
        </p:txBody>
      </p:sp>
      <p:sp>
        <p:nvSpPr>
          <p:cNvPr id="3" name="Content Placeholder 2"/>
          <p:cNvSpPr>
            <a:spLocks noGrp="1"/>
          </p:cNvSpPr>
          <p:nvPr>
            <p:ph idx="1"/>
          </p:nvPr>
        </p:nvSpPr>
        <p:spPr/>
        <p:txBody>
          <a:bodyPr/>
          <a:lstStyle/>
          <a:p>
            <a:r>
              <a:rPr lang="en-US" dirty="0" smtClean="0"/>
              <a:t>Graphics</a:t>
            </a:r>
          </a:p>
          <a:p>
            <a:pPr lvl="1"/>
            <a:r>
              <a:rPr lang="en-US" dirty="0" smtClean="0"/>
              <a:t>Free-hand lettering</a:t>
            </a:r>
          </a:p>
          <a:p>
            <a:pPr lvl="1"/>
            <a:r>
              <a:rPr lang="en-US" dirty="0" smtClean="0"/>
              <a:t>Mechanical</a:t>
            </a:r>
          </a:p>
          <a:p>
            <a:pPr lvl="1"/>
            <a:r>
              <a:rPr lang="en-US" dirty="0" smtClean="0"/>
              <a:t>Computer</a:t>
            </a:r>
            <a:endParaRPr lang="en-US" dirty="0"/>
          </a:p>
        </p:txBody>
      </p:sp>
    </p:spTree>
    <p:extLst>
      <p:ext uri="{BB962C8B-B14F-4D97-AF65-F5344CB8AC3E}">
        <p14:creationId xmlns:p14="http://schemas.microsoft.com/office/powerpoint/2010/main" val="35592136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342786"/>
            <a:ext cx="7772400" cy="1143000"/>
          </a:xfrm>
        </p:spPr>
        <p:txBody>
          <a:bodyPr/>
          <a:lstStyle/>
          <a:p>
            <a:r>
              <a:rPr lang="en-US" dirty="0" smtClean="0"/>
              <a:t>Drawing Instruments</a:t>
            </a:r>
            <a:endParaRPr lang="en-US" dirty="0"/>
          </a:p>
        </p:txBody>
      </p:sp>
      <p:sp>
        <p:nvSpPr>
          <p:cNvPr id="3" name="Content Placeholder 2"/>
          <p:cNvSpPr>
            <a:spLocks noGrp="1"/>
          </p:cNvSpPr>
          <p:nvPr>
            <p:ph idx="1"/>
          </p:nvPr>
        </p:nvSpPr>
        <p:spPr>
          <a:xfrm>
            <a:off x="609600" y="1524000"/>
            <a:ext cx="8153400" cy="4114800"/>
          </a:xfrm>
        </p:spPr>
        <p:txBody>
          <a:bodyPr/>
          <a:lstStyle/>
          <a:p>
            <a:r>
              <a:rPr lang="en-US" dirty="0" smtClean="0"/>
              <a:t>Pencil</a:t>
            </a:r>
          </a:p>
          <a:p>
            <a:pPr lvl="1"/>
            <a:r>
              <a:rPr lang="en-US" dirty="0" smtClean="0"/>
              <a:t>Mechanical pencils</a:t>
            </a:r>
          </a:p>
          <a:p>
            <a:pPr lvl="2"/>
            <a:r>
              <a:rPr lang="en-US" dirty="0" smtClean="0"/>
              <a:t>Lead sizes- 0.2, 0.3, 0.5, 0.7, 0.9 mm in thickness</a:t>
            </a:r>
          </a:p>
          <a:p>
            <a:pPr lvl="2"/>
            <a:r>
              <a:rPr lang="en-US" dirty="0" smtClean="0"/>
              <a:t>Uses a lead holder</a:t>
            </a:r>
          </a:p>
          <a:p>
            <a:pPr lvl="2"/>
            <a:r>
              <a:rPr lang="en-US" dirty="0" smtClean="0"/>
              <a:t>Does not require sharpening</a:t>
            </a:r>
          </a:p>
          <a:p>
            <a:pPr lvl="1"/>
            <a:r>
              <a:rPr lang="en-US" dirty="0" smtClean="0"/>
              <a:t>Drawing pencils</a:t>
            </a:r>
          </a:p>
          <a:p>
            <a:pPr lvl="2"/>
            <a:r>
              <a:rPr lang="en-US" dirty="0" smtClean="0"/>
              <a:t>Varying degree of hardness in mechanical and drawing pencils- 2B,B, HB, F, 2H-9H</a:t>
            </a:r>
          </a:p>
          <a:p>
            <a:pPr lvl="2"/>
            <a:r>
              <a:rPr lang="en-US" dirty="0" smtClean="0"/>
              <a:t>H is a harder lead and produces lighter lines and is less likely to smear</a:t>
            </a:r>
          </a:p>
          <a:p>
            <a:pPr lvl="2"/>
            <a:r>
              <a:rPr lang="en-US" dirty="0" smtClean="0"/>
              <a:t>B is a softer lead and produces darker lines and will smear</a:t>
            </a:r>
          </a:p>
          <a:p>
            <a:pPr lvl="2"/>
            <a:r>
              <a:rPr lang="en-US" dirty="0" smtClean="0"/>
              <a:t>A good choice for landscape designer is HB-2H</a:t>
            </a:r>
            <a:endParaRPr lang="en-US" dirty="0"/>
          </a:p>
        </p:txBody>
      </p:sp>
      <p:pic>
        <p:nvPicPr>
          <p:cNvPr id="105474" name="Picture 2" descr="C:\Users\OliviaWatson\AppData\Local\Microsoft\Windows\Temporary Internet Files\Content.IE5\YLXAN7CX\MC900432579[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23874" y="0"/>
            <a:ext cx="1828572" cy="18285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08968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Drawing Instruments</a:t>
            </a:r>
            <a:endParaRPr lang="en-US" dirty="0"/>
          </a:p>
        </p:txBody>
      </p:sp>
      <p:sp>
        <p:nvSpPr>
          <p:cNvPr id="3" name="Content Placeholder 2"/>
          <p:cNvSpPr>
            <a:spLocks noGrp="1"/>
          </p:cNvSpPr>
          <p:nvPr>
            <p:ph idx="1"/>
          </p:nvPr>
        </p:nvSpPr>
        <p:spPr/>
        <p:txBody>
          <a:bodyPr/>
          <a:lstStyle/>
          <a:p>
            <a:r>
              <a:rPr lang="en-US" dirty="0" smtClean="0"/>
              <a:t>Eraser- a vinyl eraser will erase pencil marks without damaging the paper. Magic Rub is a good eraser</a:t>
            </a:r>
          </a:p>
          <a:p>
            <a:r>
              <a:rPr lang="en-US" dirty="0" smtClean="0"/>
              <a:t>Compass- adjustable instrument used to draw circles or arcs</a:t>
            </a:r>
          </a:p>
          <a:p>
            <a:r>
              <a:rPr lang="en-US" dirty="0" smtClean="0"/>
              <a:t>T square- used for drawing vertical or horizontal lines that are parallel to the edge of the drawing board</a:t>
            </a:r>
            <a:endParaRPr lang="en-US" dirty="0"/>
          </a:p>
        </p:txBody>
      </p:sp>
    </p:spTree>
    <p:extLst>
      <p:ext uri="{BB962C8B-B14F-4D97-AF65-F5344CB8AC3E}">
        <p14:creationId xmlns:p14="http://schemas.microsoft.com/office/powerpoint/2010/main" val="42889423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Drawing Instruments</a:t>
            </a:r>
            <a:endParaRPr lang="en-US" dirty="0"/>
          </a:p>
        </p:txBody>
      </p:sp>
      <p:sp>
        <p:nvSpPr>
          <p:cNvPr id="3" name="Content Placeholder 2"/>
          <p:cNvSpPr>
            <a:spLocks noGrp="1"/>
          </p:cNvSpPr>
          <p:nvPr>
            <p:ph idx="1"/>
          </p:nvPr>
        </p:nvSpPr>
        <p:spPr/>
        <p:txBody>
          <a:bodyPr/>
          <a:lstStyle/>
          <a:p>
            <a:r>
              <a:rPr lang="en-US" dirty="0" smtClean="0"/>
              <a:t>Scale</a:t>
            </a:r>
          </a:p>
          <a:p>
            <a:pPr lvl="1"/>
            <a:r>
              <a:rPr lang="en-US" dirty="0" smtClean="0"/>
              <a:t>Architect</a:t>
            </a:r>
          </a:p>
          <a:p>
            <a:pPr lvl="2"/>
            <a:r>
              <a:rPr lang="en-US" dirty="0" smtClean="0"/>
              <a:t>Contains scales of ½,  ¼, </a:t>
            </a:r>
            <a:r>
              <a:rPr lang="en-US" dirty="0">
                <a:solidFill>
                  <a:schemeClr val="tx1"/>
                </a:solidFill>
                <a:latin typeface="+mn-lt"/>
              </a:rPr>
              <a:t>⅛, </a:t>
            </a:r>
            <a:r>
              <a:rPr lang="en-US" dirty="0" smtClean="0"/>
              <a:t>1/16,  ¾  3/16 </a:t>
            </a:r>
          </a:p>
          <a:p>
            <a:pPr lvl="2"/>
            <a:r>
              <a:rPr lang="en-US" dirty="0" smtClean="0"/>
              <a:t>Most commonly used by landscape designer is </a:t>
            </a:r>
            <a:r>
              <a:rPr lang="en-US" dirty="0" smtClean="0">
                <a:solidFill>
                  <a:schemeClr val="tx1"/>
                </a:solidFill>
                <a:latin typeface="+mn-lt"/>
              </a:rPr>
              <a:t>⅛</a:t>
            </a:r>
          </a:p>
          <a:p>
            <a:pPr lvl="1"/>
            <a:r>
              <a:rPr lang="en-US" dirty="0" smtClean="0"/>
              <a:t>Engineer</a:t>
            </a:r>
          </a:p>
          <a:p>
            <a:pPr lvl="2"/>
            <a:r>
              <a:rPr lang="en-US" dirty="0" smtClean="0"/>
              <a:t>Contains scales of 1/10 (one inch= 10 feet), 1/20, 1/30, 1/40, 1/50, 1/60</a:t>
            </a:r>
          </a:p>
          <a:p>
            <a:pPr lvl="2"/>
            <a:r>
              <a:rPr lang="en-US" dirty="0" smtClean="0"/>
              <a:t>Most commonly used by landscape designers is 1/10</a:t>
            </a:r>
            <a:endParaRPr lang="en-US" dirty="0"/>
          </a:p>
        </p:txBody>
      </p:sp>
    </p:spTree>
    <p:extLst>
      <p:ext uri="{BB962C8B-B14F-4D97-AF65-F5344CB8AC3E}">
        <p14:creationId xmlns:p14="http://schemas.microsoft.com/office/powerpoint/2010/main" val="18337689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Drawing Instruments</a:t>
            </a:r>
            <a:endParaRPr lang="en-US" dirty="0"/>
          </a:p>
        </p:txBody>
      </p:sp>
      <p:sp>
        <p:nvSpPr>
          <p:cNvPr id="3" name="Content Placeholder 2"/>
          <p:cNvSpPr>
            <a:spLocks noGrp="1"/>
          </p:cNvSpPr>
          <p:nvPr>
            <p:ph idx="1"/>
          </p:nvPr>
        </p:nvSpPr>
        <p:spPr/>
        <p:txBody>
          <a:bodyPr/>
          <a:lstStyle/>
          <a:p>
            <a:r>
              <a:rPr lang="en-US" dirty="0" smtClean="0"/>
              <a:t>Templates- used to draw circles and landscape features such as fences, hedges, etc.</a:t>
            </a:r>
          </a:p>
          <a:p>
            <a:r>
              <a:rPr lang="en-US" dirty="0" smtClean="0"/>
              <a:t>Protractors- used to measure the angle of any two joining lines from 0-180 degrees</a:t>
            </a:r>
          </a:p>
          <a:p>
            <a:r>
              <a:rPr lang="en-US" dirty="0" smtClean="0"/>
              <a:t>Triangles</a:t>
            </a:r>
          </a:p>
          <a:p>
            <a:pPr lvl="1"/>
            <a:r>
              <a:rPr lang="en-US" dirty="0" smtClean="0"/>
              <a:t>Used to draw angled lines</a:t>
            </a:r>
          </a:p>
          <a:p>
            <a:pPr lvl="1"/>
            <a:r>
              <a:rPr lang="en-US" dirty="0" smtClean="0"/>
              <a:t>Most common angles are 45 and 90 degree</a:t>
            </a:r>
          </a:p>
          <a:p>
            <a:pPr lvl="1"/>
            <a:r>
              <a:rPr lang="en-US" dirty="0" smtClean="0"/>
              <a:t>Other angles are 30, 45, 60 or 90 degree</a:t>
            </a:r>
            <a:endParaRPr lang="en-US" dirty="0"/>
          </a:p>
        </p:txBody>
      </p:sp>
    </p:spTree>
    <p:extLst>
      <p:ext uri="{BB962C8B-B14F-4D97-AF65-F5344CB8AC3E}">
        <p14:creationId xmlns:p14="http://schemas.microsoft.com/office/powerpoint/2010/main" val="15942668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Drawing Instruments</a:t>
            </a:r>
            <a:endParaRPr lang="en-US" dirty="0"/>
          </a:p>
        </p:txBody>
      </p:sp>
      <p:sp>
        <p:nvSpPr>
          <p:cNvPr id="3" name="Content Placeholder 2"/>
          <p:cNvSpPr>
            <a:spLocks noGrp="1"/>
          </p:cNvSpPr>
          <p:nvPr>
            <p:ph idx="1"/>
          </p:nvPr>
        </p:nvSpPr>
        <p:spPr/>
        <p:txBody>
          <a:bodyPr/>
          <a:lstStyle/>
          <a:p>
            <a:r>
              <a:rPr lang="en-US" dirty="0" smtClean="0"/>
              <a:t>Drawing board- gives smooth surface for drafting paper</a:t>
            </a:r>
          </a:p>
          <a:p>
            <a:r>
              <a:rPr lang="en-US" dirty="0" smtClean="0"/>
              <a:t>Drafting paper</a:t>
            </a:r>
          </a:p>
          <a:p>
            <a:pPr lvl="1"/>
            <a:r>
              <a:rPr lang="en-US" dirty="0" smtClean="0"/>
              <a:t>Available as opaque or transparent in a wide variety of sizes</a:t>
            </a:r>
          </a:p>
          <a:p>
            <a:pPr lvl="1"/>
            <a:r>
              <a:rPr lang="en-US" dirty="0" smtClean="0"/>
              <a:t>Vellum paper (100% cotton) is commonly used for hand drawings</a:t>
            </a:r>
          </a:p>
          <a:p>
            <a:pPr lvl="1"/>
            <a:r>
              <a:rPr lang="en-US" dirty="0" smtClean="0"/>
              <a:t>Gridded paper is also popular to use in landscape design. Grid size available are ¼”=1’, 1/10”= 1’</a:t>
            </a:r>
            <a:endParaRPr lang="en-US" dirty="0"/>
          </a:p>
        </p:txBody>
      </p:sp>
    </p:spTree>
    <p:extLst>
      <p:ext uri="{BB962C8B-B14F-4D97-AF65-F5344CB8AC3E}">
        <p14:creationId xmlns:p14="http://schemas.microsoft.com/office/powerpoint/2010/main" val="28620879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Landscape Process</a:t>
            </a:r>
            <a:endParaRPr lang="en-US" dirty="0"/>
          </a:p>
        </p:txBody>
      </p:sp>
      <p:sp>
        <p:nvSpPr>
          <p:cNvPr id="3" name="Content Placeholder 2"/>
          <p:cNvSpPr>
            <a:spLocks noGrp="1"/>
          </p:cNvSpPr>
          <p:nvPr>
            <p:ph idx="1"/>
          </p:nvPr>
        </p:nvSpPr>
        <p:spPr/>
        <p:txBody>
          <a:bodyPr/>
          <a:lstStyle/>
          <a:p>
            <a:r>
              <a:rPr lang="en-US" dirty="0" smtClean="0"/>
              <a:t>Process is a sequence of steps to reach a goal</a:t>
            </a:r>
          </a:p>
          <a:p>
            <a:r>
              <a:rPr lang="en-US" dirty="0" smtClean="0"/>
              <a:t>Project development process</a:t>
            </a:r>
          </a:p>
          <a:p>
            <a:pPr lvl="1"/>
            <a:r>
              <a:rPr lang="en-US" dirty="0" smtClean="0"/>
              <a:t>Needs or objectives</a:t>
            </a:r>
          </a:p>
          <a:p>
            <a:pPr lvl="1"/>
            <a:r>
              <a:rPr lang="en-US" dirty="0" smtClean="0"/>
              <a:t>Design process</a:t>
            </a:r>
          </a:p>
          <a:p>
            <a:pPr lvl="1"/>
            <a:r>
              <a:rPr lang="en-US" dirty="0" smtClean="0"/>
              <a:t>Accepting the design</a:t>
            </a:r>
          </a:p>
          <a:p>
            <a:pPr lvl="1"/>
            <a:r>
              <a:rPr lang="en-US" dirty="0" smtClean="0"/>
              <a:t>Contracting</a:t>
            </a:r>
          </a:p>
          <a:p>
            <a:pPr lvl="1"/>
            <a:r>
              <a:rPr lang="en-US" dirty="0" smtClean="0"/>
              <a:t>Subcontracting</a:t>
            </a:r>
          </a:p>
          <a:p>
            <a:pPr lvl="1"/>
            <a:r>
              <a:rPr lang="en-US" dirty="0" smtClean="0"/>
              <a:t>Actual landscaping acceptance</a:t>
            </a:r>
          </a:p>
          <a:p>
            <a:pPr lvl="1"/>
            <a:r>
              <a:rPr lang="en-US" dirty="0" smtClean="0"/>
              <a:t>Billing and payment</a:t>
            </a:r>
            <a:endParaRPr lang="en-US" dirty="0"/>
          </a:p>
        </p:txBody>
      </p:sp>
    </p:spTree>
    <p:extLst>
      <p:ext uri="{BB962C8B-B14F-4D97-AF65-F5344CB8AC3E}">
        <p14:creationId xmlns:p14="http://schemas.microsoft.com/office/powerpoint/2010/main" val="13712012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Landscape Process</a:t>
            </a:r>
            <a:endParaRPr lang="en-US" dirty="0"/>
          </a:p>
        </p:txBody>
      </p:sp>
      <p:sp>
        <p:nvSpPr>
          <p:cNvPr id="3" name="Content Placeholder 2"/>
          <p:cNvSpPr>
            <a:spLocks noGrp="1"/>
          </p:cNvSpPr>
          <p:nvPr>
            <p:ph idx="1"/>
          </p:nvPr>
        </p:nvSpPr>
        <p:spPr/>
        <p:txBody>
          <a:bodyPr/>
          <a:lstStyle/>
          <a:p>
            <a:r>
              <a:rPr lang="en-US" dirty="0" smtClean="0"/>
              <a:t>Project maintenance process</a:t>
            </a:r>
          </a:p>
          <a:p>
            <a:pPr lvl="1"/>
            <a:r>
              <a:rPr lang="en-US" dirty="0" smtClean="0"/>
              <a:t>Need or desire</a:t>
            </a:r>
          </a:p>
          <a:p>
            <a:pPr lvl="1"/>
            <a:r>
              <a:rPr lang="en-US" dirty="0" smtClean="0"/>
              <a:t>Selecting a landscape maintenance company which assesses the needs and presents a proposal</a:t>
            </a:r>
          </a:p>
          <a:p>
            <a:pPr lvl="1"/>
            <a:r>
              <a:rPr lang="en-US" dirty="0" smtClean="0"/>
              <a:t>If the proposal is accepted, the company schedules and does the work</a:t>
            </a:r>
          </a:p>
          <a:p>
            <a:pPr lvl="1"/>
            <a:r>
              <a:rPr lang="en-US" dirty="0" smtClean="0"/>
              <a:t>After work is complete, bill the customer</a:t>
            </a:r>
          </a:p>
          <a:p>
            <a:r>
              <a:rPr lang="en-US" dirty="0" smtClean="0"/>
              <a:t>Design process includes site analysis and program analysis</a:t>
            </a:r>
            <a:endParaRPr lang="en-US" dirty="0"/>
          </a:p>
        </p:txBody>
      </p:sp>
    </p:spTree>
    <p:extLst>
      <p:ext uri="{BB962C8B-B14F-4D97-AF65-F5344CB8AC3E}">
        <p14:creationId xmlns:p14="http://schemas.microsoft.com/office/powerpoint/2010/main" val="36917877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Landscape Occupations</a:t>
            </a:r>
            <a:endParaRPr lang="en-US" dirty="0"/>
          </a:p>
        </p:txBody>
      </p:sp>
      <p:sp>
        <p:nvSpPr>
          <p:cNvPr id="3" name="Content Placeholder 2"/>
          <p:cNvSpPr>
            <a:spLocks noGrp="1"/>
          </p:cNvSpPr>
          <p:nvPr>
            <p:ph idx="1"/>
          </p:nvPr>
        </p:nvSpPr>
        <p:spPr/>
        <p:txBody>
          <a:bodyPr/>
          <a:lstStyle/>
          <a:p>
            <a:r>
              <a:rPr lang="en-US" dirty="0" smtClean="0"/>
              <a:t>Landscaping- profession that includes designing installing and maintaining the outdoor human environment</a:t>
            </a:r>
          </a:p>
          <a:p>
            <a:r>
              <a:rPr lang="en-US" dirty="0" smtClean="0"/>
              <a:t>The 3 branches of the landscaping industry are:</a:t>
            </a:r>
          </a:p>
          <a:p>
            <a:pPr lvl="1"/>
            <a:r>
              <a:rPr lang="en-US" dirty="0">
                <a:solidFill>
                  <a:schemeClr val="tx1"/>
                </a:solidFill>
                <a:latin typeface="+mn-lt"/>
              </a:rPr>
              <a:t>Landscape architects- licensed professionals who conceptualize and plan the outdoor environment or landscape for both residential and commercial clients (customers).  Landscape designers usually do actual drawings for residential and commercial landscapes.</a:t>
            </a:r>
          </a:p>
          <a:p>
            <a:pPr marL="457200" lvl="1" indent="0">
              <a:buNone/>
            </a:pPr>
            <a:endParaRPr lang="en-US" dirty="0"/>
          </a:p>
        </p:txBody>
      </p:sp>
    </p:spTree>
    <p:extLst>
      <p:ext uri="{BB962C8B-B14F-4D97-AF65-F5344CB8AC3E}">
        <p14:creationId xmlns:p14="http://schemas.microsoft.com/office/powerpoint/2010/main" val="26238441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Landscape Occupations</a:t>
            </a:r>
            <a:endParaRPr lang="en-US" dirty="0"/>
          </a:p>
        </p:txBody>
      </p:sp>
      <p:sp>
        <p:nvSpPr>
          <p:cNvPr id="3" name="Content Placeholder 2"/>
          <p:cNvSpPr>
            <a:spLocks noGrp="1"/>
          </p:cNvSpPr>
          <p:nvPr>
            <p:ph idx="1"/>
          </p:nvPr>
        </p:nvSpPr>
        <p:spPr/>
        <p:txBody>
          <a:bodyPr/>
          <a:lstStyle/>
          <a:p>
            <a:pPr lvl="0"/>
            <a:r>
              <a:rPr lang="en-US" dirty="0">
                <a:solidFill>
                  <a:schemeClr val="tx1"/>
                </a:solidFill>
                <a:latin typeface="+mn-lt"/>
                <a:ea typeface="+mn-ea"/>
                <a:cs typeface="+mn-cs"/>
              </a:rPr>
              <a:t>Landscape contractors- must pass a licensing exam.  They are professionals who carry out the installation or actual construction of the landscape plan. Landscape contractors hire subcontractors to do special work such as pools, electrical work, stonework, </a:t>
            </a:r>
            <a:r>
              <a:rPr lang="en-US" dirty="0" smtClean="0">
                <a:solidFill>
                  <a:schemeClr val="tx1"/>
                </a:solidFill>
                <a:latin typeface="+mn-lt"/>
                <a:ea typeface="+mn-ea"/>
                <a:cs typeface="+mn-cs"/>
              </a:rPr>
              <a:t>outdoor</a:t>
            </a:r>
            <a:r>
              <a:rPr lang="en-US" sz="2800" dirty="0" smtClean="0"/>
              <a:t> </a:t>
            </a:r>
            <a:r>
              <a:rPr lang="en-US" dirty="0" smtClean="0">
                <a:solidFill>
                  <a:schemeClr val="tx1"/>
                </a:solidFill>
                <a:latin typeface="+mn-lt"/>
                <a:ea typeface="+mn-ea"/>
                <a:cs typeface="+mn-cs"/>
              </a:rPr>
              <a:t>features </a:t>
            </a:r>
            <a:r>
              <a:rPr lang="en-US" dirty="0">
                <a:solidFill>
                  <a:schemeClr val="tx1"/>
                </a:solidFill>
                <a:latin typeface="+mn-lt"/>
                <a:ea typeface="+mn-ea"/>
                <a:cs typeface="+mn-cs"/>
              </a:rPr>
              <a:t>such as kitchens.  Landscapers are not licensed but can do the same work but cannot use the title “Landscape Contractor”.</a:t>
            </a:r>
            <a:endParaRPr lang="en-US" sz="2800" dirty="0">
              <a:solidFill>
                <a:schemeClr val="tx1"/>
              </a:solidFill>
              <a:latin typeface="+mn-lt"/>
              <a:ea typeface="+mn-ea"/>
              <a:cs typeface="+mn-cs"/>
            </a:endParaRPr>
          </a:p>
          <a:p>
            <a:pPr lvl="1"/>
            <a:endParaRPr lang="en-US" dirty="0"/>
          </a:p>
        </p:txBody>
      </p:sp>
    </p:spTree>
    <p:extLst>
      <p:ext uri="{BB962C8B-B14F-4D97-AF65-F5344CB8AC3E}">
        <p14:creationId xmlns:p14="http://schemas.microsoft.com/office/powerpoint/2010/main" val="39335063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Landscape Occupations</a:t>
            </a:r>
            <a:endParaRPr lang="en-US" dirty="0"/>
          </a:p>
        </p:txBody>
      </p:sp>
      <p:sp>
        <p:nvSpPr>
          <p:cNvPr id="3" name="Content Placeholder 2"/>
          <p:cNvSpPr>
            <a:spLocks noGrp="1"/>
          </p:cNvSpPr>
          <p:nvPr>
            <p:ph idx="1"/>
          </p:nvPr>
        </p:nvSpPr>
        <p:spPr/>
        <p:txBody>
          <a:bodyPr/>
          <a:lstStyle/>
          <a:p>
            <a:pPr lvl="1"/>
            <a:r>
              <a:rPr lang="en-US" dirty="0">
                <a:solidFill>
                  <a:schemeClr val="tx1"/>
                </a:solidFill>
                <a:latin typeface="+mn-lt"/>
              </a:rPr>
              <a:t>Landscape maintenance- the care of newly installed and existing landscapes</a:t>
            </a:r>
            <a:r>
              <a:rPr lang="en-US" dirty="0" smtClean="0">
                <a:solidFill>
                  <a:schemeClr val="tx1"/>
                </a:solidFill>
                <a:latin typeface="+mn-lt"/>
              </a:rPr>
              <a:t>.</a:t>
            </a:r>
          </a:p>
          <a:p>
            <a:r>
              <a:rPr lang="en-US" dirty="0" smtClean="0">
                <a:solidFill>
                  <a:schemeClr val="tx1"/>
                </a:solidFill>
                <a:latin typeface="+mn-lt"/>
              </a:rPr>
              <a:t>Design-build firms- </a:t>
            </a:r>
            <a:r>
              <a:rPr lang="en-US" dirty="0">
                <a:solidFill>
                  <a:schemeClr val="tx1"/>
                </a:solidFill>
                <a:latin typeface="+mn-lt"/>
                <a:ea typeface="+mn-ea"/>
                <a:cs typeface="+mn-cs"/>
              </a:rPr>
              <a:t>landscape businesses that handle everything from the initial contact with the client, the design, construction process, long term care and maintenance. They may hire subcontractors for specific jobs.</a:t>
            </a:r>
            <a:endParaRPr lang="en-US" dirty="0">
              <a:solidFill>
                <a:schemeClr val="tx1"/>
              </a:solidFill>
              <a:latin typeface="+mn-lt"/>
            </a:endParaRPr>
          </a:p>
          <a:p>
            <a:pPr marL="457200" lvl="1" indent="0">
              <a:buNone/>
            </a:pPr>
            <a:endParaRPr lang="en-US" dirty="0"/>
          </a:p>
        </p:txBody>
      </p:sp>
    </p:spTree>
    <p:extLst>
      <p:ext uri="{BB962C8B-B14F-4D97-AF65-F5344CB8AC3E}">
        <p14:creationId xmlns:p14="http://schemas.microsoft.com/office/powerpoint/2010/main" val="22960987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Landscape Occupations</a:t>
            </a:r>
            <a:endParaRPr lang="en-US" dirty="0"/>
          </a:p>
        </p:txBody>
      </p:sp>
      <p:sp>
        <p:nvSpPr>
          <p:cNvPr id="3" name="Content Placeholder 2"/>
          <p:cNvSpPr>
            <a:spLocks noGrp="1"/>
          </p:cNvSpPr>
          <p:nvPr>
            <p:ph idx="1"/>
          </p:nvPr>
        </p:nvSpPr>
        <p:spPr/>
        <p:txBody>
          <a:bodyPr/>
          <a:lstStyle/>
          <a:p>
            <a:r>
              <a:rPr lang="en-US" dirty="0" smtClean="0"/>
              <a:t>Other occupations in the landscape industry:</a:t>
            </a:r>
          </a:p>
          <a:p>
            <a:pPr lvl="1"/>
            <a:r>
              <a:rPr lang="en-US" dirty="0">
                <a:solidFill>
                  <a:schemeClr val="tx1"/>
                </a:solidFill>
                <a:latin typeface="+mn-lt"/>
              </a:rPr>
              <a:t>Landscape nursery worker- a professional who sells and installs landscape plants and related materials.</a:t>
            </a:r>
          </a:p>
          <a:p>
            <a:pPr lvl="1"/>
            <a:r>
              <a:rPr lang="en-US" dirty="0">
                <a:solidFill>
                  <a:schemeClr val="tx1"/>
                </a:solidFill>
                <a:latin typeface="+mn-lt"/>
              </a:rPr>
              <a:t>Landscape sales- works directly with clients to develop creative design solutions.</a:t>
            </a:r>
          </a:p>
          <a:p>
            <a:pPr lvl="1"/>
            <a:r>
              <a:rPr lang="en-US" dirty="0">
                <a:solidFill>
                  <a:schemeClr val="tx1"/>
                </a:solidFill>
                <a:latin typeface="+mn-lt"/>
              </a:rPr>
              <a:t>Arborist- specialist in the care, treatment, trimming and/or removal of trees.</a:t>
            </a:r>
          </a:p>
          <a:p>
            <a:pPr lvl="1"/>
            <a:r>
              <a:rPr lang="en-US" dirty="0">
                <a:solidFill>
                  <a:schemeClr val="tx1"/>
                </a:solidFill>
                <a:latin typeface="+mn-lt"/>
              </a:rPr>
              <a:t>Irrigation specialist- designs, installs and maintains irrigation systems</a:t>
            </a:r>
            <a:endParaRPr lang="en-US" dirty="0"/>
          </a:p>
        </p:txBody>
      </p:sp>
    </p:spTree>
    <p:extLst>
      <p:ext uri="{BB962C8B-B14F-4D97-AF65-F5344CB8AC3E}">
        <p14:creationId xmlns:p14="http://schemas.microsoft.com/office/powerpoint/2010/main" val="373455619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Landscape Occupations</a:t>
            </a:r>
            <a:endParaRPr lang="en-US" dirty="0"/>
          </a:p>
        </p:txBody>
      </p:sp>
      <p:sp>
        <p:nvSpPr>
          <p:cNvPr id="3" name="Content Placeholder 2"/>
          <p:cNvSpPr>
            <a:spLocks noGrp="1"/>
          </p:cNvSpPr>
          <p:nvPr>
            <p:ph idx="1"/>
          </p:nvPr>
        </p:nvSpPr>
        <p:spPr/>
        <p:txBody>
          <a:bodyPr/>
          <a:lstStyle/>
          <a:p>
            <a:pPr lvl="1"/>
            <a:r>
              <a:rPr lang="en-US" dirty="0">
                <a:solidFill>
                  <a:schemeClr val="tx1"/>
                </a:solidFill>
                <a:latin typeface="+mn-lt"/>
              </a:rPr>
              <a:t>Seasonal color specialist- works directly with clients, possesses a thorough knowledge of seasonal color in both design and maintenance along with a strong understanding of plant materials.</a:t>
            </a:r>
          </a:p>
          <a:p>
            <a:pPr lvl="1"/>
            <a:r>
              <a:rPr lang="en-US" dirty="0">
                <a:solidFill>
                  <a:schemeClr val="tx1"/>
                </a:solidFill>
                <a:latin typeface="+mn-lt"/>
              </a:rPr>
              <a:t>IPM specialist- inspects and diagnoses insect and disease issues, develops treatment plans, applies treatments effectively and safely, performs necessary record keeping duties, maintains supplies and equipment.</a:t>
            </a:r>
          </a:p>
          <a:p>
            <a:pPr marL="457200" lvl="1" indent="0">
              <a:buNone/>
            </a:pPr>
            <a:endParaRPr lang="en-US" dirty="0"/>
          </a:p>
        </p:txBody>
      </p:sp>
    </p:spTree>
    <p:extLst>
      <p:ext uri="{BB962C8B-B14F-4D97-AF65-F5344CB8AC3E}">
        <p14:creationId xmlns:p14="http://schemas.microsoft.com/office/powerpoint/2010/main" val="10243233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590800"/>
            <a:ext cx="7772400" cy="1362075"/>
          </a:xfrm>
        </p:spPr>
        <p:txBody>
          <a:bodyPr/>
          <a:lstStyle/>
          <a:p>
            <a:pPr algn="ctr"/>
            <a:r>
              <a:rPr lang="en-US" dirty="0" smtClean="0"/>
              <a:t>Planting and Maintenance </a:t>
            </a:r>
            <a:endParaRPr lang="en-US" dirty="0"/>
          </a:p>
        </p:txBody>
      </p:sp>
    </p:spTree>
    <p:extLst>
      <p:ext uri="{BB962C8B-B14F-4D97-AF65-F5344CB8AC3E}">
        <p14:creationId xmlns:p14="http://schemas.microsoft.com/office/powerpoint/2010/main" val="374478979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04800"/>
            <a:ext cx="7772400" cy="1143000"/>
          </a:xfrm>
        </p:spPr>
        <p:txBody>
          <a:bodyPr/>
          <a:lstStyle/>
          <a:p>
            <a:r>
              <a:rPr lang="en-US" dirty="0" smtClean="0"/>
              <a:t>Planting</a:t>
            </a:r>
            <a:endParaRPr lang="en-US" dirty="0"/>
          </a:p>
        </p:txBody>
      </p:sp>
      <p:sp>
        <p:nvSpPr>
          <p:cNvPr id="3" name="Content Placeholder 2"/>
          <p:cNvSpPr>
            <a:spLocks noGrp="1"/>
          </p:cNvSpPr>
          <p:nvPr>
            <p:ph idx="1"/>
          </p:nvPr>
        </p:nvSpPr>
        <p:spPr>
          <a:xfrm>
            <a:off x="685800" y="1447800"/>
            <a:ext cx="7772400" cy="4114800"/>
          </a:xfrm>
        </p:spPr>
        <p:txBody>
          <a:bodyPr/>
          <a:lstStyle/>
          <a:p>
            <a:r>
              <a:rPr lang="en-US" dirty="0" smtClean="0"/>
              <a:t>Balled and </a:t>
            </a:r>
            <a:r>
              <a:rPr lang="en-US" dirty="0" err="1" smtClean="0"/>
              <a:t>burlapped</a:t>
            </a:r>
            <a:r>
              <a:rPr lang="en-US" dirty="0" smtClean="0"/>
              <a:t> (B&amp;B) plants</a:t>
            </a:r>
          </a:p>
          <a:p>
            <a:pPr lvl="1"/>
            <a:r>
              <a:rPr lang="en-US" dirty="0" smtClean="0"/>
              <a:t>Plant in a flat bottomed, straight-sided hole twice the width of the root ball</a:t>
            </a:r>
          </a:p>
          <a:p>
            <a:pPr lvl="1"/>
            <a:r>
              <a:rPr lang="en-US" dirty="0" smtClean="0"/>
              <a:t>Backfill soil should fill the hole enough to raise the plant slightly above the soil line</a:t>
            </a:r>
          </a:p>
          <a:p>
            <a:pPr lvl="1"/>
            <a:r>
              <a:rPr lang="en-US" dirty="0" smtClean="0"/>
              <a:t>Loosen the burlap around the top of the plant and tuck it down a few inches below the soil level</a:t>
            </a:r>
          </a:p>
          <a:p>
            <a:pPr lvl="1"/>
            <a:r>
              <a:rPr lang="en-US" dirty="0" smtClean="0"/>
              <a:t>After backfilling the hole, the soil should be mounded in a circle around the newly planted trees and shrubs to catch and hold water</a:t>
            </a:r>
          </a:p>
          <a:p>
            <a:pPr lvl="1"/>
            <a:r>
              <a:rPr lang="en-US" dirty="0" smtClean="0"/>
              <a:t>Handle B&amp;B plants by the root ball</a:t>
            </a:r>
            <a:endParaRPr lang="en-US" dirty="0"/>
          </a:p>
        </p:txBody>
      </p:sp>
    </p:spTree>
    <p:extLst>
      <p:ext uri="{BB962C8B-B14F-4D97-AF65-F5344CB8AC3E}">
        <p14:creationId xmlns:p14="http://schemas.microsoft.com/office/powerpoint/2010/main" val="194339143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Planting</a:t>
            </a:r>
            <a:endParaRPr lang="en-US" dirty="0"/>
          </a:p>
        </p:txBody>
      </p:sp>
      <p:sp>
        <p:nvSpPr>
          <p:cNvPr id="3" name="Content Placeholder 2"/>
          <p:cNvSpPr>
            <a:spLocks noGrp="1"/>
          </p:cNvSpPr>
          <p:nvPr>
            <p:ph idx="1"/>
          </p:nvPr>
        </p:nvSpPr>
        <p:spPr/>
        <p:txBody>
          <a:bodyPr/>
          <a:lstStyle/>
          <a:p>
            <a:r>
              <a:rPr lang="en-US" dirty="0" err="1" smtClean="0"/>
              <a:t>Bareroot</a:t>
            </a:r>
            <a:r>
              <a:rPr lang="en-US" dirty="0" smtClean="0"/>
              <a:t> plants</a:t>
            </a:r>
          </a:p>
          <a:p>
            <a:pPr lvl="1"/>
            <a:r>
              <a:rPr lang="en-US" dirty="0" smtClean="0"/>
              <a:t>Mound or dome is left in the bottom of the </a:t>
            </a:r>
            <a:r>
              <a:rPr lang="en-US" dirty="0" err="1" smtClean="0"/>
              <a:t>hol</a:t>
            </a:r>
            <a:endParaRPr lang="en-US" dirty="0" smtClean="0"/>
          </a:p>
          <a:p>
            <a:pPr lvl="1"/>
            <a:r>
              <a:rPr lang="en-US" dirty="0" smtClean="0"/>
              <a:t>Roots should be spread over the mound so roots will grow downward in the soil</a:t>
            </a:r>
          </a:p>
          <a:p>
            <a:pPr lvl="1"/>
            <a:r>
              <a:rPr lang="en-US" dirty="0" smtClean="0"/>
              <a:t>Backfill with soil</a:t>
            </a:r>
          </a:p>
          <a:p>
            <a:pPr lvl="1"/>
            <a:r>
              <a:rPr lang="en-US" dirty="0" smtClean="0"/>
              <a:t>After backfilling the hole, the soil should be mounded in a circle around newly planted trees and shrubs to catch and hold water.</a:t>
            </a:r>
            <a:endParaRPr lang="en-US" dirty="0"/>
          </a:p>
        </p:txBody>
      </p:sp>
    </p:spTree>
    <p:extLst>
      <p:ext uri="{BB962C8B-B14F-4D97-AF65-F5344CB8AC3E}">
        <p14:creationId xmlns:p14="http://schemas.microsoft.com/office/powerpoint/2010/main" val="14807310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Planting</a:t>
            </a:r>
            <a:endParaRPr lang="en-US" dirty="0"/>
          </a:p>
        </p:txBody>
      </p:sp>
      <p:sp>
        <p:nvSpPr>
          <p:cNvPr id="3" name="Content Placeholder 2"/>
          <p:cNvSpPr>
            <a:spLocks noGrp="1"/>
          </p:cNvSpPr>
          <p:nvPr>
            <p:ph idx="1"/>
          </p:nvPr>
        </p:nvSpPr>
        <p:spPr/>
        <p:txBody>
          <a:bodyPr/>
          <a:lstStyle/>
          <a:p>
            <a:r>
              <a:rPr lang="en-US" dirty="0" smtClean="0"/>
              <a:t>Container plants may need to have the roots cut of unwound before planting. This prevents the roots from continuing to grow in a circle pattern</a:t>
            </a:r>
          </a:p>
          <a:p>
            <a:r>
              <a:rPr lang="en-US" dirty="0" smtClean="0"/>
              <a:t>Newly planted trees should be staked to keep trees growing straight</a:t>
            </a:r>
          </a:p>
          <a:p>
            <a:r>
              <a:rPr lang="en-US" dirty="0" smtClean="0"/>
              <a:t>Careful observation of newly planted shrubs, trees, annuals, and perennials on a regular basis, will determine the time and amount of maintenance needed</a:t>
            </a:r>
            <a:endParaRPr lang="en-US" dirty="0"/>
          </a:p>
        </p:txBody>
      </p:sp>
    </p:spTree>
    <p:extLst>
      <p:ext uri="{BB962C8B-B14F-4D97-AF65-F5344CB8AC3E}">
        <p14:creationId xmlns:p14="http://schemas.microsoft.com/office/powerpoint/2010/main" val="111260815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Watering</a:t>
            </a:r>
            <a:endParaRPr lang="en-US" dirty="0"/>
          </a:p>
        </p:txBody>
      </p:sp>
      <p:sp>
        <p:nvSpPr>
          <p:cNvPr id="3" name="Content Placeholder 2"/>
          <p:cNvSpPr>
            <a:spLocks noGrp="1"/>
          </p:cNvSpPr>
          <p:nvPr>
            <p:ph idx="1"/>
          </p:nvPr>
        </p:nvSpPr>
        <p:spPr/>
        <p:txBody>
          <a:bodyPr/>
          <a:lstStyle/>
          <a:p>
            <a:r>
              <a:rPr lang="en-US" dirty="0" smtClean="0"/>
              <a:t>Should be done at planting and frequently for a few days to prevent roots from drying out and the plant wilting. Water to a depth of 12-16” initially. This helps the plant </a:t>
            </a:r>
            <a:r>
              <a:rPr lang="en-US" dirty="0" err="1" smtClean="0"/>
              <a:t>ot</a:t>
            </a:r>
            <a:r>
              <a:rPr lang="en-US" dirty="0" smtClean="0"/>
              <a:t> develop a deep root system.</a:t>
            </a:r>
          </a:p>
          <a:p>
            <a:r>
              <a:rPr lang="en-US" dirty="0" smtClean="0"/>
              <a:t>Then less often is needed</a:t>
            </a:r>
          </a:p>
          <a:p>
            <a:r>
              <a:rPr lang="en-US" dirty="0" smtClean="0"/>
              <a:t>Different plants have different water requirements and watering should be adjusted to meet the needs of the individual plants</a:t>
            </a:r>
            <a:endParaRPr lang="en-US" dirty="0"/>
          </a:p>
        </p:txBody>
      </p:sp>
    </p:spTree>
    <p:extLst>
      <p:ext uri="{BB962C8B-B14F-4D97-AF65-F5344CB8AC3E}">
        <p14:creationId xmlns:p14="http://schemas.microsoft.com/office/powerpoint/2010/main" val="306263297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30480"/>
            <a:ext cx="7772400" cy="960120"/>
          </a:xfrm>
        </p:spPr>
        <p:txBody>
          <a:bodyPr/>
          <a:lstStyle/>
          <a:p>
            <a:r>
              <a:rPr lang="en-US" dirty="0" smtClean="0"/>
              <a:t>Fertilizing</a:t>
            </a:r>
            <a:endParaRPr lang="en-US" dirty="0"/>
          </a:p>
        </p:txBody>
      </p:sp>
      <p:sp>
        <p:nvSpPr>
          <p:cNvPr id="3" name="Content Placeholder 2"/>
          <p:cNvSpPr>
            <a:spLocks noGrp="1"/>
          </p:cNvSpPr>
          <p:nvPr>
            <p:ph idx="1"/>
          </p:nvPr>
        </p:nvSpPr>
        <p:spPr>
          <a:xfrm>
            <a:off x="685800" y="1066800"/>
            <a:ext cx="7772400" cy="4114800"/>
          </a:xfrm>
        </p:spPr>
        <p:txBody>
          <a:bodyPr/>
          <a:lstStyle/>
          <a:p>
            <a:r>
              <a:rPr lang="en-US" dirty="0" smtClean="0"/>
              <a:t>Trees- </a:t>
            </a:r>
            <a:r>
              <a:rPr lang="en-US" dirty="0">
                <a:solidFill>
                  <a:schemeClr val="tx1"/>
                </a:solidFill>
                <a:latin typeface="+mn-lt"/>
                <a:ea typeface="+mn-ea"/>
                <a:cs typeface="+mn-cs"/>
              </a:rPr>
              <a:t>drill holes or use a soil tube 12” deep at 24” intervals around the tree at the canopy drip line (tips of outer branches</a:t>
            </a:r>
            <a:r>
              <a:rPr lang="en-US" dirty="0" smtClean="0">
                <a:solidFill>
                  <a:schemeClr val="tx1"/>
                </a:solidFill>
                <a:latin typeface="+mn-lt"/>
                <a:ea typeface="+mn-ea"/>
                <a:cs typeface="+mn-cs"/>
              </a:rPr>
              <a:t>).</a:t>
            </a:r>
          </a:p>
          <a:p>
            <a:pPr lvl="0"/>
            <a:r>
              <a:rPr lang="en-US" dirty="0">
                <a:solidFill>
                  <a:schemeClr val="tx1"/>
                </a:solidFill>
                <a:latin typeface="+mn-lt"/>
                <a:ea typeface="+mn-ea"/>
                <a:cs typeface="+mn-cs"/>
              </a:rPr>
              <a:t>Shrubs- hand apply small amounts of low analysis fertilizer but not too late in the growing season.</a:t>
            </a:r>
          </a:p>
          <a:p>
            <a:pPr lvl="0"/>
            <a:r>
              <a:rPr lang="en-US" dirty="0">
                <a:solidFill>
                  <a:schemeClr val="tx1"/>
                </a:solidFill>
                <a:latin typeface="+mn-lt"/>
                <a:ea typeface="+mn-ea"/>
                <a:cs typeface="+mn-cs"/>
              </a:rPr>
              <a:t>Fertilizer should be mixed in back fill soil at planting for trees and shrubs and in soil beds during prep for annuals and perennials</a:t>
            </a:r>
            <a:r>
              <a:rPr lang="en-US" dirty="0" smtClean="0">
                <a:solidFill>
                  <a:schemeClr val="tx1"/>
                </a:solidFill>
                <a:latin typeface="+mn-lt"/>
                <a:ea typeface="+mn-ea"/>
                <a:cs typeface="+mn-cs"/>
              </a:rPr>
              <a:t>.</a:t>
            </a:r>
          </a:p>
          <a:p>
            <a:r>
              <a:rPr lang="en-US" dirty="0">
                <a:solidFill>
                  <a:schemeClr val="tx1"/>
                </a:solidFill>
                <a:latin typeface="+mn-lt"/>
                <a:ea typeface="+mn-ea"/>
                <a:cs typeface="+mn-cs"/>
              </a:rPr>
              <a:t>Lawns- need regular fertilizing.  A fertilizing schedule should be established for lawn care</a:t>
            </a:r>
            <a:r>
              <a:rPr lang="en-US" dirty="0" smtClean="0">
                <a:solidFill>
                  <a:schemeClr val="tx1"/>
                </a:solidFill>
                <a:latin typeface="+mn-lt"/>
                <a:ea typeface="+mn-ea"/>
                <a:cs typeface="+mn-cs"/>
              </a:rPr>
              <a:t>.</a:t>
            </a:r>
            <a:endParaRPr lang="en-US" dirty="0">
              <a:solidFill>
                <a:schemeClr val="tx1"/>
              </a:solidFill>
              <a:latin typeface="+mn-lt"/>
              <a:ea typeface="+mn-ea"/>
              <a:cs typeface="+mn-cs"/>
            </a:endParaRPr>
          </a:p>
        </p:txBody>
      </p:sp>
    </p:spTree>
    <p:extLst>
      <p:ext uri="{BB962C8B-B14F-4D97-AF65-F5344CB8AC3E}">
        <p14:creationId xmlns:p14="http://schemas.microsoft.com/office/powerpoint/2010/main" val="110891362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Mulching</a:t>
            </a:r>
            <a:endParaRPr lang="en-US" dirty="0"/>
          </a:p>
        </p:txBody>
      </p:sp>
      <p:sp>
        <p:nvSpPr>
          <p:cNvPr id="3" name="Content Placeholder 2"/>
          <p:cNvSpPr>
            <a:spLocks noGrp="1"/>
          </p:cNvSpPr>
          <p:nvPr>
            <p:ph idx="1"/>
          </p:nvPr>
        </p:nvSpPr>
        <p:spPr/>
        <p:txBody>
          <a:bodyPr/>
          <a:lstStyle/>
          <a:p>
            <a:pPr lvl="0"/>
            <a:r>
              <a:rPr lang="en-US" dirty="0">
                <a:solidFill>
                  <a:schemeClr val="tx1"/>
                </a:solidFill>
                <a:latin typeface="+mn-lt"/>
                <a:ea typeface="+mn-ea"/>
                <a:cs typeface="+mn-cs"/>
              </a:rPr>
              <a:t>Suppresses weeds, retain soil moisture and equalize soil temperature.</a:t>
            </a:r>
          </a:p>
          <a:p>
            <a:pPr lvl="0"/>
            <a:r>
              <a:rPr lang="en-US" dirty="0">
                <a:solidFill>
                  <a:schemeClr val="tx1"/>
                </a:solidFill>
                <a:latin typeface="+mn-lt"/>
                <a:ea typeface="+mn-ea"/>
                <a:cs typeface="+mn-cs"/>
              </a:rPr>
              <a:t>May need to be refreshed or replaced yearly.</a:t>
            </a:r>
          </a:p>
          <a:p>
            <a:r>
              <a:rPr lang="en-US" dirty="0">
                <a:solidFill>
                  <a:schemeClr val="tx1"/>
                </a:solidFill>
                <a:latin typeface="+mn-lt"/>
                <a:ea typeface="+mn-ea"/>
                <a:cs typeface="+mn-cs"/>
              </a:rPr>
              <a:t>Mulch depths vary depending on type of material used and the moisture holding capacity of the soil.  2”-4” (after settling) is commonly recommended, add an inch more for sandy soils</a:t>
            </a:r>
            <a:endParaRPr lang="en-US" dirty="0"/>
          </a:p>
        </p:txBody>
      </p:sp>
    </p:spTree>
    <p:extLst>
      <p:ext uri="{BB962C8B-B14F-4D97-AF65-F5344CB8AC3E}">
        <p14:creationId xmlns:p14="http://schemas.microsoft.com/office/powerpoint/2010/main" val="149634011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Mulching</a:t>
            </a:r>
            <a:endParaRPr lang="en-US" dirty="0"/>
          </a:p>
        </p:txBody>
      </p:sp>
      <p:sp>
        <p:nvSpPr>
          <p:cNvPr id="3" name="Content Placeholder 2"/>
          <p:cNvSpPr>
            <a:spLocks noGrp="1"/>
          </p:cNvSpPr>
          <p:nvPr>
            <p:ph idx="1"/>
          </p:nvPr>
        </p:nvSpPr>
        <p:spPr/>
        <p:txBody>
          <a:bodyPr/>
          <a:lstStyle/>
          <a:p>
            <a:r>
              <a:rPr lang="en-US" dirty="0" smtClean="0"/>
              <a:t>Types of Mulch</a:t>
            </a:r>
          </a:p>
          <a:p>
            <a:pPr lvl="1"/>
            <a:r>
              <a:rPr lang="en-US" dirty="0" smtClean="0"/>
              <a:t>Shredded or ground bark- hardwood, cypress, pine</a:t>
            </a:r>
          </a:p>
          <a:p>
            <a:pPr lvl="1"/>
            <a:r>
              <a:rPr lang="en-US" dirty="0" smtClean="0"/>
              <a:t>Pine needles</a:t>
            </a:r>
          </a:p>
          <a:p>
            <a:pPr lvl="1"/>
            <a:r>
              <a:rPr lang="en-US" dirty="0" smtClean="0"/>
              <a:t>Stone</a:t>
            </a:r>
          </a:p>
          <a:p>
            <a:pPr lvl="1"/>
            <a:r>
              <a:rPr lang="en-US" dirty="0" smtClean="0"/>
              <a:t>Shredded rubber</a:t>
            </a:r>
            <a:endParaRPr lang="en-US" dirty="0"/>
          </a:p>
        </p:txBody>
      </p:sp>
      <p:sp>
        <p:nvSpPr>
          <p:cNvPr id="4" name="AutoShape 2" descr="data:image/jpeg;base64,/9j/4AAQSkZJRgABAQAAAQABAAD/2wCEAAkGBxQSEhUUExMWFhUXGB4YGRgYGSAeIBsYHh0XHBwaIBsaHSggGx0mGxsbIjIhJSorLi4uHSAzODMsNygtLisBCgoKDg0OGxAQGywkICQsLCwsLyw0LCwsLDQsLCwsLCwsLCwsLCwsLCwsLCwsLCwsLCwsLCwsLCwsLCwsLCwsLP/AABEIAJ8BPQMBIgACEQEDEQH/xAAbAAABBQEBAAAAAAAAAAAAAAADAQIEBQYHAP/EAD0QAQACAQMCBAQEBAYBAgcBAAECESEAAzESQQQiUWEFMnGBBhORoUKxwfAjUmLR4fEUBxUWQ3KCkqLCM//EABoBAAMBAQEBAAAAAAAAAAAAAAABAgMEBQb/xAAqEQACAgEDAwMEAwEBAAAAAAAAAQIRIQMSMRNBUQQUYSJxgfCRodHhMv/aAAwDAQACEQMRAD8Aw/wf8Ubkqhv70emMFje3G76fLGw5Wjs451H+NfFY+JlKO8bcZ7cOjb/LzDyqscX03ZmLyPOsqOjeGTqJSOqpCxydRdpZkv11LVkV3Db3jprG5WQOmAvURjakS+xfGpHhdmG8pKRtyflm/L1ekq+UfXt9NTZ/iDpimx4Xw2zfE+nr3C+UnuLX1DHatD/D9HmntG5tM4wmW2WSThOac83FLLbmWE6Jfkd4zd3P/myN6eHDGdVjNGXgzeKNXv4XhFhKc4XtPVVRLJxjbHrry3HNYF7mdRNzwmxHfns7sGLEOncgzvbvzRjIbuopfKWnayR8A+CdX5sPzXplUZ9DiUWNxmTitxtkZK9f8rz6upHY92Pn/KFWS6/EnxXw+54KbCcI7oXGMpeaR6eskjxd8VedYXwnj4wGQsZBi7bf4uCqqw+vOrv8Q/hifh/DM3d6tonEI4ZRXCrYGWsGeaO2ShKrxdPC4T0adX6eMdn0u0VXlF94nxkIm1u7UWEpdYkbrFEbMhytc0RvLaLw+/uTdwIzlJj1Ttvp6Z3KQOE7Pct97rZ+NqEYRqhJD6S/k+9+hp/xXcjuS/NhHpZV1xACO5WWIcRXIds61UfINGl8D+ItuBKU4v8AoCsJ09mwFHm6X2st/h/4h2pwOqEopuHV0pG5ohJ6eydV88/TWB8TJmjJqVBf0AzR6d+frqX8N35bcX+OKlxWXS4kUgmTDY3g1z6npoyV9yeDa/GfE+I2pL4VwqdJFlGbxJkcXhfeuPTB/FPiMt+fXuEYyrpQvtf+ZX7dtbv4N8VizNmbI3NwuiT0HXbTnDkeHHu6wPxDrXcd5/xoyCVjcufQ7c3Kmq1PpLUmpLjv5s0jwC2txHqJUh659KNG3fHWlslM3p3hPhPiZdLDY3EciRsfvxqxh+EvFTj1G1mwqzjJ1XefVz3v1rsc4rlhRX/mbu7fTGcv79dRJnS1OMh9HD+5rdbPwXx35RCG2bdFdMpHfC4szb7ld71P8P8AhnxO5Do8Q7TFHFqxw1TVqNd/XWD9RFPLQK/BzmG8H8P6v/GpOx45g2RPvb/XWn2//TXevO9th2QXOeeKx39+2pkf/Trhlvxiewt81lccnbs+uCWvpeTSODKvx7d8oNEeAuuVyXTzqJu+OZSZIW841uI/+ncD5vEvGUh3znLg9vrn0m7H4A8MDe5uztKcCVz27+/2rnUP1Gmh2c3/APLfQ/Q0k/Gyr+HH+mP+2usbX4P8FF6vy1XsyaCqqij9T73nUvw34b8Httx8PtLd9THqr0rqWvtqPdw8MTZxzb35yRAW6EhG7+pHT/8AFcEJZ7EOf0jb/wA++u2eE+H7MD/D2oRrgjAK7P66N1Hr3oNL3l8RJOL7Pw7xVlQ3IjdKIX6e1tGe6abD4P4pH/C3Ci6RLOAr19n312khHt3axj+X000jGXN2ftf2rR7t+BZOJT8FvxB6NzOMXd/LwfStN29ve8ofmF4jlLexz9v012yexAzIjJKqzj6PPrpdzYjLNDz6Zqxx3rPOqXqr7Bk4rOPiCVXvXdYZc9ixz9vfQZ7u73luPp5pP17+37a7S/DoX8pk6eDFWHB7v76bveA25YYRY8VXp6P0vj098V7peAOKXPm5d7VeXnL3THvpIyn2ZdjC/Y/212r/ANt2i1j1Lzdve+2Sq7Vpj8D8Py7ULXqvp+v65zj+ml7teAycXZy9ZYv178/rpvWvr/1xrsm5+H/DSc7YlXWEv6PDxkxX00Hc/CnhZspSgvXStseMnypm3n6emqXqo+AOR+YBzTZz+p9NNNx9W8d/Tj9DjXZP/YfDkSLE6Oapq8ZR+hntXpembnwLw0j5RJFXGMeMpfTHNc16nsaPcx8Cs5DvwYqXYYsbM+4pn66Ffv8Avrrx+HvCQJFR7EntfazIUuBGsaD/APDHgj+GJeQjT+7Fe3fVL1EfDDccjlGqzePfHOG/1x66ftzpEw6Tl01510DJJAKY5TKJd/b07asNj4nOt1jCEIbiDGEcCeYjEVcOe/1zqs8J4qW3LqipYjXeLyV3E1L2mLuIfLNK7Uv2cD30mjOSxRceDlPe3of422NdTupUu1qxi9ScHX9ONbHxv4d8P4iMp+G8k8MlfLuQ6vNYPlyLhi2duTn/AIXwfllMnDqjLpIyx1YyWyGNZyxI2V1auNv43GP+eFBJnAGUJp0MWPyzjyl181a5Zxk39L4/c4Elng0PgNzeIb2xDb692HmI73njV2R6YyOnnH786wPx/wAFv7e4u/sx2pSz0wIgH/0wcHu86uPG/iH8ndhv7Mdp3ZQSUmMrOMB19JdOYkatK7tP8a+Oy8RS7W1CV2zh1jL69U0fvnRo6coStJU+TRcFYnGj7fiW5Vjqw13zefvWhEsZ0hbwP29ddYcj/wAyuovDn7nD/M++pu3s9E6+dz0nFsolKPymbz6Ye5W166k+FmdUfL1UixcD7X+nppMTWDX/AATwsN5j+Um3uxlGM4IvVDq5lFa6j1KvPo63MI7NX0kmqulxzSvu98fTtmfwt4tlGW7+WQYtEjNrfK+ZiDTX+le7q8290fVkXiuX6jWY9ucPNuvO1MyrwEeCx/PAxhriq/o1nv7POkN+8ldsZ7/Th9b4v21A3pTk9cd1B5KFI1YEe7eM8+xpvi4TBXcjwcqFIZtT6VloPXUbFwVZbdcx5i+xye9rVV++gx8X69UsuMDVvTVFYp5c554KvcnEBJS6WiVA1zEJVFWm+L9Cte3fiMOnqZRp8vVcc8NnVxFUC+FeTQtJC3Fq+IxJsD/VZ5sUJ6fft9dCn4idWRlXFOfQGqyffAd9QN74hCECcpoFPV3Yt1m8Zxm6u/pX+L+LsJEIyiEiKdavSKU1E8pN9cZy4rVx0r7BZpIb8ovme/o1V19s/bGedD3vGxvpjIZVx7etFHev6GszvfGOpkO5GUSFsoS+R4ODh9P3dVfj/HO0gwuM7FlNLBqOcEViUAvDzYle3C2bN+JQrqZ4z8pwD3sPXJ+/qN8dty+SWbrI5QSzJdMZWXbn21i9+ZUUS5SgzNycZeW5VFY1XB3u1uq0Tc+IShHzRnKExgMLiQUgyj1YpfNJfNWChHWnQigyayXxSMZMKbiDfK4kt9I3iIN1VHtp258UiehMxzi26ZNYtDmu3rrn/wAV8ZOUozj+X0xpiFfK9AYZyi1L+EzdsgvULbn1RlT1GZsXARyKRqgAD0zHGNV0ItWB0SH4g22MpdUYeY6lWs2FSMmWLi8DxzoO7+IIm31CtSbnLhiZRaKXj1Gj11zx3CZalRojcKXgTqjdUZzz9dC2PEu1KQXkTqMK0hz/AA39H0TnVrQisCOheI/EUdtFWpA+XysVL4TqcXzGsZrOgeH/ABfGSUMeppPLQcdgcFPvjvesPL4puMekbIvPSXgYhzwX9b1XW6paMfA6OkH4pOmUogp1OByWZ9vQ6ueKxeoUvxqxSyirqV2H8KJeW3u0NZrOJ8wPpy1/PXoyecFY57Z/u/X66a04rsFG1l+LJTYsJxjXMc1K8cvVR/pq8L6WDxP4r3InVFi12/MElL3OiNxD0zb3NY5frwX9c/tp8YzlHBYZa5MhxzzWh6cfAbTUb34p3afy52DRwNcWBniiy6ps76dP8Tbu3Jl1dRSW0nnLE6aru1K6qvplNobrhz/dfr2vQpcvbT2R8D2mo/8Ai/dytf6S3HI5pJFVznF88pH8SbhGVIlRMuQWeBWw4urr11mNKarahUX2x8S3OuMY2Tl1RkROrqkkSIHXXUpXVfdcrlfiXxjesiYIqYwLeU7+hnuPF1qj29uUny/7B/8Ac4OPXQ5yaB47Xx71p0G2xF05kabJ0sH+WgdHtEJX2dMiGiBSZ/TQJknwvi3bfljLvUi79R9sfz1q/CeC2fGTGe3Dad2MjbY3V0eVW+lMU08nqaoXwPXtznWYl4aVjSocNRtTHFnDrQ/hX4jLpjtT2I7kNx6RPJKKGJEiqlg8yi2ZxrOWVgzoD8N/D8pTdndjCUyMyNdMvPGNxr1ErGHPrrF7j1ebpIj2jxf3X112SHwmU2O9HxHRuRlKIzJSinV5ItSBossbV+2sNH8IeL8Vu7u5KEdmJJPNFFI2BDaLk4MHd76y09RW22aRRkE04vR/E+GltyYbsJbczmMhE+zoe0GL9ddI7Cbe0vueucY0TY2+k6sOT09e56Pq+mh7khv66J4SHmjw96VPraZChydtIg1Xg9yUo7Jt3e5GbuRECMocP+ny9VZ9b7um7XxiTUPypRBYyeBFaeiR1cIXK+OdVG547bh+X0winzN9VpakJHVQD/l5q7zWo2z4xCTCQMCNdclXtw+Vz68H75dPn5/0KtF54f44wl07fSq+bzPmjyS6Zezb02tPFas/D/GElt/mptkTpnOVxJStiPyfJ/E30rfqax3xDxJubm7uyPmmILTkzYBfqalnjoMIw6Vkkv8AFJJKN5B5WEZW555+l7EUlRpo/EPzyRgSMo9S9MaJLG5yx7kk/npTxW1MjurUYxlmhzjGcuUy8WB66yr+abTOEpMZWSThuuooplaXTfZ50m94uW3I/L3Gujps6fLdExIx4u2k9Hk1OwVFxDx0H87atfKsJxZVDpy58rJH9bPTUmPjYbmx0xlco1GNV1yckfpn1HPGFqJ4T4gG2D0yJVFjuXHqu73IN0YiHUnp3zpkt/bhL/C8Ou3VsYylgQ5k4mqSoTgr21LKoi7c4ylFnP5cQvpi+WxlUvKK9lFq776tNjxO3t7J+YG4MVB2+kkjIidcsREylfd1A8JsS3i/y06YZYhaWIg4H6ViT66m734e6un8u+gOe5KgvpQHjti702y1BvJW7pDemO3FRwQ7xmV5rjCJV0cZwX6R/E7m/wCbbnGmUlYuBbJ89+2b41t/A/DowC4RJkKkwjSoIsqPM32b9a1N3d4gBPJWCrO/eLftnGk5mnSVHODe3INflytE5XFekhEB5+udTfhfwbc36njYbKn8ol1YXnJ9HGtxD41EQit8/N7RHFuKD7dtSNnfdyc6g8W3HDce688fy9dJ6lB0kZfd/CInm3OqRH5owDGSK5Bz99Rtz8HSlJkbkEbxXTn2pffjWz3Ph25LpqsS6sgDea5/kZ1I8N8KnXnSQ1ZnNcW3/f76zlrqPcPoRipfhcvqnMzQ9FUsQHK12tfXU7c+EeGL23pm/NKUr6rMc+p6e9VjWvh8K2enpY3HsS4PYrPp+hp+z8P2Y/LtxPoc/qV/ZrF+qS8i3x8GI2/g+zG/yogye6j0+xzFsrnPmzjTvEeEhBqO0dF+bpOnqelH7XeWm+O+tz/4u2cQifY/lohCJ2j+np/ZqX6v4DqLwYHwHwnZ6sQixCmEgXPe1qX7dtSvDeD2YxkmzArJ0t+btm+8qMHFma1tSB7V9NMdkc0f39tT734Jep4RiGEm4kIdBzgZdWLuNerxi2vtD3fhB1yvZWHS3Qh11ikMlpF4zeuh/lhxzX98HOljCtV7teA6nwcy2vw//hq+HkSvBSjleT9ML6c8A8V+GtyQP5TFZJUYVRbS0Un8q+71YeHOkZH9v9+mn7x+Bb/g5Z4T8FzzKaoY6SMjPZvHWV/lvVh4P8PsOoi7tY4U9c2ne+ORv1NdBdw/716/R1Pvm+wt9djgU4UtcdtIR06SnfSzjj216pPYbI1N8H8PnvSraOqWaj/FjODvqHGOrH4UNyCfQkVG08wXyZs9s/o6TJY/Z8VW3LZYdM7yrIbHMZR49e1j6Zu6/CHiuiEjomxZBuMFGMZeVqskhqk9xw6oN7xM5TlPcky3WnrvPUVTZhwFupW38ZYddruMsMx6MNW4i9TZzK/XWc4blQJGo+AxlDxDH/yWJGU4RwhuUYbfIq82P31M8B+N9uG7Pb30YspVuBZtwf8A5flWTWfN9MYxV/h/4lsbYbshWCsbuyUovFSAXpez2Sq1R/iv8Qbfi5RYbH5ci+qalz9kDFPe11ydJzntccVzhZCCpYIf4i8HPb3LluG7tyt2tyMmUWFrRasavMVsfXlgw2VzV8ffn/bQNTvDS8j3o98jQ3TfNa7spGiVgY7arGs559i3+Wrr4P4J3HphFlHofm7yqVIcGTFvMT1ppdv1+37Z/b+utN+HNjzRbVajFGqjcbSixvFuH0e6m6QRjbKn/wBl8QSfI4xbx9C/rxqHteGeqUJHTKItJmzt99dL3ZqysOnDCKYrGKqz/j20r4eO5Po3NkmY6ZVkvsJye9ms1q+TV6SfBzQJYeVzku75u715n1JUL4Aty1Rns3n7Vrdbv4X276YRkQeyXksvzXkzmtE8B+HAtn0zJYEKa7cBnjvquoieiZDw2x5owsjc+k6bUJdKc5C3u839dD/9t3IEmW3Ky6rPV2tqyo3eO6H06V4X4ftwTyQsVtblZiy04K/T9ZTPahJiXi8Vd5q7S7ytanqD6RhvhvwCe7JN2ACnyvTVDWDypy49DWp8D8B2dq8k83S4WpXzdfywVxepk5l1HmTxWHtbYZ7lJ206WwX0MWkRbccS4O3u6z3NmqgkA3Ph8duNbfSEn1XOMtvtjvx6aTalL+GFXGvKvzenNmbOTJWpe94S4dEKOHCXm7XHpgMd9TPDeH6aqjPVVYG7x/XUzlGGWxOaRBNnd6jqBr1Kw8mfr30+Hwrrh0vTEqgjHg+ufXN9zVk7X3MYv6d9P24g5zj/AJ1xz9Q26iZPVbIvhvhe3thRb6t3+2Dvxo+3CnAe1H8+3bReeAz6/t/1r1tcB76wlqN8shuxspBj+8/86Qjm+3vz3z+vfTh9vppvWc/1OOMaW8k8ReLMPp7/AF0yK2Db7++n9Cd8P7c/399Ju/q9mtK8BQn6f39vppV16c/ph/t/bXoU1gKcHPOldsBequP3/v8AvGkk/wCr/r+716I+n9/yrTFf5V3/AKemlbAVnZnj+Wk6zHq/86Xqxx9qz74/XSLTn+/7/wB9TYgi/TTcVz/1pNsPRvDnP9/fTZVef7x/L/bTt0A6X9/vr1emPvr0ent9Kv8AvtWvdF3wV66W4Dg889vv7e+m9GvJjTONfTAISbvRzbsEbcqU4b/def017Z2BkRZdK95cX24/nqw2dyUoEQjEheb5WQLbxye2NJspp1grSXvWpvwqBubkISIkROcCXkkmc8X9NePBS3FIiRMHV3niy6r1fQDPJq2+FbENmO4sevdjG5pxtFpVlrOi7Ko741nOdIW3BG2Nq+j8nbXeL64XZJBlHp9wXymWvXGqiex1eYavDfaXcfS+dav4Z8D3GU03A6WyiWTANlMSnCcIcVqwn+GmYbk5FTBlNZFtqOS3y0l51EZpM0hBmF3/AAE4AsXpeJR8w/RjZftzovw/atqlESVdovd9jn7a0cfgW7DMJQiSopSunpPmJNP0vRdn8NSmeYhAZwvolcWKpKuejke5xq96ZWyik2/hm51flhHqupXxHNV/mc8ofretj8I8PIidREezGz+hX61zxqP4Lw+/GO317cWcGuqLfUFdMissiuKyFnDo+4tRTrlaqGWPIyYP8ItXTnWE5OWDaMUi3ZFL6lGT9LWqvvzfb0ftRQDFxytUUVnv1INc1jGqrwTLqj0ExXiS1WfXgotr2+9hu73So9XEZNvLL+Hkbrt7/okOj3iNgnImdOM5M9+GIl36L6c6PvROklJiepeRbWQA13xjFd8ar96VxWNdItF+nS9XJdon6c6f/wCVKOFWrwDUv/tvPGAvmq00Nos9m+lqumBfTR2O3u16/Q1G2+mMvzGfQSayFLnnFn3vXtjxKyGunN9Hd703WaTn0OK0nitteqXW9JjBebbtr7+2m+CSXuxkvVFh0WKGEoFtr71ZyeuFdyTxb1NLE+V7DYWAkqsvPNZhbPnlGHEa8o4fJWQ9CVimPM51beHlgFxWTnJjnnHGlKVKyJSpA/CeHqAc1znnn6H29tH20lxd+92drTs3ekfNw8Pav1T0ffSddmBvmn65Pd9tcMmzmcreQ+Ds/wB/XS9fPbtb755/TQYxaxXa6uqTTdvcqiWXJmuCqP0qtZSQrDip5j2viz+/66ToTg598/voe3O0Wu4ft+99tF6s85o4Hj9Pr+us3XcBJKfU/hP7/wBtez+38tNlO3FlI5jyZezp8imrH+/176MVYxsJOC+e/OP7NLb3z7+nt/PTJblqBk/XBenha28Lz/I/T99FYFZ6UXFU1Qv6fy5++ljGniuz+o8+mdMp5jfHrWfr9dMeu+lrprnPUf366T+BhBQf3/3zryuPl+t1pSRVJb3z/fOg9I5u+5jg7fzu9LnAiQSO1/19D3dMJYqv1/nZzpCflvDT7Omu809MW+/HPbDzhdOO26AfuSSN9K0+30781zpjV4us3jD9+39dJK1rI8YM88vt61r22PZv79/T9K0U2sCs90Z5cfys/X/vSli57HH39dPjZ24L/npJxHNv2r+XbSV9gOEbr6cc6F0/oZ0XqOKv39OeNFlEiRkLGfJS/wC2O/ftr6QuKI95oycH39tWGxBYDlVVOK9yu7Tf21A20vLVZA9e3PH76PueIEyRZL1WAfU6TB9v+dJouLon+F8VEM/azq7v6ZPrqZs+KeqEoDFMVH5Vu6f4lri/31U5mgZkvBy39MOrn4XsMZROlPzIZv1uXasnCZAvuWazlFUXW7DL/wDDcJbXhnrz0siMZYaujlrjPS+mrGTusqSuuQyZRbccD/ClVZXBofwuW3GPRGztUuS1OnNY4/XLm9HluMLIht1dscv7lv0v0HWTebNEqVCBKDLp6unqtGWab9eM/rep2ztRgxn1dZXe/L9e6Xn2Ttqr2t23y9VhfNdX8XtcearHbUk3a9SSdV4arJLPCsuM4X1dCwU8h2PXKyhryxFi5pzZeOm/X9tAlCGPUqUnMqbApvu1xp81QcEs9ZTjJkpxkfZG9e2t0wl0c9Xbms8jnu+uO+oasfAzYjBuuiVXcg4O7aPGGr+mj7STbCTE4sMHbOX9w0aBdxJRFTytZEwVhH271okoR9GUjFOa+4YKz68capITZD2drpVOk4ebinrjNYfqaNcRUnWOQuzPauMYq+79Im5sS3KZR6YlXEHpvnqtGn3c+96keOgEOikjfGFJ0DislYsStKl2C33JMoQwxSyqW8Xdf/sOD1utR5xpIwOu7RZccD5f4uac8tOoW14bo8woteU+V5yPEfu5t99W0d2QHUg8yT+fHeOV9sXS6aEz3g4RiycW4LfNUcJZ247/AMjUjZzfXXPvVdjPL/vqPHbjbIjwecw327Y47V2v00fc3GJaXiz9OBa9/wBdc2u3dI59V5HSgvLw8F+zf19tIYwWFUcY5z69v0TT4LhZNJgI373Z359s6dPeiV9ae1cUP2b479tc3KzRkNgJRlcXLtfFp7+3rpN7egZvLgH9hx3e73013oqFxZK9N90svH3/AFNEkX82Pe79M5+36azfICHHHuFD5sZxiz10u1v5pry85x+r+vsaHt+ZcADUZHf1Hudj/rBei/QtK+p62c1j+8S06Ab6LLvjHfPJ61r05P1HGfv+pV/vpu5ukW1OxQZ989+2PY0n5kefXPParTmgxop9hWFhMQoQaBC/o8+vtitIt3z9Gn09OfTUeVylYzGufahKH6du/wBNSNuY8eY7PasVT9+fTReAEludGKxdY9GgT7vqY0PrcycBFwtrWOpea/3vnXthgkpQTpLqq5Pb14+vPfTpbZ3bxw9sfyquNL5A9DYHBLmk9fp7mf0vTpbQW3d9nnn/AHbvThWrKf6+317/APeo/RE6WKLfbN1nnvnVVSyA7riXeLe+XFZ/Z0lXkaUP2ur73p+wLzXBgfSs2e2myjQ4yZ7+v/DjQ1QhJN+Zarnhs4TH19dPlEwJixrPP9fv66btzpc3Xv27WdtPuhu5UZvL6Y96NTw0wR4jfujZp3TL0v6hj9dM24pRXe6buj2vKeuvPmctV/f6abdIDhGvdS+rpZl59efr302Dr6M1oJtT6W6GxM5r3+uibZ12Zv6n+2i7XhbjCVY6mK85Kaq/R9ufvrQbn4UZxHZkRTLCdiiYaX9v35qJTS5NFFld8J8BIl1PSRwPVbHOKWMWr+p9ca0Xh/y2oeZjSjOLhFSF5Xm/VH7aqfB7D4PqZdd8NcP2EP1b9DVxGZuxd4jI7S6okWMjpy04HkkYLpY86ynb4NY0sFkwjELZf4mQj2i92V3mqoDg9tHluHltJVFtZNdPPYMevp2OTUCfiCW25lTR1BfT0lmAsH0zea9NSPg+5LzRV6TJLmThu85cme/cc6z+5fYPtbfSRUuP8IUXxUiWLx08H30m54muqMYnXHgb4KHDjFxcPdxqFveJtSmMY2djqAoKoyFcc+xqR4jxG3CZCTiqRqV2emZXzjPvWNKgs9/5qo0MhsUx65ebMH91qT4KUZPm6mlipSJXq4pLOOz34YeEZZ6YyihSyQSrQQrDbQ979LbveJ6CLDaqlSNULjKczxb/AL6deQssJJGjMfMXLkwcReSm39fXSeaOerqjeJHtji2nth+mcaqPE7s5y25MNyTJqUm4Rj9TselB3HLWrDw4wud10y4zxz2LMdSxzdHroyLBPd1hcZWxK+auEzG2lQ9ec/Zu/DpmwjTz+rdxw47ZT11Fgbkrzb09VLVtPSVZms/ar7suEBzm0ery56rz/Dfm9K73eL08sRFj1xbjL58kcV2Ub7i1jnn/AEh3bBFzQQkXS0DbJ8wVK/rHQfDeJuVy6IxjMOC8srBux6Qx/PUzciyllA9KMJ6IZxj79s6SBsXwsFj1RYxkFJb2yUWVhrtwaJD/AFIBwAlxb7uPt3/lH2pAzvJZR097ft2MfTOTRXguUummo4q79faN/wBdc+o0cup/6HShhi3K2sJhwHtWL4/20k9hwmGVDKHan39sX/V0NGQkdwgFp0heWgp9Xin/AG0WEaOlQlhZVUVMWCtF8l9+dc9MzYjtRXq6I9QdOXgzjmva+zenm9mqQoTq4ezXe8GNRmPWQkgSu6tL7clWVRzXs6IzmMQPLipeqGb9PtfP10uUIkR3RcXfCV7Wenb+ekN9S4yr2+hx6+vvqPOonU3YBhPbF3a5Xn10kIkswyB1Wyt6svTII3+npXbU7W+AsOvX1RYvRk6fW6yr8vfQtuUYK3j5Qx5exxlLvle/HZ8o2x4B+ajnuI84q85dO647fSSDqfQrjvnD9tDjWLEC25zjiMYlNDbVHHtXT3t++iT235oi5cXQI96az7e/rpu1u8pUTusvTB7ZO52DSf8AkUWlCZ74y2AOKL+rWs3Qwrt9GYxcpZ6Xa5fv6djSxlFu+/7Xnjge/f8AfTeuUhope63TwWDbm/31H2jDHpi+e7sy+XzL2xXq1WgLJu5aieb/AC84xXeqadM24ykZQxQYxy5P04dJPdItK5ekzx3THFYLNNjuVdCRM33OPa75az21Up2MftHPnyOF/l740Pd2EohJM2285O7jvxp2+9WIkbLL9DORLb+xfroMt/dJcRoxdt36VVVjm++m40LAeFxXy0d+n3rLfOm7e5bJqxMl4x/V/oaTxG7ItocKDKrkYPtTzoe2SS2PbPpftm/XtnUuNZCyVKY0ogGHjmvTtxzoO3Hb5ZBefNKvbv8AT99M/PkJRLmnI04yt5O1Gvb+aajISzA579yu2jpt5YmzicUedO2tiUpEIismgOW9S/gvwyW/uxh0rEzNifwmWni3g901ofAfD/yY4Fkj1bh2P8kPb/NLv7ZNfQSkonTGNiw8H/423GJc94LEiyNuUrVqMU6sBea59DUKcNwfzIynJW+mBdqHzHzPmePpRqRLcgbnliz3LLWLIClxxGP/AHWr3b8buRg9F9Xe+72jblAc9N3nPbWO422kTwu7uTemYCA1LKGbHpkMba5bL4dRyRtTuAsZYTEnhBI3m84cyFC7vTtzxyfMQnySOnNuCqyHlkLfbtWpm34gkzhFj1FrCMTqTul5aTIF5+2oWHZTBm9Laax0ytzH68LQna3t20/4duG4u5aR6Ve1tcj3LrHaldN8Pvm/UJRHcDyqlza88Okbv0sbo76bt7W6DPp2tuvO7i3zwjK7szVmDjOq2oTYd+IygdStRyK3Set9gx2f1Ls9vxct4JRixOlYyBlGnviS8vJhM9nUT4Z8QkPR1EoSblL8uMYq/P5+kaLbkhn3xqeeM2iumfTVRi9mu0BzIq0sQ++FQEWcSPnjPpeFcB2PLJtv9z9dEjOajc+oKEsJXlw0Wd0WsZTQPF7EPNPzMqLm8Nvq8fxWGDvpduiDLbYwk3XS2hLHXGIfM3Q47ZpNKslXgk7iykDiReIZrukpIRMD5MtXp+3u7cergjKcRu2htBclqueLr3NRvB/DISRqfQGWVZjThw80YKL9eNH3Zbco1F24xZNRjSYYW3fILm74x20ku4n4JDCXXEG4OLz8rJItvCX9r9DTYxk05tEker0lS6Tim85zxitD8fIOnpGuixsYxkJ5grLla9sZ0/4cu7tRJKTFynT8sgqlV49zjOh2BW7e1Pdnm5wNxk0KJUWmhwI8+utFPbes3PN8txiVy+ZukMo5l2+uYMdtYz/LiHUf/SMpc5MU3f8A20Wp9DGErkN5XBKrvo4qjnn76aVYIZNFY2d7aHqvjNUsvXGeMaZDcMrKQXgkV6GGRns19ucab4PclUoRKU6i+XjIsn/MvasaNuRY2yI/Wu9UyfpH+lXrCcdzOaSyIyvpzl7yw1iXFHA/a9A35Bz1WOPLKsZBq+Ay8fXRiUuqVT6leoiFHTjy3T9fvqLPq6aioJ09UVEGzDL1o41i4IzYWcYsLjJhgepFoq+JFnPev6aHvePhGuo6ncMWdgMhLPe6y5Ku9FgxwoEnGcYBGvWXJd8HfRd8GqvHlK/hFq+p72X989tRV5DkbtXwMQl5oI+lXZ9X9jRpTqeWNv27236gVwvfUXd3nq7OSs/y5yUt+/tofi9+TUSrl5bj/DKrExhSv01mm6pBaDbxCJc5Ir00SSy7+yI/Xy3jQ9/xW3tgSkX5pZ+pd28Kn8tC8A7iydxiSBPVIpV54we9ujSdpem+mbHr6uZRtvqBs5PTtrbp7nbf7gmz09zbnFOaxQUCcGcXbz20Tc3w/iCy7yNXcWqwNPP/AFF3XzCSkLQRqgk2WvdOa9D6aKFEm2VF04ttTkvq7Z+uNYuP7/QJhej2BqpKlvt+6/d0ye5CN3glQCXi7K9sXfOL16fhzdiHJiVWnvm8jg0/ZIiUHe67Jz96qz6aTkuUMD4fckS6a8qyyub5rjIhzffTdjxr5Yy6STYwKVQu36n6WfTRoEI0lrfl+rbwcifyNRfGpGUZRuUDk7mJW2+a/b6dtJVwHbBLkxS43n0znBkM39f+dLubInWWSascV/pO3376jw8XAjFl5Gfyx6nMQc4wfc0Dc8ZIiHLI7HH0jV8frpuLS+4NosXFylEOmNr9e19899CPCTkxkzQT5Q+92+mPTvpTcouv4cndFO1ZyaC7nHVKlcZwcvT+n9dSmq+f6APvjgiFvPbzdn+/66geK8d0vTKMrOaOHuZ1Ll4jrWEcScWU+jz9/wB9SdvboCuD1vSjV/UhNXwZjw/hTwnhejaOuUw6renr7rbdkuIlfKXdarvF+HhFisw2mLA6UBeGSVdx+WpLSDedWP4h8FLfnHZPNGEoRkpmwTqV+axMtl+nOovw2H5CjBSdzmSkSIywpHyg3Ly36x9te1KVnoRQvgfAnTmNbY9TY3m0BklipnPeqt1Dd2Iiw7Y6/NRFzURurerLbjHpO8P4rrjKOZFlMynqpx5UJFSqr/XuP8reero6acqdpcFdWax00iqq44hNXTLd0QZ72aCI1SSOmo2ZwIV9D7NOg+C8L+bu4kMh6yQtRbBniWQsfWoub1ZQ+ELueaL1rk6mrrvfrXPTnm83qZHw5tG4beNxIxWADVl85ti4ZOI5wurskNvp1MQIkXnpLqsSnnzSvteXylaAeGjNZboTBTp8rn3lXzoW17uKNEhtMPD7e11DLcHdnKK5f4A6rwQGS1yabv7XRsMpz6ZbjmQ0R+bpDnqoyx4azyultCx+7cWVRhGIhxdBnyN3KdVb9jGUMIxZdf38983ItWWHHA37rzF+NxlUJSJX0EYtKEgSShYCBIfWZlqxPCbcYwkSZdTlZmTmqtuWeAXIemh8UCLR3dvdjCpEIi4AC+FDNWdJ1ZPWu6GyE41FkQyvUBEuMen8vq8x03mTLjI3qh2We5LoJELkVT1Vhvqv616c8avfD/4aRu0eqk4jfBJolGpUvvd41Obsod8Y3JLKMJq5aG+krsFUvr3unFWD4edMBlUya3YVzhurors9301ZeH3oMIzkSREFjSNSAeOmXzR9FoOla1E+JkNvoi0H5cTbvJFsOrGWR1PF+zw6dMmz3hPAsZEJpK+O6iIiOFQvJyS9b1Yz2KlHajdgCEmxkrm7SuR4zWq7w0/NfS9I4WQz6rla9iJ98++dWm/CRKMjinINqHyxP8og5Mn0yJrgGNhvbc3r6evciVLpFHA2nDnF1z1aN4SUvNGQ0wbjX8fTJoxkz83Clag/D4yoSITKWIjSL5cNPMRR7V2KkfEN6naiv+Iq7maSIV09RkBTAF9PBTp13ETtuagxZGKCvL9fXs/2aTfnudL0xZTHFN19pcn9TUTwO2gyN38ySdUcAEb81SjalNA39rxM8RuSlZGY8VGSeVpb6iV0o9znBjWF8nJN5AeGhNo3Cmh8sr8znpsjSV9O2ix3RXzSBvnILnHdeUPbtZpmzuyhKn+JiteZLqILeMjnij10fd2bY5j1ZzKIp259LP2PXUKu38Elds7XyDNnIx2uRytntV0Vx9jz8LFz1JJuXUYpacLyYyPr20eEoIzACXJxbdLzjs+moJ4wU25BMlh7VJULzxVKHraU6hKpUTwStmPUKVKLeb4449b6f30La2Z/NuxBtKwsY0/xBm3LXoabLwRLr6aiorz5R4K4csjHag41cfD/AIHuT2tqW35oy4uceqYNyMt2U4xT9NTGFy2xQUQJWw+UVbrFK4Rv2r051B34xlHzCSYkV6qYxkoCphLeffUuU4m49McgxkX5hOnypxzy+2k3p9W5cOjqY8sexWIuO+VyZ9qXS+1CeRDdkB+XHq/huVkq4Xjs/d0bd2R5rD5r4CvMp/d399A8DO6jfnknkas6kO3NcY/fUr4j8Jx5q8i7aRnGR1UdcZEVpw656bTfbyNcAPDpiUSzctEauxp6Xl4Off20GHgSI+adztbp80st2IhX7V20N3JAsz8sjXT8rZcsYGsdI/TS7fi4QMvTJi3fACNIYiZP1dKn2YWu5K39lASHU8Yklclry/8AN6b+RIqp+axLiYCr4D1+1aUImUvNP63z6XfPP31D3/zD5GtskUSri+RLuKdsfXjQpJx5AL4ffKQC4yehC36XLhpMaViRm9cmRzXHSNl4/TtqXPdiARjlB6o8KIVZdOX30LxvgvERWP5MLI9Uh3Y9ZBQ6pbd9Xcx9NNwclUc/bsDwRdjwc/N5j8uQ9PrCVphu2yv+9LueGlGKbcTvytdV80et3jv21JjvENvqk5gU8Ob83mxeb1X7/wASiUxXi3pBCuLbscOadN20kThIHuPTuE5ybKOkKblwIplr0vGpuzu4FZC8mMe1P31C3d6HiNslKMZCjcJZKTol1pdlr0p/PUra8Ex//wA2KXnqc36caJKNZWfwJJ3gqNvcXeCMpBFTrSpYtlMKccFB3/iVdGmXcd/zGElIL21p6Wm0t7ai/E5EdyXV5mDcl/iEEMdvNGPH8S6ZDb3N86owJRasEKoLSMqKvtffnXe88nr0S/CNEggygY74ie/VI9812+5trxW3cSO1dn8HTi+PMYW1491dUr4emMUzIGKtEoZXyxukM5/fVrslQlvRsA4ACupe1Lm04+3CJUDaLWOy7UDd6flajGSSAfncB29L741X/wDlRnKRt0qMnquPVSXcnh+oc6B8e+JLLahdDCMoxjjz+aTnsUxPsad4HwUZSnuycQHrKupcKBXIr9ftrRJcEdrYTxu3vkwIsWohIqXyxgnbuvTmzDxd6ifF4HXLouUySEGRxEIvSoPVeFk9TallDZeN+L/lS843keGIRqNsc9/8ueOdRN/xccbsY5mRl5rlGTOIiW3HMqyfatU2JIU8PPcgdCRkRqRItJdjq/ir5Uv99V3xn4fNgPWqVio3hbjC0kOOrp5SvvM8HvjKTL8wmSLqQ0NROpfm4Tv2ffUo+LTI0hKr6r83RHPN11cPFvpeojKinEy8xhLb6vzfzpAvVKmEaugMi8eb+up+14aTAj19SeaJJfNhq8CKXm//AMqdW2+ylDMosip/LYl1mwQu6pvOQ1V/lUkDcbjhIr/EoWOHzEu7Xrp7rCqLb4f4iCTy1KMoXNlEQtY9Nr1V/wD13t1Zb5BQUkxvpJMVsoly4xXOqPxHgdx3CQ9WIk3/AFOerLwlNfUdTNmcZ3Nc3OcgMQ6QZIvmcI0VnSXgTPbexj/E3Hoi3LpHiNeWspkoC8OG9STx8N5ITh0xlHq24N3KNqSAKthONnVzigrTvEwUOu7en5WotyYlhV+dr7Xqo3ZdJ+ZObGNNTGTdYiEbsuhyBiu16pWsCwW2zt/lAbioDuLyVHpwND5vKVXb1vUWew7nTIjaHVJyMpKrFo81eUt9G+cS9jxDPj5J5beRHJ6FEcfz0vwvxNflwAtk32QCDjpOlMl/Kvpp84JJWyyNqHQ35CTxY0rUQj1BYccHryPb3IXKHkuR8tYaqlKLyhos4spSjGmcQlX+iXINmMKd8caZu/DpTHqkSETqRs6Wzh9ka7g065mm5cHHJ2x3w7Z29vc3Ks6m2Mlco483I1VfXSb8WQ7adI3G4xtilGH74quL+o4eEHci7md3poYqd8PHqnPdcal+G8XHzXhFvv8AIyLO3bBpxlSywoBtTI7kiUElNW1FSuQLOK+7x2CeI8PGUakFUSqhRz3j2svvxxpJbcq/MX5hl03hbsfasFV2ONV+1/5EZQJMXqhZVfNKVEHgqPSnUeuDUPdylj5ELDZitSWnpIkcVbbXcOC5cJxnWy3PGQ2fB+G8R0Sl+VPcnGJIiL1JlpszfrjWa3ts6ofmQLZHm9F6aQPXjPoaf+budMYE1BYy80gpFKjkvP8ALRpSq33EjTbe/vPh/Dyz1T8Z5mN4gsmscx7V/PS/HJbcfD+J34TltCxjuQ4YzNwMe0zHvf2MvD4tOSbUN2fVA6qFiVVCdi5PHbTfE7MpsZSZEmROVTUemq6hPMiiPIgmrlqp/Q/HP4qxmt/EXiZm/wBOx1O+x2khK+iur5q9esiXWovjvFG5tbfi9i9qUtxhubY/NJPN0vqcKe/3zG58U8QRZm7LcY3BGcxtpjhenqLM3R6un73jvET3g3OshEsn1jz09QW9QjkaPrqJ6yty/fwFm2j8Yv4tLwhaRj1pVER241l5F9O+qv494Mnt+EGMpwSfVvyMkM9cJ8vTGN9209tUL4iW3Ko7251HTG2UmTFkfxrbz6/10eUdzqJ/n7xGvk60iyzahzdt/Q0n6iE08Ov+r9/cmWW3xjc6J+G8btnkSJKMMhOFjG2rJQWPH8PbVlu7OzPe8T4bqeuRHxX5n+SF0R6qqw6kPR9tYfxPxaMl2Js7EqPU9LKWY+znPBnQ/GfFJR61uIFMyS+Wqr/NVWVWjqVJ/Tz/AJTr7k7qNB4GctzxEfEbkPJ+fG3NRbGs1wV21I+PQIeLkz6iLueZb+SSW2cRr+Ws1ub26S/Ldzy0VG2nHKGLo5/lqVPf3ZQITnJhkTqlWLwRv5a7JrHqRVp/f8jUsGv+JBJ8fCeI7cdthjEZU9PT2FfTTfi09ncqUyP5vhpROlC5k4RlHHPzfsS9dYHe+MpsQmbm5KFkduPU0XjiT27PbTfE/Eh3HzS/MiX+ZJWRS1Td47a2Wu5XjHz92/6tfwS9RI1H418Q/wDmO1RTGKCYqhb9rdZzxu1uNdMo+5Tj0NG2fFS3pEep3LKZSWxq6t/htutVx8Y3Ty9IdOH3e/Lrnbcpua4b7hJruf/Z"/>
          <p:cNvSpPr>
            <a:spLocks noChangeAspect="1" noChangeArrowheads="1"/>
          </p:cNvSpPr>
          <p:nvPr/>
        </p:nvSpPr>
        <p:spPr bwMode="auto">
          <a:xfrm>
            <a:off x="161925" y="-1825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4" descr="data:image/jpeg;base64,/9j/4AAQSkZJRgABAQAAAQABAAD/2wCEAAkGBxQSEhUUExMWFhUXGB4YGRgYGSAeIBsYHh0XHBwaIBsaHSggGx0mGxsbIjIhJSorLi4uHSAzODMsNygtLisBCgoKDg0OGxAQGywkICQsLCwsLyw0LCwsLDQsLCwsLCwsLCwsLCwsLCwsLCwsLCwsLCwsLCwsLCwsLCwsLCwsLP/AABEIAJ8BPQMBIgACEQEDEQH/xAAbAAABBQEBAAAAAAAAAAAAAAADAQIEBQYHAP/EAD0QAQACAQMCBAQEBAYBAgcBAAECESEAAzESQQQiUWEFMnGBBhORoUKxwfAjUmLR4fEUBxUWQ3KCkqLCM//EABoBAAMBAQEBAAAAAAAAAAAAAAABAgMEBQb/xAAqEQACAgEDAwMEAwEBAAAAAAAAAQIRIQMSMRNBUQQUYSJxgfCRodHhMv/aAAwDAQACEQMRAD8Aw/wf8Ubkqhv70emMFje3G76fLGw5Wjs451H+NfFY+JlKO8bcZ7cOjb/LzDyqscX03ZmLyPOsqOjeGTqJSOqpCxydRdpZkv11LVkV3Db3jprG5WQOmAvURjakS+xfGpHhdmG8pKRtyflm/L1ekq+UfXt9NTZ/iDpimx4Xw2zfE+nr3C+UnuLX1DHatD/D9HmntG5tM4wmW2WSThOac83FLLbmWE6Jfkd4zd3P/myN6eHDGdVjNGXgzeKNXv4XhFhKc4XtPVVRLJxjbHrry3HNYF7mdRNzwmxHfns7sGLEOncgzvbvzRjIbuopfKWnayR8A+CdX5sPzXplUZ9DiUWNxmTitxtkZK9f8rz6upHY92Pn/KFWS6/EnxXw+54KbCcI7oXGMpeaR6eskjxd8VedYXwnj4wGQsZBi7bf4uCqqw+vOrv8Q/hifh/DM3d6tonEI4ZRXCrYGWsGeaO2ShKrxdPC4T0adX6eMdn0u0VXlF94nxkIm1u7UWEpdYkbrFEbMhytc0RvLaLw+/uTdwIzlJj1Ttvp6Z3KQOE7Pct97rZ+NqEYRqhJD6S/k+9+hp/xXcjuS/NhHpZV1xACO5WWIcRXIds61UfINGl8D+ItuBKU4v8AoCsJ09mwFHm6X2st/h/4h2pwOqEopuHV0pG5ohJ6eydV88/TWB8TJmjJqVBf0AzR6d+frqX8N35bcX+OKlxWXS4kUgmTDY3g1z6npoyV9yeDa/GfE+I2pL4VwqdJFlGbxJkcXhfeuPTB/FPiMt+fXuEYyrpQvtf+ZX7dtbv4N8VizNmbI3NwuiT0HXbTnDkeHHu6wPxDrXcd5/xoyCVjcufQ7c3Kmq1PpLUmpLjv5s0jwC2txHqJUh659KNG3fHWlslM3p3hPhPiZdLDY3EciRsfvxqxh+EvFTj1G1mwqzjJ1XefVz3v1rsc4rlhRX/mbu7fTGcv79dRJnS1OMh9HD+5rdbPwXx35RCG2bdFdMpHfC4szb7ld71P8P8AhnxO5Do8Q7TFHFqxw1TVqNd/XWD9RFPLQK/BzmG8H8P6v/GpOx45g2RPvb/XWn2//TXevO9th2QXOeeKx39+2pkf/Trhlvxiewt81lccnbs+uCWvpeTSODKvx7d8oNEeAuuVyXTzqJu+OZSZIW841uI/+ncD5vEvGUh3znLg9vrn0m7H4A8MDe5uztKcCVz27+/2rnUP1Gmh2c3/APLfQ/Q0k/Gyr+HH+mP+2usbX4P8FF6vy1XsyaCqqij9T73nUvw34b8Httx8PtLd9THqr0rqWvtqPdw8MTZxzb35yRAW6EhG7+pHT/8AFcEJZ7EOf0jb/wA++u2eE+H7MD/D2oRrgjAK7P66N1Hr3oNL3l8RJOL7Pw7xVlQ3IjdKIX6e1tGe6abD4P4pH/C3Ci6RLOAr19n312khHt3axj+X000jGXN2ftf2rR7t+BZOJT8FvxB6NzOMXd/LwfStN29ve8ofmF4jlLexz9v012yexAzIjJKqzj6PPrpdzYjLNDz6Zqxx3rPOqXqr7Bk4rOPiCVXvXdYZc9ixz9vfQZ7u73luPp5pP17+37a7S/DoX8pk6eDFWHB7v76bveA25YYRY8VXp6P0vj098V7peAOKXPm5d7VeXnL3THvpIyn2ZdjC/Y/212r/ANt2i1j1Lzdve+2Sq7Vpj8D8Py7ULXqvp+v65zj+ml7teAycXZy9ZYv178/rpvWvr/1xrsm5+H/DSc7YlXWEv6PDxkxX00Hc/CnhZspSgvXStseMnypm3n6emqXqo+AOR+YBzTZz+p9NNNx9W8d/Tj9DjXZP/YfDkSLE6Oapq8ZR+hntXpembnwLw0j5RJFXGMeMpfTHNc16nsaPcx8Cs5DvwYqXYYsbM+4pn66Ffv8Avrrx+HvCQJFR7EntfazIUuBGsaD/APDHgj+GJeQjT+7Fe3fVL1EfDDccjlGqzePfHOG/1x66ftzpEw6Tl01510DJJAKY5TKJd/b07asNj4nOt1jCEIbiDGEcCeYjEVcOe/1zqs8J4qW3LqipYjXeLyV3E1L2mLuIfLNK7Uv2cD30mjOSxRceDlPe3of422NdTupUu1qxi9ScHX9ONbHxv4d8P4iMp+G8k8MlfLuQ6vNYPlyLhi2duTn/AIXwfllMnDqjLpIyx1YyWyGNZyxI2V1auNv43GP+eFBJnAGUJp0MWPyzjyl181a5Zxk39L4/c4Elng0PgNzeIb2xDb692HmI73njV2R6YyOnnH786wPx/wAFv7e4u/sx2pSz0wIgH/0wcHu86uPG/iH8ndhv7Mdp3ZQSUmMrOMB19JdOYkatK7tP8a+Oy8RS7W1CV2zh1jL69U0fvnRo6coStJU+TRcFYnGj7fiW5Vjqw13zefvWhEsZ0hbwP29ddYcj/wAyuovDn7nD/M++pu3s9E6+dz0nFsolKPymbz6Ye5W166k+FmdUfL1UixcD7X+nppMTWDX/AATwsN5j+Um3uxlGM4IvVDq5lFa6j1KvPo63MI7NX0kmqulxzSvu98fTtmfwt4tlGW7+WQYtEjNrfK+ZiDTX+le7q8290fVkXiuX6jWY9ucPNuvO1MyrwEeCx/PAxhriq/o1nv7POkN+8ldsZ7/Th9b4v21A3pTk9cd1B5KFI1YEe7eM8+xpvi4TBXcjwcqFIZtT6VloPXUbFwVZbdcx5i+xye9rVV++gx8X69UsuMDVvTVFYp5c554KvcnEBJS6WiVA1zEJVFWm+L9Cte3fiMOnqZRp8vVcc8NnVxFUC+FeTQtJC3Fq+IxJsD/VZ5sUJ6fft9dCn4idWRlXFOfQGqyffAd9QN74hCECcpoFPV3Yt1m8Zxm6u/pX+L+LsJEIyiEiKdavSKU1E8pN9cZy4rVx0r7BZpIb8ovme/o1V19s/bGedD3vGxvpjIZVx7etFHev6GszvfGOpkO5GUSFsoS+R4ODh9P3dVfj/HO0gwuM7FlNLBqOcEViUAvDzYle3C2bN+JQrqZ4z8pwD3sPXJ+/qN8dty+SWbrI5QSzJdMZWXbn21i9+ZUUS5SgzNycZeW5VFY1XB3u1uq0Tc+IShHzRnKExgMLiQUgyj1YpfNJfNWChHWnQigyayXxSMZMKbiDfK4kt9I3iIN1VHtp258UiehMxzi26ZNYtDmu3rrn/wAV8ZOUozj+X0xpiFfK9AYZyi1L+EzdsgvULbn1RlT1GZsXARyKRqgAD0zHGNV0ItWB0SH4g22MpdUYeY6lWs2FSMmWLi8DxzoO7+IIm31CtSbnLhiZRaKXj1Gj11zx3CZalRojcKXgTqjdUZzz9dC2PEu1KQXkTqMK0hz/AA39H0TnVrQisCOheI/EUdtFWpA+XysVL4TqcXzGsZrOgeH/ABfGSUMeppPLQcdgcFPvjvesPL4puMekbIvPSXgYhzwX9b1XW6paMfA6OkH4pOmUogp1OByWZ9vQ6ueKxeoUvxqxSyirqV2H8KJeW3u0NZrOJ8wPpy1/PXoyecFY57Z/u/X66a04rsFG1l+LJTYsJxjXMc1K8cvVR/pq8L6WDxP4r3InVFi12/MElL3OiNxD0zb3NY5frwX9c/tp8YzlHBYZa5MhxzzWh6cfAbTUb34p3afy52DRwNcWBniiy6ps76dP8Tbu3Jl1dRSW0nnLE6aru1K6qvplNobrhz/dfr2vQpcvbT2R8D2mo/8Ai/dytf6S3HI5pJFVznF88pH8SbhGVIlRMuQWeBWw4urr11mNKarahUX2x8S3OuMY2Tl1RkROrqkkSIHXXUpXVfdcrlfiXxjesiYIqYwLeU7+hnuPF1qj29uUny/7B/8Ac4OPXQ5yaB47Xx71p0G2xF05kabJ0sH+WgdHtEJX2dMiGiBSZ/TQJknwvi3bfljLvUi79R9sfz1q/CeC2fGTGe3Dad2MjbY3V0eVW+lMU08nqaoXwPXtznWYl4aVjSocNRtTHFnDrQ/hX4jLpjtT2I7kNx6RPJKKGJEiqlg8yi2ZxrOWVgzoD8N/D8pTdndjCUyMyNdMvPGNxr1ErGHPrrF7j1ebpIj2jxf3X112SHwmU2O9HxHRuRlKIzJSinV5ItSBossbV+2sNH8IeL8Vu7u5KEdmJJPNFFI2BDaLk4MHd76y09RW22aRRkE04vR/E+GltyYbsJbczmMhE+zoe0GL9ddI7Cbe0vueucY0TY2+k6sOT09e56Pq+mh7khv66J4SHmjw96VPraZChydtIg1Xg9yUo7Jt3e5GbuRECMocP+ny9VZ9b7um7XxiTUPypRBYyeBFaeiR1cIXK+OdVG547bh+X0winzN9VpakJHVQD/l5q7zWo2z4xCTCQMCNdclXtw+Vz68H75dPn5/0KtF54f44wl07fSq+bzPmjyS6Zezb02tPFas/D/GElt/mptkTpnOVxJStiPyfJ/E30rfqax3xDxJubm7uyPmmILTkzYBfqalnjoMIw6Vkkv8AFJJKN5B5WEZW555+l7EUlRpo/EPzyRgSMo9S9MaJLG5yx7kk/npTxW1MjurUYxlmhzjGcuUy8WB66yr+abTOEpMZWSThuuooplaXTfZ50m94uW3I/L3Gujps6fLdExIx4u2k9Hk1OwVFxDx0H87atfKsJxZVDpy58rJH9bPTUmPjYbmx0xlco1GNV1yckfpn1HPGFqJ4T4gG2D0yJVFjuXHqu73IN0YiHUnp3zpkt/bhL/C8Ou3VsYylgQ5k4mqSoTgr21LKoi7c4ylFnP5cQvpi+WxlUvKK9lFq776tNjxO3t7J+YG4MVB2+kkjIidcsREylfd1A8JsS3i/y06YZYhaWIg4H6ViT66m734e6un8u+gOe5KgvpQHjti702y1BvJW7pDemO3FRwQ7xmV5rjCJV0cZwX6R/E7m/wCbbnGmUlYuBbJ89+2b41t/A/DowC4RJkKkwjSoIsqPM32b9a1N3d4gBPJWCrO/eLftnGk5mnSVHODe3INflytE5XFekhEB5+udTfhfwbc36njYbKn8ol1YXnJ9HGtxD41EQit8/N7RHFuKD7dtSNnfdyc6g8W3HDce688fy9dJ6lB0kZfd/CInm3OqRH5owDGSK5Bz99Rtz8HSlJkbkEbxXTn2pffjWz3Ph25LpqsS6sgDea5/kZ1I8N8KnXnSQ1ZnNcW3/f76zlrqPcPoRipfhcvqnMzQ9FUsQHK12tfXU7c+EeGL23pm/NKUr6rMc+p6e9VjWvh8K2enpY3HsS4PYrPp+hp+z8P2Y/LtxPoc/qV/ZrF+qS8i3x8GI2/g+zG/yogye6j0+xzFsrnPmzjTvEeEhBqO0dF+bpOnqelH7XeWm+O+tz/4u2cQifY/lohCJ2j+np/ZqX6v4DqLwYHwHwnZ6sQixCmEgXPe1qX7dtSvDeD2YxkmzArJ0t+btm+8qMHFma1tSB7V9NMdkc0f39tT734Jep4RiGEm4kIdBzgZdWLuNerxi2vtD3fhB1yvZWHS3Qh11ikMlpF4zeuh/lhxzX98HOljCtV7teA6nwcy2vw//hq+HkSvBSjleT9ML6c8A8V+GtyQP5TFZJUYVRbS0Un8q+71YeHOkZH9v9+mn7x+Bb/g5Z4T8FzzKaoY6SMjPZvHWV/lvVh4P8PsOoi7tY4U9c2ne+ORv1NdBdw/716/R1Pvm+wt9djgU4UtcdtIR06SnfSzjj216pPYbI1N8H8PnvSraOqWaj/FjODvqHGOrH4UNyCfQkVG08wXyZs9s/o6TJY/Z8VW3LZYdM7yrIbHMZR49e1j6Zu6/CHiuiEjomxZBuMFGMZeVqskhqk9xw6oN7xM5TlPcky3WnrvPUVTZhwFupW38ZYddruMsMx6MNW4i9TZzK/XWc4blQJGo+AxlDxDH/yWJGU4RwhuUYbfIq82P31M8B+N9uG7Pb30YspVuBZtwf8A5flWTWfN9MYxV/h/4lsbYbshWCsbuyUovFSAXpez2Sq1R/iv8Qbfi5RYbH5ci+qalz9kDFPe11ydJzntccVzhZCCpYIf4i8HPb3LluG7tyt2tyMmUWFrRasavMVsfXlgw2VzV8ffn/bQNTvDS8j3o98jQ3TfNa7spGiVgY7arGs559i3+Wrr4P4J3HphFlHofm7yqVIcGTFvMT1ppdv1+37Z/b+utN+HNjzRbVajFGqjcbSixvFuH0e6m6QRjbKn/wBl8QSfI4xbx9C/rxqHteGeqUJHTKItJmzt99dL3ZqysOnDCKYrGKqz/j20r4eO5Po3NkmY6ZVkvsJye9ms1q+TV6SfBzQJYeVzku75u715n1JUL4Aty1Rns3n7Vrdbv4X276YRkQeyXksvzXkzmtE8B+HAtn0zJYEKa7cBnjvquoieiZDw2x5owsjc+k6bUJdKc5C3u839dD/9t3IEmW3Ky6rPV2tqyo3eO6H06V4X4ftwTyQsVtblZiy04K/T9ZTPahJiXi8Vd5q7S7ytanqD6RhvhvwCe7JN2ACnyvTVDWDypy49DWp8D8B2dq8k83S4WpXzdfywVxepk5l1HmTxWHtbYZ7lJ206WwX0MWkRbccS4O3u6z3NmqgkA3Ph8duNbfSEn1XOMtvtjvx6aTalL+GFXGvKvzenNmbOTJWpe94S4dEKOHCXm7XHpgMd9TPDeH6aqjPVVYG7x/XUzlGGWxOaRBNnd6jqBr1Kw8mfr30+Hwrrh0vTEqgjHg+ufXN9zVk7X3MYv6d9P24g5zj/AJ1xz9Q26iZPVbIvhvhe3thRb6t3+2Dvxo+3CnAe1H8+3bReeAz6/t/1r1tcB76wlqN8shuxspBj+8/86Qjm+3vz3z+vfTh9vppvWc/1OOMaW8k8ReLMPp7/AF0yK2Db7++n9Cd8P7c/399Ju/q9mtK8BQn6f39vppV16c/ph/t/bXoU1gKcHPOldsBequP3/v8AvGkk/wCr/r+716I+n9/yrTFf5V3/AKemlbAVnZnj+Wk6zHq/86Xqxx9qz74/XSLTn+/7/wB9TYgi/TTcVz/1pNsPRvDnP9/fTZVef7x/L/bTt0A6X9/vr1emPvr0ent9Kv8AvtWvdF3wV66W4Dg889vv7e+m9GvJjTONfTAISbvRzbsEbcqU4b/def017Z2BkRZdK95cX24/nqw2dyUoEQjEheb5WQLbxye2NJspp1grSXvWpvwqBubkISIkROcCXkkmc8X9NePBS3FIiRMHV3niy6r1fQDPJq2+FbENmO4sevdjG5pxtFpVlrOi7Ko741nOdIW3BG2Nq+j8nbXeL64XZJBlHp9wXymWvXGqiex1eYavDfaXcfS+dav4Z8D3GU03A6WyiWTANlMSnCcIcVqwn+GmYbk5FTBlNZFtqOS3y0l51EZpM0hBmF3/AAE4AsXpeJR8w/RjZftzovw/atqlESVdovd9jn7a0cfgW7DMJQiSopSunpPmJNP0vRdn8NSmeYhAZwvolcWKpKuejke5xq96ZWyik2/hm51flhHqupXxHNV/mc8ofretj8I8PIidREezGz+hX61zxqP4Lw+/GO317cWcGuqLfUFdMissiuKyFnDo+4tRTrlaqGWPIyYP8ItXTnWE5OWDaMUi3ZFL6lGT9LWqvvzfb0ftRQDFxytUUVnv1INc1jGqrwTLqj0ExXiS1WfXgotr2+9hu73So9XEZNvLL+Hkbrt7/okOj3iNgnImdOM5M9+GIl36L6c6PvROklJiepeRbWQA13xjFd8ar96VxWNdItF+nS9XJdon6c6f/wCVKOFWrwDUv/tvPGAvmq00Nos9m+lqumBfTR2O3u16/Q1G2+mMvzGfQSayFLnnFn3vXtjxKyGunN9Hd703WaTn0OK0nitteqXW9JjBebbtr7+2m+CSXuxkvVFh0WKGEoFtr71ZyeuFdyTxb1NLE+V7DYWAkqsvPNZhbPnlGHEa8o4fJWQ9CVimPM51beHlgFxWTnJjnnHGlKVKyJSpA/CeHqAc1znnn6H29tH20lxd+92drTs3ekfNw8Pav1T0ffSddmBvmn65Pd9tcMmzmcreQ+Ds/wB/XS9fPbtb755/TQYxaxXa6uqTTdvcqiWXJmuCqP0qtZSQrDip5j2viz+/66ToTg598/voe3O0Wu4ft+99tF6s85o4Hj9Pr+us3XcBJKfU/hP7/wBtez+38tNlO3FlI5jyZezp8imrH+/176MVYxsJOC+e/OP7NLb3z7+nt/PTJblqBk/XBenha28Lz/I/T99FYFZ6UXFU1Qv6fy5++ljGniuz+o8+mdMp5jfHrWfr9dMeu+lrprnPUf366T+BhBQf3/3zryuPl+t1pSRVJb3z/fOg9I5u+5jg7fzu9LnAiQSO1/19D3dMJYqv1/nZzpCflvDT7Omu809MW+/HPbDzhdOO26AfuSSN9K0+30781zpjV4us3jD9+39dJK1rI8YM88vt61r22PZv79/T9K0U2sCs90Z5cfys/X/vSli57HH39dPjZ24L/npJxHNv2r+XbSV9gOEbr6cc6F0/oZ0XqOKv39OeNFlEiRkLGfJS/wC2O/ftr6QuKI95oycH39tWGxBYDlVVOK9yu7Tf21A20vLVZA9e3PH76PueIEyRZL1WAfU6TB9v+dJouLon+F8VEM/azq7v6ZPrqZs+KeqEoDFMVH5Vu6f4lri/31U5mgZkvBy39MOrn4XsMZROlPzIZv1uXasnCZAvuWazlFUXW7DL/wDDcJbXhnrz0siMZYaujlrjPS+mrGTusqSuuQyZRbccD/ClVZXBofwuW3GPRGztUuS1OnNY4/XLm9HluMLIht1dscv7lv0v0HWTebNEqVCBKDLp6unqtGWab9eM/rep2ztRgxn1dZXe/L9e6Xn2Ttqr2t23y9VhfNdX8XtcearHbUk3a9SSdV4arJLPCsuM4X1dCwU8h2PXKyhryxFi5pzZeOm/X9tAlCGPUqUnMqbApvu1xp81QcEs9ZTjJkpxkfZG9e2t0wl0c9Xbms8jnu+uO+oasfAzYjBuuiVXcg4O7aPGGr+mj7STbCTE4sMHbOX9w0aBdxJRFTytZEwVhH271okoR9GUjFOa+4YKz68capITZD2drpVOk4ebinrjNYfqaNcRUnWOQuzPauMYq+79Im5sS3KZR6YlXEHpvnqtGn3c+96keOgEOikjfGFJ0DislYsStKl2C33JMoQwxSyqW8Xdf/sOD1utR5xpIwOu7RZccD5f4uac8tOoW14bo8woteU+V5yPEfu5t99W0d2QHUg8yT+fHeOV9sXS6aEz3g4RiycW4LfNUcJZ247/AMjUjZzfXXPvVdjPL/vqPHbjbIjwecw327Y47V2v00fc3GJaXiz9OBa9/wBdc2u3dI59V5HSgvLw8F+zf19tIYwWFUcY5z69v0TT4LhZNJgI373Z359s6dPeiV9ae1cUP2b479tc3KzRkNgJRlcXLtfFp7+3rpN7egZvLgH9hx3e73013oqFxZK9N90svH3/AFNEkX82Pe79M5+36azfICHHHuFD5sZxiz10u1v5pry85x+r+vsaHt+ZcADUZHf1Hudj/rBei/QtK+p62c1j+8S06Ab6LLvjHfPJ61r05P1HGfv+pV/vpu5ukW1OxQZ989+2PY0n5kefXPParTmgxop9hWFhMQoQaBC/o8+vtitIt3z9Gn09OfTUeVylYzGufahKH6du/wBNSNuY8eY7PasVT9+fTReAEludGKxdY9GgT7vqY0PrcycBFwtrWOpea/3vnXthgkpQTpLqq5Pb14+vPfTpbZ3bxw9sfyquNL5A9DYHBLmk9fp7mf0vTpbQW3d9nnn/AHbvThWrKf6+317/APeo/RE6WKLfbN1nnvnVVSyA7riXeLe+XFZ/Z0lXkaUP2ur73p+wLzXBgfSs2e2myjQ4yZ7+v/DjQ1QhJN+Zarnhs4TH19dPlEwJixrPP9fv66btzpc3Xv27WdtPuhu5UZvL6Y96NTw0wR4jfujZp3TL0v6hj9dM24pRXe6buj2vKeuvPmctV/f6abdIDhGvdS+rpZl59efr302Dr6M1oJtT6W6GxM5r3+uibZ12Zv6n+2i7XhbjCVY6mK85Kaq/R9ufvrQbn4UZxHZkRTLCdiiYaX9v35qJTS5NFFld8J8BIl1PSRwPVbHOKWMWr+p9ca0Xh/y2oeZjSjOLhFSF5Xm/VH7aqfB7D4PqZdd8NcP2EP1b9DVxGZuxd4jI7S6okWMjpy04HkkYLpY86ynb4NY0sFkwjELZf4mQj2i92V3mqoDg9tHluHltJVFtZNdPPYMevp2OTUCfiCW25lTR1BfT0lmAsH0zea9NSPg+5LzRV6TJLmThu85cme/cc6z+5fYPtbfSRUuP8IUXxUiWLx08H30m54muqMYnXHgb4KHDjFxcPdxqFveJtSmMY2djqAoKoyFcc+xqR4jxG3CZCTiqRqV2emZXzjPvWNKgs9/5qo0MhsUx65ebMH91qT4KUZPm6mlipSJXq4pLOOz34YeEZZ6YyihSyQSrQQrDbQ979LbveJ6CLDaqlSNULjKczxb/AL6deQssJJGjMfMXLkwcReSm39fXSeaOerqjeJHtji2nth+mcaqPE7s5y25MNyTJqUm4Rj9TselB3HLWrDw4wud10y4zxz2LMdSxzdHroyLBPd1hcZWxK+auEzG2lQ9ec/Zu/DpmwjTz+rdxw47ZT11Fgbkrzb09VLVtPSVZms/ar7suEBzm0ery56rz/Dfm9K73eL08sRFj1xbjL58kcV2Ub7i1jnn/AEh3bBFzQQkXS0DbJ8wVK/rHQfDeJuVy6IxjMOC8srBux6Qx/PUzciyllA9KMJ6IZxj79s6SBsXwsFj1RYxkFJb2yUWVhrtwaJD/AFIBwAlxb7uPt3/lH2pAzvJZR097ft2MfTOTRXguUummo4q79faN/wBdc+o0cup/6HShhi3K2sJhwHtWL4/20k9hwmGVDKHan39sX/V0NGQkdwgFp0heWgp9Xin/AG0WEaOlQlhZVUVMWCtF8l9+dc9MzYjtRXq6I9QdOXgzjmva+zenm9mqQoTq4ezXe8GNRmPWQkgSu6tL7clWVRzXs6IzmMQPLipeqGb9PtfP10uUIkR3RcXfCV7Wenb+ekN9S4yr2+hx6+vvqPOonU3YBhPbF3a5Xn10kIkswyB1Wyt6svTII3+npXbU7W+AsOvX1RYvRk6fW6yr8vfQtuUYK3j5Qx5exxlLvle/HZ8o2x4B+ajnuI84q85dO647fSSDqfQrjvnD9tDjWLEC25zjiMYlNDbVHHtXT3t++iT235oi5cXQI96az7e/rpu1u8pUTusvTB7ZO52DSf8AkUWlCZ74y2AOKL+rWs3Qwrt9GYxcpZ6Xa5fv6djSxlFu+/7Xnjge/f8AfTeuUhope63TwWDbm/31H2jDHpi+e7sy+XzL2xXq1WgLJu5aieb/AC84xXeqadM24ykZQxQYxy5P04dJPdItK5ekzx3THFYLNNjuVdCRM33OPa75az21Up2MftHPnyOF/l740Pd2EohJM2285O7jvxp2+9WIkbLL9DORLb+xfroMt/dJcRoxdt36VVVjm++m40LAeFxXy0d+n3rLfOm7e5bJqxMl4x/V/oaTxG7ItocKDKrkYPtTzoe2SS2PbPpftm/XtnUuNZCyVKY0ogGHjmvTtxzoO3Hb5ZBefNKvbv8AT99M/PkJRLmnI04yt5O1Gvb+aajISzA579yu2jpt5YmzicUedO2tiUpEIismgOW9S/gvwyW/uxh0rEzNifwmWni3g901ofAfD/yY4Fkj1bh2P8kPb/NLv7ZNfQSkonTGNiw8H/423GJc94LEiyNuUrVqMU6sBea59DUKcNwfzIynJW+mBdqHzHzPmePpRqRLcgbnliz3LLWLIClxxGP/AHWr3b8buRg9F9Xe+72jblAc9N3nPbWO422kTwu7uTemYCA1LKGbHpkMba5bL4dRyRtTuAsZYTEnhBI3m84cyFC7vTtzxyfMQnySOnNuCqyHlkLfbtWpm34gkzhFj1FrCMTqTul5aTIF5+2oWHZTBm9Laax0ytzH68LQna3t20/4duG4u5aR6Ve1tcj3LrHaldN8Pvm/UJRHcDyqlza88Okbv0sbo76bt7W6DPp2tuvO7i3zwjK7szVmDjOq2oTYd+IygdStRyK3Set9gx2f1Ls9vxct4JRixOlYyBlGnviS8vJhM9nUT4Z8QkPR1EoSblL8uMYq/P5+kaLbkhn3xqeeM2iumfTVRi9mu0BzIq0sQ++FQEWcSPnjPpeFcB2PLJtv9z9dEjOajc+oKEsJXlw0Wd0WsZTQPF7EPNPzMqLm8Nvq8fxWGDvpduiDLbYwk3XS2hLHXGIfM3Q47ZpNKslXgk7iykDiReIZrukpIRMD5MtXp+3u7cergjKcRu2htBclqueLr3NRvB/DISRqfQGWVZjThw80YKL9eNH3Zbco1F24xZNRjSYYW3fILm74x20ku4n4JDCXXEG4OLz8rJItvCX9r9DTYxk05tEker0lS6Tim85zxitD8fIOnpGuixsYxkJ5grLla9sZ0/4cu7tRJKTFynT8sgqlV49zjOh2BW7e1Pdnm5wNxk0KJUWmhwI8+utFPbes3PN8txiVy+ZukMo5l2+uYMdtYz/LiHUf/SMpc5MU3f8A20Wp9DGErkN5XBKrvo4qjnn76aVYIZNFY2d7aHqvjNUsvXGeMaZDcMrKQXgkV6GGRns19ucab4PclUoRKU6i+XjIsn/MvasaNuRY2yI/Wu9UyfpH+lXrCcdzOaSyIyvpzl7yw1iXFHA/a9A35Bz1WOPLKsZBq+Ay8fXRiUuqVT6leoiFHTjy3T9fvqLPq6aioJ09UVEGzDL1o41i4IzYWcYsLjJhgepFoq+JFnPev6aHvePhGuo6ncMWdgMhLPe6y5Ku9FgxwoEnGcYBGvWXJd8HfRd8GqvHlK/hFq+p72X989tRV5DkbtXwMQl5oI+lXZ9X9jRpTqeWNv27236gVwvfUXd3nq7OSs/y5yUt+/tofi9+TUSrl5bj/DKrExhSv01mm6pBaDbxCJc5Ir00SSy7+yI/Xy3jQ9/xW3tgSkX5pZ+pd28Kn8tC8A7iydxiSBPVIpV54we9ujSdpem+mbHr6uZRtvqBs5PTtrbp7nbf7gmz09zbnFOaxQUCcGcXbz20Tc3w/iCy7yNXcWqwNPP/AFF3XzCSkLQRqgk2WvdOa9D6aKFEm2VF04ttTkvq7Z+uNYuP7/QJhej2BqpKlvt+6/d0ye5CN3glQCXi7K9sXfOL16fhzdiHJiVWnvm8jg0/ZIiUHe67Jz96qz6aTkuUMD4fckS6a8qyyub5rjIhzffTdjxr5Yy6STYwKVQu36n6WfTRoEI0lrfl+rbwcifyNRfGpGUZRuUDk7mJW2+a/b6dtJVwHbBLkxS43n0znBkM39f+dLubInWWSascV/pO3376jw8XAjFl5Gfyx6nMQc4wfc0Dc8ZIiHLI7HH0jV8frpuLS+4NosXFylEOmNr9e19899CPCTkxkzQT5Q+92+mPTvpTcouv4cndFO1ZyaC7nHVKlcZwcvT+n9dSmq+f6APvjgiFvPbzdn+/66geK8d0vTKMrOaOHuZ1Ll4jrWEcScWU+jz9/wB9SdvboCuD1vSjV/UhNXwZjw/hTwnhejaOuUw6renr7rbdkuIlfKXdarvF+HhFisw2mLA6UBeGSVdx+WpLSDedWP4h8FLfnHZPNGEoRkpmwTqV+axMtl+nOovw2H5CjBSdzmSkSIywpHyg3Ly36x9te1KVnoRQvgfAnTmNbY9TY3m0BklipnPeqt1Dd2Iiw7Y6/NRFzURurerLbjHpO8P4rrjKOZFlMynqpx5UJFSqr/XuP8reero6acqdpcFdWax00iqq44hNXTLd0QZ72aCI1SSOmo2ZwIV9D7NOg+C8L+bu4kMh6yQtRbBniWQsfWoub1ZQ+ELueaL1rk6mrrvfrXPTnm83qZHw5tG4beNxIxWADVl85ti4ZOI5wurskNvp1MQIkXnpLqsSnnzSvteXylaAeGjNZboTBTp8rn3lXzoW17uKNEhtMPD7e11DLcHdnKK5f4A6rwQGS1yabv7XRsMpz6ZbjmQ0R+bpDnqoyx4azyultCx+7cWVRhGIhxdBnyN3KdVb9jGUMIxZdf38983ItWWHHA37rzF+NxlUJSJX0EYtKEgSShYCBIfWZlqxPCbcYwkSZdTlZmTmqtuWeAXIemh8UCLR3dvdjCpEIi4AC+FDNWdJ1ZPWu6GyE41FkQyvUBEuMen8vq8x03mTLjI3qh2We5LoJELkVT1Vhvqv616c8avfD/4aRu0eqk4jfBJolGpUvvd41Obsod8Y3JLKMJq5aG+krsFUvr3unFWD4edMBlUya3YVzhurors9301ZeH3oMIzkSREFjSNSAeOmXzR9FoOla1E+JkNvoi0H5cTbvJFsOrGWR1PF+zw6dMmz3hPAsZEJpK+O6iIiOFQvJyS9b1Yz2KlHajdgCEmxkrm7SuR4zWq7w0/NfS9I4WQz6rla9iJ98++dWm/CRKMjinINqHyxP8og5Mn0yJrgGNhvbc3r6evciVLpFHA2nDnF1z1aN4SUvNGQ0wbjX8fTJoxkz83Clag/D4yoSITKWIjSL5cNPMRR7V2KkfEN6naiv+Iq7maSIV09RkBTAF9PBTp13ETtuagxZGKCvL9fXs/2aTfnudL0xZTHFN19pcn9TUTwO2gyN38ySdUcAEb81SjalNA39rxM8RuSlZGY8VGSeVpb6iV0o9znBjWF8nJN5AeGhNo3Cmh8sr8znpsjSV9O2ix3RXzSBvnILnHdeUPbtZpmzuyhKn+JiteZLqILeMjnij10fd2bY5j1ZzKIp259LP2PXUKu38Elds7XyDNnIx2uRytntV0Vx9jz8LFz1JJuXUYpacLyYyPr20eEoIzACXJxbdLzjs+moJ4wU25BMlh7VJULzxVKHraU6hKpUTwStmPUKVKLeb4449b6f30La2Z/NuxBtKwsY0/xBm3LXoabLwRLr6aiorz5R4K4csjHag41cfD/AIHuT2tqW35oy4uceqYNyMt2U4xT9NTGFy2xQUQJWw+UVbrFK4Rv2r051B34xlHzCSYkV6qYxkoCphLeffUuU4m49McgxkX5hOnypxzy+2k3p9W5cOjqY8sexWIuO+VyZ9qXS+1CeRDdkB+XHq/huVkq4Xjs/d0bd2R5rD5r4CvMp/d399A8DO6jfnknkas6kO3NcY/fUr4j8Jx5q8i7aRnGR1UdcZEVpw656bTfbyNcAPDpiUSzctEauxp6Xl4Off20GHgSI+adztbp80st2IhX7V20N3JAsz8sjXT8rZcsYGsdI/TS7fi4QMvTJi3fACNIYiZP1dKn2YWu5K39lASHU8Yklclry/8AN6b+RIqp+axLiYCr4D1+1aUImUvNP63z6XfPP31D3/zD5GtskUSri+RLuKdsfXjQpJx5AL4ffKQC4yehC36XLhpMaViRm9cmRzXHSNl4/TtqXPdiARjlB6o8KIVZdOX30LxvgvERWP5MLI9Uh3Y9ZBQ6pbd9Xcx9NNwclUc/bsDwRdjwc/N5j8uQ9PrCVphu2yv+9LueGlGKbcTvytdV80et3jv21JjvENvqk5gU8Ob83mxeb1X7/wASiUxXi3pBCuLbscOadN20kThIHuPTuE5ybKOkKblwIplr0vGpuzu4FZC8mMe1P31C3d6HiNslKMZCjcJZKTol1pdlr0p/PUra8Ex//wA2KXnqc36caJKNZWfwJJ3gqNvcXeCMpBFTrSpYtlMKccFB3/iVdGmXcd/zGElIL21p6Wm0t7ai/E5EdyXV5mDcl/iEEMdvNGPH8S6ZDb3N86owJRasEKoLSMqKvtffnXe88nr0S/CNEggygY74ie/VI9812+5trxW3cSO1dn8HTi+PMYW1491dUr4emMUzIGKtEoZXyxukM5/fVrslQlvRsA4ACupe1Lm04+3CJUDaLWOy7UDd6flajGSSAfncB29L741X/wDlRnKRt0qMnquPVSXcnh+oc6B8e+JLLahdDCMoxjjz+aTnsUxPsad4HwUZSnuycQHrKupcKBXIr9ftrRJcEdrYTxu3vkwIsWohIqXyxgnbuvTmzDxd6ifF4HXLouUySEGRxEIvSoPVeFk9TallDZeN+L/lS843keGIRqNsc9/8ueOdRN/xccbsY5mRl5rlGTOIiW3HMqyfatU2JIU8PPcgdCRkRqRItJdjq/ir5Uv99V3xn4fNgPWqVio3hbjC0kOOrp5SvvM8HvjKTL8wmSLqQ0NROpfm4Tv2ffUo+LTI0hKr6r83RHPN11cPFvpeojKinEy8xhLb6vzfzpAvVKmEaugMi8eb+up+14aTAj19SeaJJfNhq8CKXm//AMqdW2+ylDMosip/LYl1mwQu6pvOQ1V/lUkDcbjhIr/EoWOHzEu7Xrp7rCqLb4f4iCTy1KMoXNlEQtY9Nr1V/wD13t1Zb5BQUkxvpJMVsoly4xXOqPxHgdx3CQ9WIk3/AFOerLwlNfUdTNmcZ3Nc3OcgMQ6QZIvmcI0VnSXgTPbexj/E3Hoi3LpHiNeWspkoC8OG9STx8N5ITh0xlHq24N3KNqSAKthONnVzigrTvEwUOu7en5WotyYlhV+dr7Xqo3ZdJ+ZObGNNTGTdYiEbsuhyBiu16pWsCwW2zt/lAbioDuLyVHpwND5vKVXb1vUWew7nTIjaHVJyMpKrFo81eUt9G+cS9jxDPj5J5beRHJ6FEcfz0vwvxNflwAtk32QCDjpOlMl/Kvpp84JJWyyNqHQ35CTxY0rUQj1BYccHryPb3IXKHkuR8tYaqlKLyhos4spSjGmcQlX+iXINmMKd8caZu/DpTHqkSETqRs6Wzh9ka7g065mm5cHHJ2x3w7Z29vc3Ks6m2Mlco483I1VfXSb8WQ7adI3G4xtilGH74quL+o4eEHci7md3poYqd8PHqnPdcal+G8XHzXhFvv8AIyLO3bBpxlSywoBtTI7kiUElNW1FSuQLOK+7x2CeI8PGUakFUSqhRz3j2svvxxpJbcq/MX5hl03hbsfasFV2ONV+1/5EZQJMXqhZVfNKVEHgqPSnUeuDUPdylj5ELDZitSWnpIkcVbbXcOC5cJxnWy3PGQ2fB+G8R0Sl+VPcnGJIiL1JlpszfrjWa3ts6ofmQLZHm9F6aQPXjPoaf+budMYE1BYy80gpFKjkvP8ALRpSq33EjTbe/vPh/Dyz1T8Z5mN4gsmscx7V/PS/HJbcfD+J34TltCxjuQ4YzNwMe0zHvf2MvD4tOSbUN2fVA6qFiVVCdi5PHbTfE7MpsZSZEmROVTUemq6hPMiiPIgmrlqp/Q/HP4qxmt/EXiZm/wBOx1O+x2khK+iur5q9esiXWovjvFG5tbfi9i9qUtxhubY/NJPN0vqcKe/3zG58U8QRZm7LcY3BGcxtpjhenqLM3R6un73jvET3g3OshEsn1jz09QW9QjkaPrqJ6yty/fwFm2j8Yv4tLwhaRj1pVER241l5F9O+qv494Mnt+EGMpwSfVvyMkM9cJ8vTGN9209tUL4iW3Ko7251HTG2UmTFkfxrbz6/10eUdzqJ/n7xGvk60iyzahzdt/Q0n6iE08Ov+r9/cmWW3xjc6J+G8btnkSJKMMhOFjG2rJQWPH8PbVlu7OzPe8T4bqeuRHxX5n+SF0R6qqw6kPR9tYfxPxaMl2Js7EqPU9LKWY+znPBnQ/GfFJR61uIFMyS+Wqr/NVWVWjqVJ/Tz/AJTr7k7qNB4GctzxEfEbkPJ+fG3NRbGs1wV21I+PQIeLkz6iLueZb+SSW2cRr+Ws1ub26S/Ldzy0VG2nHKGLo5/lqVPf3ZQITnJhkTqlWLwRv5a7JrHqRVp/f8jUsGv+JBJ8fCeI7cdthjEZU9PT2FfTTfi09ncqUyP5vhpROlC5k4RlHHPzfsS9dYHe+MpsQmbm5KFkduPU0XjiT27PbTfE/Eh3HzS/MiX+ZJWRS1Td47a2Wu5XjHz92/6tfwS9RI1H418Q/wDmO1RTGKCYqhb9rdZzxu1uNdMo+5Tj0NG2fFS3pEep3LKZSWxq6t/htutVx8Y3Ty9IdOH3e/Lrnbcpua4b7hJruf/Z"/>
          <p:cNvSpPr>
            <a:spLocks noChangeAspect="1" noChangeArrowheads="1"/>
          </p:cNvSpPr>
          <p:nvPr/>
        </p:nvSpPr>
        <p:spPr bwMode="auto">
          <a:xfrm>
            <a:off x="314325" y="-301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6502" name="Picture 6" descr="http://pinestraw.com/Images/pine-straw-mulch-pine-needles-pinestraw.com-1800pinestraw-pic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 y="5328800"/>
            <a:ext cx="2996565" cy="1508272"/>
          </a:xfrm>
          <a:prstGeom prst="rect">
            <a:avLst/>
          </a:prstGeom>
          <a:noFill/>
          <a:extLst>
            <a:ext uri="{909E8E84-426E-40DD-AFC4-6F175D3DCCD1}">
              <a14:hiddenFill xmlns:a14="http://schemas.microsoft.com/office/drawing/2010/main">
                <a:solidFill>
                  <a:srgbClr val="FFFFFF"/>
                </a:solidFill>
              </a14:hiddenFill>
            </a:ext>
          </a:extLst>
        </p:spPr>
      </p:pic>
      <p:pic>
        <p:nvPicPr>
          <p:cNvPr id="106504" name="Picture 8" descr="http://gardenwright.typepad.com/.a/6a010535b05631970c01156e8fc867970c-500w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91000" y="533400"/>
            <a:ext cx="2590800" cy="1943100"/>
          </a:xfrm>
          <a:prstGeom prst="rect">
            <a:avLst/>
          </a:prstGeom>
          <a:noFill/>
          <a:extLst>
            <a:ext uri="{909E8E84-426E-40DD-AFC4-6F175D3DCCD1}">
              <a14:hiddenFill xmlns:a14="http://schemas.microsoft.com/office/drawing/2010/main">
                <a:solidFill>
                  <a:srgbClr val="FFFFFF"/>
                </a:solidFill>
              </a14:hiddenFill>
            </a:ext>
          </a:extLst>
        </p:spPr>
      </p:pic>
      <p:pic>
        <p:nvPicPr>
          <p:cNvPr id="106506" name="Picture 10" descr="http://images.lowes.com/product/converted/816101/816101002726lg.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84620" y="4229100"/>
            <a:ext cx="2628900" cy="2628900"/>
          </a:xfrm>
          <a:prstGeom prst="rect">
            <a:avLst/>
          </a:prstGeom>
          <a:noFill/>
          <a:extLst>
            <a:ext uri="{909E8E84-426E-40DD-AFC4-6F175D3DCCD1}">
              <a14:hiddenFill xmlns:a14="http://schemas.microsoft.com/office/drawing/2010/main">
                <a:solidFill>
                  <a:srgbClr val="FFFFFF"/>
                </a:solidFill>
              </a14:hiddenFill>
            </a:ext>
          </a:extLst>
        </p:spPr>
      </p:pic>
      <p:pic>
        <p:nvPicPr>
          <p:cNvPr id="106508" name="Picture 12" descr="http://hoxielandscape.com/files/2012/02/Bark-Mulch.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00400" y="4719175"/>
            <a:ext cx="2903220" cy="21774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412860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Pest</a:t>
            </a:r>
            <a:endParaRPr lang="en-US" dirty="0"/>
          </a:p>
        </p:txBody>
      </p:sp>
      <p:sp>
        <p:nvSpPr>
          <p:cNvPr id="3" name="Content Placeholder 2"/>
          <p:cNvSpPr>
            <a:spLocks noGrp="1"/>
          </p:cNvSpPr>
          <p:nvPr>
            <p:ph idx="1"/>
          </p:nvPr>
        </p:nvSpPr>
        <p:spPr/>
        <p:txBody>
          <a:bodyPr/>
          <a:lstStyle/>
          <a:p>
            <a:pPr lvl="0"/>
            <a:r>
              <a:rPr lang="en-US" dirty="0">
                <a:solidFill>
                  <a:schemeClr val="tx1"/>
                </a:solidFill>
                <a:latin typeface="+mn-lt"/>
                <a:ea typeface="+mn-ea"/>
                <a:cs typeface="+mn-cs"/>
              </a:rPr>
              <a:t>Pest control is necessary to control damage from insects, diseases, weeds and rodents.</a:t>
            </a:r>
          </a:p>
          <a:p>
            <a:r>
              <a:rPr lang="en-US" dirty="0">
                <a:solidFill>
                  <a:schemeClr val="tx1"/>
                </a:solidFill>
                <a:latin typeface="+mn-lt"/>
                <a:ea typeface="+mn-ea"/>
                <a:cs typeface="+mn-cs"/>
              </a:rPr>
              <a:t>Prevent pest problems by planting pest resistant varieties, keeping the landscape free of debris and watering </a:t>
            </a:r>
            <a:r>
              <a:rPr lang="en-US" dirty="0" smtClean="0">
                <a:solidFill>
                  <a:schemeClr val="tx1"/>
                </a:solidFill>
                <a:latin typeface="+mn-lt"/>
                <a:ea typeface="+mn-ea"/>
                <a:cs typeface="+mn-cs"/>
              </a:rPr>
              <a:t>efficiently</a:t>
            </a:r>
          </a:p>
          <a:p>
            <a:pPr lvl="0"/>
            <a:r>
              <a:rPr lang="en-US" dirty="0">
                <a:solidFill>
                  <a:schemeClr val="tx1"/>
                </a:solidFill>
                <a:latin typeface="+mn-lt"/>
                <a:ea typeface="+mn-ea"/>
                <a:cs typeface="+mn-cs"/>
              </a:rPr>
              <a:t>Monitor landscapes for pest problem.</a:t>
            </a:r>
          </a:p>
          <a:p>
            <a:pPr lvl="0"/>
            <a:r>
              <a:rPr lang="en-US" dirty="0">
                <a:solidFill>
                  <a:schemeClr val="tx1"/>
                </a:solidFill>
                <a:latin typeface="+mn-lt"/>
                <a:ea typeface="+mn-ea"/>
                <a:cs typeface="+mn-cs"/>
              </a:rPr>
              <a:t>Set up a pest maintenance schedule if necessary</a:t>
            </a:r>
            <a:r>
              <a:rPr lang="en-US" dirty="0" smtClean="0">
                <a:solidFill>
                  <a:schemeClr val="tx1"/>
                </a:solidFill>
                <a:latin typeface="+mn-lt"/>
                <a:ea typeface="+mn-ea"/>
                <a:cs typeface="+mn-cs"/>
              </a:rPr>
              <a:t>.</a:t>
            </a:r>
            <a:endParaRPr lang="en-US" dirty="0">
              <a:solidFill>
                <a:schemeClr val="tx1"/>
              </a:solidFill>
              <a:latin typeface="+mn-lt"/>
              <a:ea typeface="+mn-ea"/>
              <a:cs typeface="+mn-cs"/>
            </a:endParaRPr>
          </a:p>
        </p:txBody>
      </p:sp>
    </p:spTree>
    <p:extLst>
      <p:ext uri="{BB962C8B-B14F-4D97-AF65-F5344CB8AC3E}">
        <p14:creationId xmlns:p14="http://schemas.microsoft.com/office/powerpoint/2010/main" val="361535803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Mowing and Edging</a:t>
            </a:r>
            <a:endParaRPr lang="en-US" dirty="0"/>
          </a:p>
        </p:txBody>
      </p:sp>
      <p:sp>
        <p:nvSpPr>
          <p:cNvPr id="3" name="Content Placeholder 2"/>
          <p:cNvSpPr>
            <a:spLocks noGrp="1"/>
          </p:cNvSpPr>
          <p:nvPr>
            <p:ph idx="1"/>
          </p:nvPr>
        </p:nvSpPr>
        <p:spPr/>
        <p:txBody>
          <a:bodyPr/>
          <a:lstStyle/>
          <a:p>
            <a:pPr lvl="0"/>
            <a:r>
              <a:rPr lang="en-US" dirty="0">
                <a:solidFill>
                  <a:schemeClr val="tx1"/>
                </a:solidFill>
                <a:latin typeface="+mn-lt"/>
                <a:ea typeface="+mn-ea"/>
                <a:cs typeface="+mn-cs"/>
              </a:rPr>
              <a:t>Mow lawns at correct heights based on the type of grass.</a:t>
            </a:r>
          </a:p>
          <a:p>
            <a:pPr lvl="0"/>
            <a:r>
              <a:rPr lang="en-US" dirty="0">
                <a:solidFill>
                  <a:schemeClr val="tx1"/>
                </a:solidFill>
                <a:latin typeface="+mn-lt"/>
                <a:ea typeface="+mn-ea"/>
                <a:cs typeface="+mn-cs"/>
              </a:rPr>
              <a:t>Edging makes a sharp line of separation between plantings and the lawn.</a:t>
            </a:r>
          </a:p>
          <a:p>
            <a:pPr marL="0" indent="0">
              <a:buNone/>
            </a:pPr>
            <a:endParaRPr lang="en-US" dirty="0"/>
          </a:p>
        </p:txBody>
      </p:sp>
      <p:pic>
        <p:nvPicPr>
          <p:cNvPr id="107522" name="Picture 2" descr="http://www.marshallbroslandscaping.com/sup/img/gallery/edging_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0" y="4157853"/>
            <a:ext cx="4084320" cy="26548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4270414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Winterizing</a:t>
            </a:r>
            <a:endParaRPr lang="en-US" dirty="0"/>
          </a:p>
        </p:txBody>
      </p:sp>
      <p:sp>
        <p:nvSpPr>
          <p:cNvPr id="3" name="Content Placeholder 2"/>
          <p:cNvSpPr>
            <a:spLocks noGrp="1"/>
          </p:cNvSpPr>
          <p:nvPr>
            <p:ph idx="1"/>
          </p:nvPr>
        </p:nvSpPr>
        <p:spPr/>
        <p:txBody>
          <a:bodyPr/>
          <a:lstStyle/>
          <a:p>
            <a:r>
              <a:rPr lang="en-US" dirty="0" smtClean="0"/>
              <a:t>Treat wintertime weeds such as chickweed and henbit</a:t>
            </a:r>
          </a:p>
          <a:p>
            <a:pPr lvl="0"/>
            <a:r>
              <a:rPr lang="en-US" dirty="0" smtClean="0"/>
              <a:t>Remove leaves and other debris from lawns. It can </a:t>
            </a:r>
            <a:r>
              <a:rPr lang="en-US" dirty="0">
                <a:solidFill>
                  <a:schemeClr val="tx1"/>
                </a:solidFill>
                <a:latin typeface="+mn-lt"/>
                <a:ea typeface="+mn-ea"/>
                <a:cs typeface="+mn-cs"/>
              </a:rPr>
              <a:t>smother grass, promote diseases and invite pests.</a:t>
            </a:r>
          </a:p>
          <a:p>
            <a:pPr lvl="0"/>
            <a:r>
              <a:rPr lang="en-US" dirty="0">
                <a:solidFill>
                  <a:schemeClr val="tx1"/>
                </a:solidFill>
                <a:latin typeface="+mn-lt"/>
                <a:ea typeface="+mn-ea"/>
                <a:cs typeface="+mn-cs"/>
              </a:rPr>
              <a:t>Drain your irrigation systems.</a:t>
            </a:r>
          </a:p>
          <a:p>
            <a:pPr lvl="0"/>
            <a:r>
              <a:rPr lang="en-US" dirty="0">
                <a:solidFill>
                  <a:schemeClr val="tx1"/>
                </a:solidFill>
                <a:latin typeface="+mn-lt"/>
                <a:ea typeface="+mn-ea"/>
                <a:cs typeface="+mn-cs"/>
              </a:rPr>
              <a:t>Mulch beds if mulch is thin.</a:t>
            </a:r>
          </a:p>
          <a:p>
            <a:endParaRPr lang="en-US" dirty="0"/>
          </a:p>
        </p:txBody>
      </p:sp>
    </p:spTree>
    <p:extLst>
      <p:ext uri="{BB962C8B-B14F-4D97-AF65-F5344CB8AC3E}">
        <p14:creationId xmlns:p14="http://schemas.microsoft.com/office/powerpoint/2010/main" val="185921692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Principles of Pruning</a:t>
            </a:r>
            <a:endParaRPr lang="en-US" dirty="0"/>
          </a:p>
        </p:txBody>
      </p:sp>
      <p:sp>
        <p:nvSpPr>
          <p:cNvPr id="3" name="Content Placeholder 2"/>
          <p:cNvSpPr>
            <a:spLocks noGrp="1"/>
          </p:cNvSpPr>
          <p:nvPr>
            <p:ph idx="1"/>
          </p:nvPr>
        </p:nvSpPr>
        <p:spPr/>
        <p:txBody>
          <a:bodyPr/>
          <a:lstStyle/>
          <a:p>
            <a:pPr lvl="0"/>
            <a:r>
              <a:rPr lang="en-US" dirty="0">
                <a:solidFill>
                  <a:schemeClr val="tx1"/>
                </a:solidFill>
                <a:latin typeface="+mn-lt"/>
                <a:ea typeface="+mn-ea"/>
                <a:cs typeface="+mn-cs"/>
              </a:rPr>
              <a:t>Shrubs that produce flowers on wood grown the previous season should be pruned immediately after flowers fall off.</a:t>
            </a:r>
          </a:p>
          <a:p>
            <a:pPr lvl="1"/>
            <a:r>
              <a:rPr lang="en-US" dirty="0" smtClean="0"/>
              <a:t>Forsythia</a:t>
            </a:r>
          </a:p>
          <a:p>
            <a:pPr lvl="1"/>
            <a:r>
              <a:rPr lang="en-US" dirty="0" smtClean="0"/>
              <a:t>Azaleas</a:t>
            </a:r>
          </a:p>
          <a:p>
            <a:pPr lvl="1"/>
            <a:r>
              <a:rPr lang="en-US" dirty="0" err="1" smtClean="0"/>
              <a:t>Spirea</a:t>
            </a:r>
            <a:endParaRPr lang="en-US" dirty="0" smtClean="0"/>
          </a:p>
          <a:p>
            <a:endParaRPr lang="en-US" dirty="0"/>
          </a:p>
        </p:txBody>
      </p:sp>
    </p:spTree>
    <p:extLst>
      <p:ext uri="{BB962C8B-B14F-4D97-AF65-F5344CB8AC3E}">
        <p14:creationId xmlns:p14="http://schemas.microsoft.com/office/powerpoint/2010/main" val="186402705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Principles of Pruning</a:t>
            </a:r>
            <a:endParaRPr lang="en-US" dirty="0"/>
          </a:p>
        </p:txBody>
      </p:sp>
      <p:sp>
        <p:nvSpPr>
          <p:cNvPr id="3" name="Content Placeholder 2"/>
          <p:cNvSpPr>
            <a:spLocks noGrp="1"/>
          </p:cNvSpPr>
          <p:nvPr>
            <p:ph idx="1"/>
          </p:nvPr>
        </p:nvSpPr>
        <p:spPr/>
        <p:txBody>
          <a:bodyPr/>
          <a:lstStyle/>
          <a:p>
            <a:pPr lvl="0"/>
            <a:r>
              <a:rPr lang="en-US" dirty="0" smtClean="0">
                <a:solidFill>
                  <a:schemeClr val="tx1"/>
                </a:solidFill>
                <a:latin typeface="+mn-lt"/>
                <a:ea typeface="+mn-ea"/>
                <a:cs typeface="+mn-cs"/>
              </a:rPr>
              <a:t>Shrubs that bloom on current year’s growth should be pruned in fall or early spring.</a:t>
            </a:r>
          </a:p>
          <a:p>
            <a:pPr lvl="1"/>
            <a:r>
              <a:rPr lang="en-US" dirty="0" smtClean="0"/>
              <a:t>Rose</a:t>
            </a:r>
          </a:p>
          <a:p>
            <a:pPr lvl="1"/>
            <a:r>
              <a:rPr lang="en-US" dirty="0" smtClean="0"/>
              <a:t>Butterfly bush</a:t>
            </a:r>
          </a:p>
          <a:p>
            <a:pPr lvl="1"/>
            <a:r>
              <a:rPr lang="en-US" dirty="0" smtClean="0"/>
              <a:t>Crape Myrtle</a:t>
            </a:r>
            <a:endParaRPr lang="en-US" dirty="0"/>
          </a:p>
        </p:txBody>
      </p:sp>
    </p:spTree>
    <p:extLst>
      <p:ext uri="{BB962C8B-B14F-4D97-AF65-F5344CB8AC3E}">
        <p14:creationId xmlns:p14="http://schemas.microsoft.com/office/powerpoint/2010/main" val="92956311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or Methods of Pruning</a:t>
            </a:r>
            <a:endParaRPr lang="en-US" dirty="0"/>
          </a:p>
        </p:txBody>
      </p:sp>
      <p:sp>
        <p:nvSpPr>
          <p:cNvPr id="3" name="Content Placeholder 2"/>
          <p:cNvSpPr>
            <a:spLocks noGrp="1"/>
          </p:cNvSpPr>
          <p:nvPr>
            <p:ph idx="1"/>
          </p:nvPr>
        </p:nvSpPr>
        <p:spPr/>
        <p:txBody>
          <a:bodyPr/>
          <a:lstStyle/>
          <a:p>
            <a:pPr lvl="0"/>
            <a:r>
              <a:rPr lang="en-US" dirty="0">
                <a:solidFill>
                  <a:schemeClr val="tx1"/>
                </a:solidFill>
                <a:latin typeface="+mn-lt"/>
                <a:ea typeface="+mn-ea"/>
                <a:cs typeface="+mn-cs"/>
              </a:rPr>
              <a:t>Thinning- removes certain branches to open up the plant allowing light through to keep the natural shape.</a:t>
            </a:r>
          </a:p>
          <a:p>
            <a:r>
              <a:rPr lang="en-US" dirty="0">
                <a:solidFill>
                  <a:schemeClr val="tx1"/>
                </a:solidFill>
                <a:latin typeface="+mn-lt"/>
                <a:ea typeface="+mn-ea"/>
                <a:cs typeface="+mn-cs"/>
              </a:rPr>
              <a:t>Heading back- removes the end section of branches at the same height so that new shoots </a:t>
            </a:r>
            <a:r>
              <a:rPr lang="en-US" dirty="0" smtClean="0">
                <a:solidFill>
                  <a:schemeClr val="tx1"/>
                </a:solidFill>
                <a:latin typeface="+mn-lt"/>
                <a:ea typeface="+mn-ea"/>
                <a:cs typeface="+mn-cs"/>
              </a:rPr>
              <a:t>make </a:t>
            </a:r>
            <a:r>
              <a:rPr lang="en-US" dirty="0">
                <a:solidFill>
                  <a:schemeClr val="tx1"/>
                </a:solidFill>
                <a:latin typeface="+mn-lt"/>
                <a:ea typeface="+mn-ea"/>
                <a:cs typeface="+mn-cs"/>
              </a:rPr>
              <a:t>a plant </a:t>
            </a:r>
            <a:r>
              <a:rPr lang="en-US" dirty="0" smtClean="0">
                <a:solidFill>
                  <a:schemeClr val="tx1"/>
                </a:solidFill>
                <a:latin typeface="+mn-lt"/>
                <a:ea typeface="+mn-ea"/>
                <a:cs typeface="+mn-cs"/>
              </a:rPr>
              <a:t>thicker</a:t>
            </a:r>
          </a:p>
          <a:p>
            <a:pPr lvl="0"/>
            <a:r>
              <a:rPr lang="en-US" dirty="0">
                <a:solidFill>
                  <a:schemeClr val="tx1"/>
                </a:solidFill>
                <a:latin typeface="+mn-lt"/>
                <a:ea typeface="+mn-ea"/>
                <a:cs typeface="+mn-cs"/>
              </a:rPr>
              <a:t>Renewal- removes old branches that are large and unproductive by cutting them back to ground level.</a:t>
            </a:r>
          </a:p>
          <a:p>
            <a:pPr marL="0" indent="0">
              <a:buNone/>
            </a:pPr>
            <a:endParaRPr lang="en-US" dirty="0"/>
          </a:p>
        </p:txBody>
      </p:sp>
    </p:spTree>
    <p:extLst>
      <p:ext uri="{BB962C8B-B14F-4D97-AF65-F5344CB8AC3E}">
        <p14:creationId xmlns:p14="http://schemas.microsoft.com/office/powerpoint/2010/main" val="262158843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or Methods of Pruning</a:t>
            </a:r>
            <a:endParaRPr lang="en-US" dirty="0"/>
          </a:p>
        </p:txBody>
      </p:sp>
      <p:sp>
        <p:nvSpPr>
          <p:cNvPr id="3" name="Content Placeholder 2"/>
          <p:cNvSpPr>
            <a:spLocks noGrp="1"/>
          </p:cNvSpPr>
          <p:nvPr>
            <p:ph idx="1"/>
          </p:nvPr>
        </p:nvSpPr>
        <p:spPr/>
        <p:txBody>
          <a:bodyPr/>
          <a:lstStyle/>
          <a:p>
            <a:pPr lvl="0"/>
            <a:r>
              <a:rPr lang="en-US" dirty="0">
                <a:solidFill>
                  <a:schemeClr val="tx1"/>
                </a:solidFill>
                <a:latin typeface="+mn-lt"/>
                <a:ea typeface="+mn-ea"/>
                <a:cs typeface="+mn-cs"/>
              </a:rPr>
              <a:t>Root- usually done one growing season prior to transplanting.  The general rule is that one inch of stem diameter equals 10” of circle diameter for pruning roots around the plant</a:t>
            </a:r>
            <a:r>
              <a:rPr lang="en-US" dirty="0" smtClean="0">
                <a:solidFill>
                  <a:schemeClr val="tx1"/>
                </a:solidFill>
                <a:latin typeface="+mn-lt"/>
                <a:ea typeface="+mn-ea"/>
                <a:cs typeface="+mn-cs"/>
              </a:rPr>
              <a:t>.</a:t>
            </a:r>
            <a:endParaRPr lang="en-US" dirty="0">
              <a:solidFill>
                <a:schemeClr val="tx1"/>
              </a:solidFill>
              <a:latin typeface="+mn-lt"/>
              <a:ea typeface="+mn-ea"/>
              <a:cs typeface="+mn-cs"/>
            </a:endParaRPr>
          </a:p>
        </p:txBody>
      </p:sp>
    </p:spTree>
    <p:extLst>
      <p:ext uri="{BB962C8B-B14F-4D97-AF65-F5344CB8AC3E}">
        <p14:creationId xmlns:p14="http://schemas.microsoft.com/office/powerpoint/2010/main" val="191444896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Pruning Tools</a:t>
            </a:r>
            <a:endParaRPr lang="en-US" dirty="0"/>
          </a:p>
        </p:txBody>
      </p:sp>
      <p:sp>
        <p:nvSpPr>
          <p:cNvPr id="3" name="Content Placeholder 2"/>
          <p:cNvSpPr>
            <a:spLocks noGrp="1"/>
          </p:cNvSpPr>
          <p:nvPr>
            <p:ph idx="1"/>
          </p:nvPr>
        </p:nvSpPr>
        <p:spPr/>
        <p:txBody>
          <a:bodyPr/>
          <a:lstStyle/>
          <a:p>
            <a:r>
              <a:rPr lang="en-US" dirty="0" smtClean="0"/>
              <a:t>Pruning saw</a:t>
            </a:r>
          </a:p>
          <a:p>
            <a:pPr lvl="1"/>
            <a:r>
              <a:rPr lang="en-US" dirty="0" smtClean="0"/>
              <a:t>Will cut live or dead limbs</a:t>
            </a:r>
          </a:p>
          <a:p>
            <a:pPr lvl="1"/>
            <a:r>
              <a:rPr lang="en-US" dirty="0" smtClean="0"/>
              <a:t>Has coarse teeth</a:t>
            </a:r>
          </a:p>
          <a:p>
            <a:pPr lvl="1"/>
            <a:r>
              <a:rPr lang="en-US" dirty="0" smtClean="0"/>
              <a:t>Blade may or may not fold into the handle</a:t>
            </a:r>
            <a:endParaRPr lang="en-US" dirty="0"/>
          </a:p>
        </p:txBody>
      </p:sp>
      <p:pic>
        <p:nvPicPr>
          <p:cNvPr id="108546" name="Picture 2" descr="http://www.forestry-suppliers.com/Images/Original/1741_81138_p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00200" y="4191000"/>
            <a:ext cx="5316279" cy="2590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920485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Pruning Tools</a:t>
            </a:r>
            <a:endParaRPr lang="en-US" dirty="0"/>
          </a:p>
        </p:txBody>
      </p:sp>
      <p:sp>
        <p:nvSpPr>
          <p:cNvPr id="3" name="Content Placeholder 2"/>
          <p:cNvSpPr>
            <a:spLocks noGrp="1"/>
          </p:cNvSpPr>
          <p:nvPr>
            <p:ph idx="1"/>
          </p:nvPr>
        </p:nvSpPr>
        <p:spPr/>
        <p:txBody>
          <a:bodyPr/>
          <a:lstStyle/>
          <a:p>
            <a:r>
              <a:rPr lang="en-US" dirty="0" smtClean="0"/>
              <a:t>Pole pruner</a:t>
            </a:r>
          </a:p>
          <a:p>
            <a:pPr lvl="1"/>
            <a:r>
              <a:rPr lang="en-US" dirty="0" smtClean="0"/>
              <a:t>Has a saw and pruning tool on a pole to remove branches that are up to 12 feet overhead</a:t>
            </a:r>
          </a:p>
          <a:p>
            <a:pPr lvl="1"/>
            <a:r>
              <a:rPr lang="en-US" dirty="0" smtClean="0"/>
              <a:t>Non-powered or gas powered</a:t>
            </a:r>
          </a:p>
          <a:p>
            <a:pPr marL="457200" lvl="1" indent="0">
              <a:buNone/>
            </a:pPr>
            <a:endParaRPr lang="en-US" dirty="0"/>
          </a:p>
        </p:txBody>
      </p:sp>
      <p:pic>
        <p:nvPicPr>
          <p:cNvPr id="109570" name="Picture 2" descr="http://ecx.images-amazon.com/images/I/31W%2BJN0USd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68262" y="3581400"/>
            <a:ext cx="2304288" cy="32918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5894879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Pruning Tools</a:t>
            </a:r>
            <a:endParaRPr lang="en-US" dirty="0"/>
          </a:p>
        </p:txBody>
      </p:sp>
      <p:sp>
        <p:nvSpPr>
          <p:cNvPr id="3" name="Content Placeholder 2"/>
          <p:cNvSpPr>
            <a:spLocks noGrp="1"/>
          </p:cNvSpPr>
          <p:nvPr>
            <p:ph idx="1"/>
          </p:nvPr>
        </p:nvSpPr>
        <p:spPr/>
        <p:txBody>
          <a:bodyPr/>
          <a:lstStyle/>
          <a:p>
            <a:r>
              <a:rPr lang="en-US" dirty="0" smtClean="0"/>
              <a:t>Grass shears</a:t>
            </a:r>
          </a:p>
          <a:p>
            <a:pPr lvl="1"/>
            <a:r>
              <a:rPr lang="en-US" dirty="0" smtClean="0"/>
              <a:t>Has 2 blades designed to cut grass around edges of walks or flower beds</a:t>
            </a:r>
          </a:p>
          <a:p>
            <a:pPr lvl="1"/>
            <a:r>
              <a:rPr lang="en-US" dirty="0" smtClean="0"/>
              <a:t>Non-powered or battery powered</a:t>
            </a:r>
            <a:endParaRPr lang="en-US" dirty="0"/>
          </a:p>
        </p:txBody>
      </p:sp>
      <p:pic>
        <p:nvPicPr>
          <p:cNvPr id="110594" name="Picture 2" descr="http://media.qcsupply.com/catalog/product/cache/1/image/9df78eab33525d08d6e5fb8d27136e95/3/6/360375_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943600" y="3688080"/>
            <a:ext cx="3200400" cy="3200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2920513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Pruning Tools</a:t>
            </a:r>
            <a:endParaRPr lang="en-US" dirty="0"/>
          </a:p>
        </p:txBody>
      </p:sp>
      <p:sp>
        <p:nvSpPr>
          <p:cNvPr id="3" name="Content Placeholder 2"/>
          <p:cNvSpPr>
            <a:spLocks noGrp="1"/>
          </p:cNvSpPr>
          <p:nvPr>
            <p:ph idx="1"/>
          </p:nvPr>
        </p:nvSpPr>
        <p:spPr/>
        <p:txBody>
          <a:bodyPr/>
          <a:lstStyle/>
          <a:p>
            <a:r>
              <a:rPr lang="en-US" dirty="0" smtClean="0"/>
              <a:t>Lopping shears</a:t>
            </a:r>
          </a:p>
          <a:p>
            <a:pPr lvl="1"/>
            <a:r>
              <a:rPr lang="en-US" dirty="0" smtClean="0"/>
              <a:t>Long handled, bypass cut (scissor type blade that overlap each other)</a:t>
            </a:r>
          </a:p>
          <a:p>
            <a:pPr lvl="1"/>
            <a:r>
              <a:rPr lang="en-US" dirty="0" smtClean="0"/>
              <a:t>Cuts limbs from 1” to 1 ½” </a:t>
            </a:r>
            <a:endParaRPr lang="en-US" dirty="0"/>
          </a:p>
        </p:txBody>
      </p:sp>
      <p:pic>
        <p:nvPicPr>
          <p:cNvPr id="111618" name="Picture 2" descr="http://ace.imageg.net/graphics/product_images/pACE3-6840353re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81600" y="3124200"/>
            <a:ext cx="3733798" cy="3733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38501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Pruning Tools</a:t>
            </a:r>
            <a:endParaRPr lang="en-US" dirty="0"/>
          </a:p>
        </p:txBody>
      </p:sp>
      <p:sp>
        <p:nvSpPr>
          <p:cNvPr id="3" name="Content Placeholder 2"/>
          <p:cNvSpPr>
            <a:spLocks noGrp="1"/>
          </p:cNvSpPr>
          <p:nvPr>
            <p:ph idx="1"/>
          </p:nvPr>
        </p:nvSpPr>
        <p:spPr/>
        <p:txBody>
          <a:bodyPr/>
          <a:lstStyle/>
          <a:p>
            <a:r>
              <a:rPr lang="en-US" dirty="0" smtClean="0"/>
              <a:t>Hand shears or pruning shears</a:t>
            </a:r>
          </a:p>
          <a:p>
            <a:pPr lvl="1"/>
            <a:r>
              <a:rPr lang="en-US" dirty="0" smtClean="0"/>
              <a:t>Bypass shears- </a:t>
            </a:r>
            <a:r>
              <a:rPr lang="en-US" dirty="0">
                <a:solidFill>
                  <a:schemeClr val="tx1"/>
                </a:solidFill>
                <a:latin typeface="+mn-lt"/>
              </a:rPr>
              <a:t>scissor type blade that overlap each </a:t>
            </a:r>
            <a:r>
              <a:rPr lang="en-US" dirty="0" smtClean="0">
                <a:solidFill>
                  <a:schemeClr val="tx1"/>
                </a:solidFill>
                <a:latin typeface="+mn-lt"/>
              </a:rPr>
              <a:t>other</a:t>
            </a:r>
          </a:p>
          <a:p>
            <a:pPr lvl="1"/>
            <a:r>
              <a:rPr lang="en-US" dirty="0">
                <a:solidFill>
                  <a:schemeClr val="tx1"/>
                </a:solidFill>
                <a:latin typeface="+mn-lt"/>
              </a:rPr>
              <a:t>Anvil shears- a single blade that strikes against a flat metal plate</a:t>
            </a:r>
            <a:r>
              <a:rPr lang="en-US" dirty="0" smtClean="0">
                <a:solidFill>
                  <a:schemeClr val="tx1"/>
                </a:solidFill>
                <a:latin typeface="+mn-lt"/>
              </a:rPr>
              <a:t>.</a:t>
            </a:r>
          </a:p>
          <a:p>
            <a:pPr lvl="1"/>
            <a:r>
              <a:rPr lang="en-US" dirty="0">
                <a:solidFill>
                  <a:schemeClr val="tx1"/>
                </a:solidFill>
                <a:latin typeface="+mn-lt"/>
              </a:rPr>
              <a:t>Removes branches ¼”-½”. </a:t>
            </a:r>
            <a:endParaRPr lang="en-US" dirty="0"/>
          </a:p>
        </p:txBody>
      </p:sp>
      <p:pic>
        <p:nvPicPr>
          <p:cNvPr id="112642" name="Picture 2" descr="http://www.felcostore.com/images/products/F1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03520" y="4846319"/>
            <a:ext cx="3810000" cy="19812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9987229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Pruning Tools</a:t>
            </a:r>
            <a:endParaRPr lang="en-US" dirty="0"/>
          </a:p>
        </p:txBody>
      </p:sp>
      <p:sp>
        <p:nvSpPr>
          <p:cNvPr id="3" name="Content Placeholder 2"/>
          <p:cNvSpPr>
            <a:spLocks noGrp="1"/>
          </p:cNvSpPr>
          <p:nvPr>
            <p:ph idx="1"/>
          </p:nvPr>
        </p:nvSpPr>
        <p:spPr/>
        <p:txBody>
          <a:bodyPr/>
          <a:lstStyle/>
          <a:p>
            <a:pPr lvl="0"/>
            <a:r>
              <a:rPr lang="en-US" dirty="0">
                <a:solidFill>
                  <a:schemeClr val="tx1"/>
                </a:solidFill>
                <a:latin typeface="+mn-lt"/>
                <a:ea typeface="+mn-ea"/>
                <a:cs typeface="+mn-cs"/>
              </a:rPr>
              <a:t>Hedge shears.</a:t>
            </a:r>
          </a:p>
          <a:p>
            <a:pPr lvl="1"/>
            <a:r>
              <a:rPr lang="en-US" dirty="0">
                <a:solidFill>
                  <a:schemeClr val="tx1"/>
                </a:solidFill>
                <a:latin typeface="+mn-lt"/>
              </a:rPr>
              <a:t>Has long blades</a:t>
            </a:r>
            <a:r>
              <a:rPr lang="en-US" dirty="0" smtClean="0">
                <a:solidFill>
                  <a:schemeClr val="tx1"/>
                </a:solidFill>
                <a:latin typeface="+mn-lt"/>
              </a:rPr>
              <a:t>.</a:t>
            </a:r>
          </a:p>
          <a:p>
            <a:pPr lvl="1"/>
            <a:r>
              <a:rPr lang="en-US" dirty="0">
                <a:solidFill>
                  <a:schemeClr val="tx1"/>
                </a:solidFill>
                <a:latin typeface="+mn-lt"/>
              </a:rPr>
              <a:t>Trim hedges or shape </a:t>
            </a:r>
            <a:r>
              <a:rPr lang="en-US" dirty="0" smtClean="0">
                <a:solidFill>
                  <a:schemeClr val="tx1"/>
                </a:solidFill>
                <a:latin typeface="+mn-lt"/>
              </a:rPr>
              <a:t>shrubs</a:t>
            </a:r>
          </a:p>
          <a:p>
            <a:pPr lvl="1"/>
            <a:r>
              <a:rPr lang="en-US" dirty="0">
                <a:solidFill>
                  <a:schemeClr val="tx1"/>
                </a:solidFill>
                <a:latin typeface="+mn-lt"/>
              </a:rPr>
              <a:t>Non-powered, gas or electric </a:t>
            </a:r>
            <a:r>
              <a:rPr lang="en-US" dirty="0" smtClean="0">
                <a:solidFill>
                  <a:schemeClr val="tx1"/>
                </a:solidFill>
                <a:latin typeface="+mn-lt"/>
              </a:rPr>
              <a:t>powered</a:t>
            </a:r>
            <a:endParaRPr lang="en-US" dirty="0"/>
          </a:p>
        </p:txBody>
      </p:sp>
      <p:pic>
        <p:nvPicPr>
          <p:cNvPr id="113666" name="Picture 2" descr="http://www.bubblews.com/assets/images/news/2056546356_136949237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76400" y="4204444"/>
            <a:ext cx="5928360" cy="26743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275213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Pruning Tools</a:t>
            </a:r>
            <a:endParaRPr lang="en-US" dirty="0"/>
          </a:p>
        </p:txBody>
      </p:sp>
      <p:sp>
        <p:nvSpPr>
          <p:cNvPr id="3" name="Content Placeholder 2"/>
          <p:cNvSpPr>
            <a:spLocks noGrp="1"/>
          </p:cNvSpPr>
          <p:nvPr>
            <p:ph idx="1"/>
          </p:nvPr>
        </p:nvSpPr>
        <p:spPr/>
        <p:txBody>
          <a:bodyPr/>
          <a:lstStyle/>
          <a:p>
            <a:pPr lvl="0"/>
            <a:r>
              <a:rPr lang="en-US" dirty="0">
                <a:solidFill>
                  <a:schemeClr val="tx1"/>
                </a:solidFill>
                <a:latin typeface="+mn-lt"/>
                <a:ea typeface="+mn-ea"/>
                <a:cs typeface="+mn-cs"/>
              </a:rPr>
              <a:t>Chain </a:t>
            </a:r>
            <a:r>
              <a:rPr lang="en-US" dirty="0" smtClean="0">
                <a:solidFill>
                  <a:schemeClr val="tx1"/>
                </a:solidFill>
                <a:latin typeface="+mn-lt"/>
                <a:ea typeface="+mn-ea"/>
                <a:cs typeface="+mn-cs"/>
              </a:rPr>
              <a:t>saw</a:t>
            </a:r>
          </a:p>
          <a:p>
            <a:pPr lvl="1"/>
            <a:r>
              <a:rPr lang="en-US" dirty="0">
                <a:solidFill>
                  <a:schemeClr val="tx1"/>
                </a:solidFill>
                <a:latin typeface="+mn-lt"/>
              </a:rPr>
              <a:t>Cuts limbs from 3” up to the blade </a:t>
            </a:r>
            <a:r>
              <a:rPr lang="en-US" dirty="0" smtClean="0">
                <a:solidFill>
                  <a:schemeClr val="tx1"/>
                </a:solidFill>
                <a:latin typeface="+mn-lt"/>
              </a:rPr>
              <a:t>length</a:t>
            </a:r>
            <a:endParaRPr lang="en-US" dirty="0"/>
          </a:p>
          <a:p>
            <a:pPr lvl="1"/>
            <a:r>
              <a:rPr lang="en-US" dirty="0">
                <a:solidFill>
                  <a:schemeClr val="tx1"/>
                </a:solidFill>
                <a:latin typeface="+mn-lt"/>
              </a:rPr>
              <a:t>Gas, electric or battery </a:t>
            </a:r>
            <a:r>
              <a:rPr lang="en-US" dirty="0" smtClean="0">
                <a:solidFill>
                  <a:schemeClr val="tx1"/>
                </a:solidFill>
                <a:latin typeface="+mn-lt"/>
              </a:rPr>
              <a:t>powered</a:t>
            </a:r>
            <a:endParaRPr lang="en-US" dirty="0">
              <a:solidFill>
                <a:schemeClr val="tx1"/>
              </a:solidFill>
              <a:latin typeface="+mn-lt"/>
              <a:ea typeface="+mn-ea"/>
              <a:cs typeface="+mn-cs"/>
            </a:endParaRPr>
          </a:p>
          <a:p>
            <a:pPr marL="0" indent="0">
              <a:buNone/>
            </a:pPr>
            <a:endParaRPr lang="en-US" dirty="0"/>
          </a:p>
        </p:txBody>
      </p:sp>
      <p:pic>
        <p:nvPicPr>
          <p:cNvPr id="114690" name="Picture 2" descr="http://www.cpsc.gov/PageFiles/73658/0354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43000" y="3843203"/>
            <a:ext cx="6442720" cy="29242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61776"/>
      </p:ext>
    </p:extLst>
  </p:cSld>
  <p:clrMapOvr>
    <a:masterClrMapping/>
  </p:clrMapOvr>
</p:sld>
</file>

<file path=ppt/theme/theme1.xml><?xml version="1.0" encoding="utf-8"?>
<a:theme xmlns:a="http://schemas.openxmlformats.org/drawingml/2006/main" name="Topo">
  <a:themeElements>
    <a:clrScheme name="Topo 1">
      <a:dk1>
        <a:srgbClr val="000000"/>
      </a:dk1>
      <a:lt1>
        <a:srgbClr val="EAEAEA"/>
      </a:lt1>
      <a:dk2>
        <a:srgbClr val="3A585A"/>
      </a:dk2>
      <a:lt2>
        <a:srgbClr val="FFFFCC"/>
      </a:lt2>
      <a:accent1>
        <a:srgbClr val="499EAF"/>
      </a:accent1>
      <a:accent2>
        <a:srgbClr val="376D6C"/>
      </a:accent2>
      <a:accent3>
        <a:srgbClr val="AEB4B5"/>
      </a:accent3>
      <a:accent4>
        <a:srgbClr val="C8C8C8"/>
      </a:accent4>
      <a:accent5>
        <a:srgbClr val="B1CCD4"/>
      </a:accent5>
      <a:accent6>
        <a:srgbClr val="316261"/>
      </a:accent6>
      <a:hlink>
        <a:srgbClr val="CCFFCC"/>
      </a:hlink>
      <a:folHlink>
        <a:srgbClr val="CC9900"/>
      </a:folHlink>
    </a:clrScheme>
    <a:fontScheme name="Topo">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Narrow"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Narrow" pitchFamily="34" charset="0"/>
          </a:defRPr>
        </a:defPPr>
      </a:lstStyle>
    </a:lnDef>
  </a:objectDefaults>
  <a:extraClrSchemeLst>
    <a:extraClrScheme>
      <a:clrScheme name="Topo 1">
        <a:dk1>
          <a:srgbClr val="000000"/>
        </a:dk1>
        <a:lt1>
          <a:srgbClr val="EAEAEA"/>
        </a:lt1>
        <a:dk2>
          <a:srgbClr val="3A585A"/>
        </a:dk2>
        <a:lt2>
          <a:srgbClr val="FFFFCC"/>
        </a:lt2>
        <a:accent1>
          <a:srgbClr val="499EAF"/>
        </a:accent1>
        <a:accent2>
          <a:srgbClr val="376D6C"/>
        </a:accent2>
        <a:accent3>
          <a:srgbClr val="AEB4B5"/>
        </a:accent3>
        <a:accent4>
          <a:srgbClr val="C8C8C8"/>
        </a:accent4>
        <a:accent5>
          <a:srgbClr val="B1CCD4"/>
        </a:accent5>
        <a:accent6>
          <a:srgbClr val="316261"/>
        </a:accent6>
        <a:hlink>
          <a:srgbClr val="CCFFCC"/>
        </a:hlink>
        <a:folHlink>
          <a:srgbClr val="CC9900"/>
        </a:folHlink>
      </a:clrScheme>
      <a:clrMap bg1="dk2" tx1="lt1" bg2="dk1" tx2="lt2" accent1="accent1" accent2="accent2" accent3="accent3" accent4="accent4" accent5="accent5" accent6="accent6" hlink="hlink" folHlink="folHlink"/>
    </a:extraClrScheme>
    <a:extraClrScheme>
      <a:clrScheme name="Topo 2">
        <a:dk1>
          <a:srgbClr val="00172E"/>
        </a:dk1>
        <a:lt1>
          <a:srgbClr val="FFFFFF"/>
        </a:lt1>
        <a:dk2>
          <a:srgbClr val="003366"/>
        </a:dk2>
        <a:lt2>
          <a:srgbClr val="B2B2B2"/>
        </a:lt2>
        <a:accent1>
          <a:srgbClr val="91C6D1"/>
        </a:accent1>
        <a:accent2>
          <a:srgbClr val="D6E9EE"/>
        </a:accent2>
        <a:accent3>
          <a:srgbClr val="FFFFFF"/>
        </a:accent3>
        <a:accent4>
          <a:srgbClr val="001226"/>
        </a:accent4>
        <a:accent5>
          <a:srgbClr val="C7DFE5"/>
        </a:accent5>
        <a:accent6>
          <a:srgbClr val="C2D3D8"/>
        </a:accent6>
        <a:hlink>
          <a:srgbClr val="666699"/>
        </a:hlink>
        <a:folHlink>
          <a:srgbClr val="6699FF"/>
        </a:folHlink>
      </a:clrScheme>
      <a:clrMap bg1="lt1" tx1="dk1" bg2="lt2" tx2="dk2" accent1="accent1" accent2="accent2" accent3="accent3" accent4="accent4" accent5="accent5" accent6="accent6" hlink="hlink" folHlink="folHlink"/>
    </a:extraClrScheme>
    <a:extraClrScheme>
      <a:clrScheme name="Topo 3">
        <a:dk1>
          <a:srgbClr val="000000"/>
        </a:dk1>
        <a:lt1>
          <a:srgbClr val="FFFFFF"/>
        </a:lt1>
        <a:dk2>
          <a:srgbClr val="333333"/>
        </a:dk2>
        <a:lt2>
          <a:srgbClr val="FFFFFF"/>
        </a:lt2>
        <a:accent1>
          <a:srgbClr val="B2B2B2"/>
        </a:accent1>
        <a:accent2>
          <a:srgbClr val="DDDDDD"/>
        </a:accent2>
        <a:accent3>
          <a:srgbClr val="FFFFFF"/>
        </a:accent3>
        <a:accent4>
          <a:srgbClr val="000000"/>
        </a:accent4>
        <a:accent5>
          <a:srgbClr val="D5D5D5"/>
        </a:accent5>
        <a:accent6>
          <a:srgbClr val="C8C8C8"/>
        </a:accent6>
        <a:hlink>
          <a:srgbClr val="5F5F5F"/>
        </a:hlink>
        <a:folHlink>
          <a:srgbClr val="969696"/>
        </a:folHlink>
      </a:clrScheme>
      <a:clrMap bg1="lt1" tx1="dk1" bg2="lt2" tx2="dk2" accent1="accent1" accent2="accent2" accent3="accent3" accent4="accent4" accent5="accent5" accent6="accent6" hlink="hlink" folHlink="folHlink"/>
    </a:extraClrScheme>
    <a:extraClrScheme>
      <a:clrScheme name="Topo 4">
        <a:dk1>
          <a:srgbClr val="333333"/>
        </a:dk1>
        <a:lt1>
          <a:srgbClr val="C0D7D8"/>
        </a:lt1>
        <a:dk2>
          <a:srgbClr val="223C3E"/>
        </a:dk2>
        <a:lt2>
          <a:srgbClr val="809EA2"/>
        </a:lt2>
        <a:accent1>
          <a:srgbClr val="FFFFCC"/>
        </a:accent1>
        <a:accent2>
          <a:srgbClr val="E3ECED"/>
        </a:accent2>
        <a:accent3>
          <a:srgbClr val="DCE8E9"/>
        </a:accent3>
        <a:accent4>
          <a:srgbClr val="2A2A2A"/>
        </a:accent4>
        <a:accent5>
          <a:srgbClr val="FFFFE2"/>
        </a:accent5>
        <a:accent6>
          <a:srgbClr val="CED6D7"/>
        </a:accent6>
        <a:hlink>
          <a:srgbClr val="660066"/>
        </a:hlink>
        <a:folHlink>
          <a:srgbClr val="A98FA9"/>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C:\Program Files\Microsoft Office\Templates\Presentation Designs\Topo.pot</Template>
  <TotalTime>270</TotalTime>
  <Words>2149</Words>
  <Application>Microsoft Office PowerPoint</Application>
  <PresentationFormat>On-screen Show (4:3)</PresentationFormat>
  <Paragraphs>221</Paragraphs>
  <Slides>48</Slides>
  <Notes>1</Notes>
  <HiddenSlides>0</HiddenSlides>
  <MMClips>0</MMClips>
  <ScaleCrop>false</ScaleCrop>
  <HeadingPairs>
    <vt:vector size="4" baseType="variant">
      <vt:variant>
        <vt:lpstr>Theme</vt:lpstr>
      </vt:variant>
      <vt:variant>
        <vt:i4>1</vt:i4>
      </vt:variant>
      <vt:variant>
        <vt:lpstr>Slide Titles</vt:lpstr>
      </vt:variant>
      <vt:variant>
        <vt:i4>48</vt:i4>
      </vt:variant>
    </vt:vector>
  </HeadingPairs>
  <TitlesOfParts>
    <vt:vector size="49" baseType="lpstr">
      <vt:lpstr>Topo</vt:lpstr>
      <vt:lpstr>Landscape Design</vt:lpstr>
      <vt:lpstr>Principles of Design</vt:lpstr>
      <vt:lpstr>Principles of Design</vt:lpstr>
      <vt:lpstr>Principles of Design</vt:lpstr>
      <vt:lpstr>Principles of Design</vt:lpstr>
      <vt:lpstr>Principles of Design</vt:lpstr>
      <vt:lpstr>Principles of Design</vt:lpstr>
      <vt:lpstr>Types of Plans Used in Landscaping</vt:lpstr>
      <vt:lpstr>Types of Plans Used in Landscaping</vt:lpstr>
      <vt:lpstr>Types of Plans Used in Landscaping</vt:lpstr>
      <vt:lpstr>Types of Plans Used in Landscaping</vt:lpstr>
      <vt:lpstr>Landscape Design-Final</vt:lpstr>
      <vt:lpstr>Types of Plans Used in Landscaping</vt:lpstr>
      <vt:lpstr>Types of Plans Used in Landscaping</vt:lpstr>
      <vt:lpstr>Drawing Instruments</vt:lpstr>
      <vt:lpstr>Drawing Instruments</vt:lpstr>
      <vt:lpstr>Drawing Instruments</vt:lpstr>
      <vt:lpstr>Drawing Instruments</vt:lpstr>
      <vt:lpstr>Drawing Instruments</vt:lpstr>
      <vt:lpstr>Landscape Process</vt:lpstr>
      <vt:lpstr>Landscape Process</vt:lpstr>
      <vt:lpstr>Landscape Occupations</vt:lpstr>
      <vt:lpstr>Landscape Occupations</vt:lpstr>
      <vt:lpstr>Landscape Occupations</vt:lpstr>
      <vt:lpstr>Landscape Occupations</vt:lpstr>
      <vt:lpstr>Landscape Occupations</vt:lpstr>
      <vt:lpstr>Planting and Maintenance </vt:lpstr>
      <vt:lpstr>Planting</vt:lpstr>
      <vt:lpstr>Planting</vt:lpstr>
      <vt:lpstr>Planting</vt:lpstr>
      <vt:lpstr>Watering</vt:lpstr>
      <vt:lpstr>Fertilizing</vt:lpstr>
      <vt:lpstr>Mulching</vt:lpstr>
      <vt:lpstr>Mulching</vt:lpstr>
      <vt:lpstr>Pest</vt:lpstr>
      <vt:lpstr> Mowing and Edging</vt:lpstr>
      <vt:lpstr>Winterizing</vt:lpstr>
      <vt:lpstr>Principles of Pruning</vt:lpstr>
      <vt:lpstr>Principles of Pruning</vt:lpstr>
      <vt:lpstr>Types or Methods of Pruning</vt:lpstr>
      <vt:lpstr>Types or Methods of Pruning</vt:lpstr>
      <vt:lpstr>Pruning Tools</vt:lpstr>
      <vt:lpstr>Pruning Tools</vt:lpstr>
      <vt:lpstr>Pruning Tools</vt:lpstr>
      <vt:lpstr>Pruning Tools</vt:lpstr>
      <vt:lpstr>Pruning Tools</vt:lpstr>
      <vt:lpstr>Pruning Tools</vt:lpstr>
      <vt:lpstr>Pruning Tools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Maintenance of Landscape</dc:title>
  <dc:creator>Olivia Watson</dc:creator>
  <cp:lastModifiedBy>Windows User</cp:lastModifiedBy>
  <cp:revision>13</cp:revision>
  <cp:lastPrinted>1601-01-01T00:00:00Z</cp:lastPrinted>
  <dcterms:created xsi:type="dcterms:W3CDTF">2005-02-08T16:13:21Z</dcterms:created>
  <dcterms:modified xsi:type="dcterms:W3CDTF">2014-04-14T15:06:44Z</dcterms:modified>
</cp:coreProperties>
</file>