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9"/>
  </p:notes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69" r:id="rId10"/>
    <p:sldId id="272" r:id="rId11"/>
    <p:sldId id="273" r:id="rId12"/>
    <p:sldId id="285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8" r:id="rId23"/>
    <p:sldId id="299" r:id="rId24"/>
    <p:sldId id="302" r:id="rId25"/>
    <p:sldId id="303" r:id="rId26"/>
    <p:sldId id="304" r:id="rId27"/>
    <p:sldId id="305" r:id="rId28"/>
  </p:sldIdLst>
  <p:sldSz cx="9144000" cy="6858000" type="screen4x3"/>
  <p:notesSz cx="6858000" cy="9144000"/>
  <p:embeddedFontLst>
    <p:embeddedFont>
      <p:font typeface="Tahoma" panose="020B0604030504040204" pitchFamily="3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64AB-E9B4-4A38-A38D-445EF9476452}">
  <a:tblStyle styleId="{68D264AB-E9B4-4A38-A38D-445EF94764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67" d="100"/>
          <a:sy n="67" d="100"/>
        </p:scale>
        <p:origin x="4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Clip Art" type="txAndClipArt">
  <p:cSld name="TEXT_AND_CLIPAR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clipArt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Text" type="twoObjAndTx">
  <p:cSld name="TWO_OBJECTS_AND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>
            <a:spLocks noGrp="1"/>
          </p:cNvSpPr>
          <p:nvPr>
            <p:ph type="clipArt" idx="2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Mongols</a:t>
            </a:r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1"/>
          </p:nvPr>
        </p:nvSpPr>
        <p:spPr>
          <a:xfrm>
            <a:off x="0" y="2057400"/>
            <a:ext cx="9144000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“The Mongols made no technological breakthroughs, founded no new religions, wrote few books or dramas”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historically significant?</a:t>
            </a:r>
            <a:endParaRPr/>
          </a:p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Quick Background…</a:t>
            </a:r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1910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Nomads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Genghis Khan 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 the chosen leader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for water leads to conquest - Central Asia lacked rain for agriculture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Greatest Opportunity was trade – </a:t>
            </a:r>
            <a:r>
              <a:rPr lang="en-US" sz="28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horses!</a:t>
            </a:r>
            <a:endParaRPr/>
          </a:p>
        </p:txBody>
      </p:sp>
      <p:pic>
        <p:nvPicPr>
          <p:cNvPr id="139" name="Google Shape;139;p20" descr="noma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1676400"/>
            <a:ext cx="4267200" cy="26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1" descr="https://qph.is.quoracdn.net/main-qimg-a11506666378a8d25a544f7eb454ca63?convert_to_webp=tru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4375" y="2667000"/>
            <a:ext cx="4619625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1"/>
          <p:cNvSpPr txBox="1">
            <a:spLocks noGrp="1"/>
          </p:cNvSpPr>
          <p:nvPr>
            <p:ph type="title" idx="4294967295"/>
          </p:nvPr>
        </p:nvSpPr>
        <p:spPr>
          <a:xfrm>
            <a:off x="457200" y="8382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 were the key factors that allowed fewer than 125,000 nomadic warriors to build the largest empire in world history?</a:t>
            </a: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4294967295"/>
          </p:nvPr>
        </p:nvSpPr>
        <p:spPr>
          <a:xfrm>
            <a:off x="152400" y="1905000"/>
            <a:ext cx="8229600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5125" marR="0" lvl="0" indent="-255587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Military Power</a:t>
            </a:r>
            <a:b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Adapting to conquered lands cultures/talents</a:t>
            </a:r>
            <a:b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Timing: conquering lands one by one (think of puzzle pieces being put together)</a:t>
            </a:r>
            <a:b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Impact of the Mongols</a:t>
            </a:r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“The Mongols created a single economic, cultural, and epidemiological world system”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Mongol Exchange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methods of warfare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Trade from Venice to Beijing and beyond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Demographic change via the plague and major population shifts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Altered the political histories of Russia, China, Europe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Unparalleled cultural diffusion</a:t>
            </a:r>
            <a:endParaRPr/>
          </a:p>
          <a:p>
            <a:pPr marL="742950" lvl="1" indent="-1333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3" descr="Mongol_Empire_ma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637" y="52387"/>
            <a:ext cx="8594725" cy="675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Genghis Khan: Leader of the Mongols</a:t>
            </a:r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1"/>
          </p:nvPr>
        </p:nvSpPr>
        <p:spPr>
          <a:xfrm>
            <a:off x="228600" y="1295400"/>
            <a:ext cx="51816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Genghis Khan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Mastered the art of steppe diplomacy which called for: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displays of personal courage in battle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combined with intense loyalty to allies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willingness to betray others to improve one’s position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ability to entice other tribes into cooperative relationships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 responsible for bringing together all Mongol tribes into a single confederation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4" descr="EP_EW_MALON_SECRET_AP_001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680075" y="1828800"/>
            <a:ext cx="2624137" cy="3881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Genghis Khan</a:t>
            </a:r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8458200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25 years, subjugated more land &amp; people than the Romans did in 400 years.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Destroyed LOTS of ‘less important’ cities – often along less accessible trade routes – to funnel commerce into routes that his army could more easily supervise and control.</a:t>
            </a:r>
            <a:endParaRPr/>
          </a:p>
        </p:txBody>
      </p:sp>
      <p:pic>
        <p:nvPicPr>
          <p:cNvPr id="198" name="Google Shape;198;p29" descr="Pasted Graphi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0" y="3322637"/>
            <a:ext cx="3714750" cy="353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5943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Genghis Khan </a:t>
            </a:r>
            <a:endParaRPr/>
          </a:p>
        </p:txBody>
      </p:sp>
      <p:sp>
        <p:nvSpPr>
          <p:cNvPr id="204" name="Google Shape;204;p30"/>
          <p:cNvSpPr txBox="1">
            <a:spLocks noGrp="1"/>
          </p:cNvSpPr>
          <p:nvPr>
            <p:ph type="body" idx="1"/>
          </p:nvPr>
        </p:nvSpPr>
        <p:spPr>
          <a:xfrm>
            <a:off x="0" y="1295400"/>
            <a:ext cx="53340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Valued individual merit &amp; loyalty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Fighting wasn’t honorable; winning was.  So, used any means necessary to win (trickery, etc.)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Conscripted peasants:  Mongols just didn’t understand peasants who seemed like grazing animals rather than 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 humans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who ate meat.  “They used same terms, precision, &amp; emotion in rounding up yaks as peasants.”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Refugees preceded Mongol attack as people from outlying areas fled to cities for protection but overwhelmed the cities &amp; spread fear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LOVED negative PR:  allowed &amp; encouraged true or false stories to be circulated in order instill fear.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Fought on the move:  didn’t care if chased or fled (unlike sedentary soldier-farmer), just wanted to kill the enemy.  </a:t>
            </a:r>
            <a:endParaRPr/>
          </a:p>
        </p:txBody>
      </p:sp>
      <p:pic>
        <p:nvPicPr>
          <p:cNvPr id="205" name="Google Shape;205;p30" descr="genghis_kha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4343400"/>
            <a:ext cx="3752850" cy="237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 descr="PF_1943237~Genghis-Khan-Poster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9800" y="0"/>
            <a:ext cx="31242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Genghis Khan – innovations</a:t>
            </a:r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body" idx="1"/>
          </p:nvPr>
        </p:nvSpPr>
        <p:spPr>
          <a:xfrm>
            <a:off x="0" y="1143000"/>
            <a:ext cx="54864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Relied on speed &amp; surprise and perfected siege warfare (not relied on defensive fortifications)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Used resources of land instead of relying on supply train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Allocated fallen soldiers’ share of loot to widow/children (ensured support)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Reorganized army so each unit had a mix of tribal/ethnic peoples and they had to live &amp; fight together ---transcend kinship, ethnicity, &amp; religion.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Religious tolerance ☺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Instituted postal system for communication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Ordered writing system created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Abolished torture &amp; insisted on rule of law (to which even the khan was accountable)</a:t>
            </a:r>
            <a:endParaRPr/>
          </a:p>
          <a:p>
            <a:pPr marL="342900" lvl="0" indent="-20955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31" descr="khan genghis"/>
          <p:cNvPicPr preferRelativeResize="0"/>
          <p:nvPr/>
        </p:nvPicPr>
        <p:blipFill rotWithShape="1">
          <a:blip r:embed="rId3">
            <a:alphaModFix/>
          </a:blip>
          <a:srcRect r="4022"/>
          <a:stretch/>
        </p:blipFill>
        <p:spPr>
          <a:xfrm>
            <a:off x="5508625" y="1524000"/>
            <a:ext cx="3635375" cy="464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body" idx="4294967295"/>
          </p:nvPr>
        </p:nvSpPr>
        <p:spPr>
          <a:xfrm>
            <a:off x="457200" y="609600"/>
            <a:ext cx="82296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8257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Overland Trade and Plague</a:t>
            </a:r>
            <a:endParaRPr/>
          </a:p>
          <a:p>
            <a:pPr marL="365125" marR="0" lvl="0" indent="-282575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9762" marR="0" lvl="1" indent="-23653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Mongol conquests opened overland trade routes and brought commercial integration of Eurasia.</a:t>
            </a:r>
            <a:endParaRPr/>
          </a:p>
          <a:p>
            <a:pPr marL="639762" marR="0" lvl="1" indent="-5873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9762" marR="0" lvl="1" indent="-5873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9762" marR="0" lvl="1" indent="-23653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Disease including the bubonic plague spread among the world.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title" idx="4294967295"/>
          </p:nvPr>
        </p:nvSpPr>
        <p:spPr>
          <a:xfrm>
            <a:off x="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“Pax Mongolica”</a:t>
            </a:r>
            <a:endParaRPr/>
          </a:p>
        </p:txBody>
      </p:sp>
      <p:sp>
        <p:nvSpPr>
          <p:cNvPr id="235" name="Google Shape;235;p35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 the Mongols, there was unprecedented long-distance trade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Mongols encouraged the exchange of people, technology, and information across their empire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Weatherford:  the Mongols were “civilization’s unrivaled cultural carriers…”</a:t>
            </a:r>
            <a:endParaRPr/>
          </a:p>
        </p:txBody>
      </p:sp>
      <p:sp>
        <p:nvSpPr>
          <p:cNvPr id="236" name="Google Shape;236;p35"/>
          <p:cNvSpPr txBox="1"/>
          <p:nvPr/>
        </p:nvSpPr>
        <p:spPr>
          <a:xfrm>
            <a:off x="0" y="14001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35" descr="http://zbtms1.ew.tu-dresden.de/seminare/internet/webs/a2000a/seidel/Bilder/MARC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7200" y="1600200"/>
            <a:ext cx="44196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5"/>
          <p:cNvSpPr txBox="1"/>
          <p:nvPr/>
        </p:nvSpPr>
        <p:spPr>
          <a:xfrm>
            <a:off x="4327525" y="5899150"/>
            <a:ext cx="3506787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Marco Polo en route to China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41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More Effects on Europe</a:t>
            </a:r>
            <a:endParaRPr/>
          </a:p>
        </p:txBody>
      </p:sp>
      <p:sp>
        <p:nvSpPr>
          <p:cNvPr id="318" name="Google Shape;318;p47"/>
          <p:cNvSpPr txBox="1">
            <a:spLocks noGrp="1"/>
          </p:cNvSpPr>
          <p:nvPr>
            <p:ph type="body" idx="1"/>
          </p:nvPr>
        </p:nvSpPr>
        <p:spPr>
          <a:xfrm>
            <a:off x="0" y="914400"/>
            <a:ext cx="5715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Disappointed with loot from European invasions, Mongols allowed </a:t>
            </a:r>
            <a:r>
              <a:rPr lang="en-US" sz="2400" b="1" i="0" u="none" dirty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Italian merchants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take many of their European prisoners to sell as slaves (esp. to Egypt) in exchange for large amounts of trade goods. </a:t>
            </a:r>
            <a:endParaRPr dirty="0"/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began a long &amp; profitable relationship between </a:t>
            </a:r>
            <a:r>
              <a:rPr lang="en-US" sz="2400" b="1" i="0" u="none" dirty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Mongols &amp; merchants of Venice &amp; Genoa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who set up trading posts in Black Sea:  Italians supplied Mongols with manufactured goods in return for the right to sell the Slavs as slaves in the Mediterranean market </a:t>
            </a:r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endParaRPr lang="en-US" sz="2400" dirty="0"/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Silk routes opened … &amp; then </a:t>
            </a:r>
            <a:r>
              <a:rPr lang="en-US" sz="2400" b="1" i="0" u="none" dirty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spread PLAGUE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Europe.</a:t>
            </a:r>
            <a:endParaRPr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47" descr="Venice_MerchantPrince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4050" y="1143000"/>
            <a:ext cx="3409950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7" descr="black-death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4375" y="4343400"/>
            <a:ext cx="3349625" cy="2297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Mongols</a:t>
            </a:r>
            <a:endParaRPr/>
          </a:p>
        </p:txBody>
      </p:sp>
      <p:sp>
        <p:nvSpPr>
          <p:cNvPr id="339" name="Google Shape;339;p5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Good, the Bad &amp; the Ugly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GOOD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(accomplishments &amp; contributions)</a:t>
            </a:r>
            <a:endParaRPr/>
          </a:p>
        </p:txBody>
      </p:sp>
      <p:pic>
        <p:nvPicPr>
          <p:cNvPr id="345" name="Google Shape;345;p51" descr="MCj04079540000[1]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828800"/>
            <a:ext cx="2330450" cy="20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51"/>
          <p:cNvSpPr txBox="1">
            <a:spLocks noGrp="1"/>
          </p:cNvSpPr>
          <p:nvPr>
            <p:ph type="body" idx="1"/>
          </p:nvPr>
        </p:nvSpPr>
        <p:spPr>
          <a:xfrm>
            <a:off x="4648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Military Strategy &amp; Innovation – </a:t>
            </a:r>
            <a:r>
              <a:rPr lang="en-US" sz="24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Cavalry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Horse Archers, surprise attacks, sieges - </a:t>
            </a:r>
            <a:r>
              <a:rPr lang="en-US" sz="24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Genghis first needed to disband tribal loyalties</a:t>
            </a:r>
            <a:endParaRPr sz="24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Religious Tolerance (converted to all faiths in region except Hinduism)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Legal Code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Utilized skills of conquered peoples – </a:t>
            </a:r>
            <a:r>
              <a:rPr lang="en-US" sz="24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artisans, soldiers</a:t>
            </a:r>
            <a:endParaRPr/>
          </a:p>
        </p:txBody>
      </p:sp>
      <p:pic>
        <p:nvPicPr>
          <p:cNvPr id="347" name="Google Shape;347;p51" descr="MCj00901220000[1]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4102100"/>
            <a:ext cx="3733800" cy="22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GOOD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(accomplishments &amp; contributions)</a:t>
            </a:r>
            <a:endParaRPr/>
          </a:p>
        </p:txBody>
      </p:sp>
      <p:sp>
        <p:nvSpPr>
          <p:cNvPr id="353" name="Google Shape;353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∙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Discipline, obedience to own laws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∙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Sense of honor and loyalty, respect for these qualities in others, even opponents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∙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status of women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qualities attested to even by European observers who generally detested the Mongols </a:t>
            </a:r>
            <a:endParaRPr/>
          </a:p>
          <a:p>
            <a:pPr marL="342900" lvl="0" indent="-139700" algn="l" rtl="0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GOOD</a:t>
            </a: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cont…</a:t>
            </a:r>
            <a:endParaRPr/>
          </a:p>
        </p:txBody>
      </p:sp>
      <p:sp>
        <p:nvSpPr>
          <p:cNvPr id="359" name="Google Shape;359;p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Golden Horde was the only group to successfully conquer Russia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largest continental empire in history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TRADE – source of diffusion – goods, ideas &amp; people - under Mongol rule it was less risky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lang="en-US" sz="24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Pax Mongolica</a:t>
            </a:r>
            <a:endParaRPr/>
          </a:p>
        </p:txBody>
      </p:sp>
      <p:pic>
        <p:nvPicPr>
          <p:cNvPr id="360" name="Google Shape;360;p53" descr="MCj04247800000[1]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00600" y="1524000"/>
            <a:ext cx="3886200" cy="3871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4"/>
          <p:cNvSpPr txBox="1"/>
          <p:nvPr/>
        </p:nvSpPr>
        <p:spPr>
          <a:xfrm>
            <a:off x="0" y="12430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54" descr="http://www.silk-road.com/maps/images/mongo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990600"/>
            <a:ext cx="8572500" cy="43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4"/>
          <p:cNvSpPr txBox="1"/>
          <p:nvPr/>
        </p:nvSpPr>
        <p:spPr>
          <a:xfrm>
            <a:off x="593725" y="5492750"/>
            <a:ext cx="4244975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Mongol Empire at its height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BAD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– (failures &amp; struggles)</a:t>
            </a:r>
            <a:endParaRPr/>
          </a:p>
        </p:txBody>
      </p:sp>
      <p:sp>
        <p:nvSpPr>
          <p:cNvPr id="373" name="Google Shape;373;p55"/>
          <p:cNvSpPr txBox="1">
            <a:spLocks noGrp="1"/>
          </p:cNvSpPr>
          <p:nvPr>
            <p:ph type="body" idx="1"/>
          </p:nvPr>
        </p:nvSpPr>
        <p:spPr>
          <a:xfrm>
            <a:off x="4648200" y="1600200"/>
            <a:ext cx="4038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Constant in-fighting for power – “Khan”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Genghis never setup centralized rule, Kublai struggled with it (Yuan Dynasty)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Kublai failed to conquer Vietnam, Burma, Cambodia &amp; Japan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Inability to control China without considerable force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Over-spending</a:t>
            </a:r>
            <a:endParaRPr/>
          </a:p>
        </p:txBody>
      </p:sp>
      <p:pic>
        <p:nvPicPr>
          <p:cNvPr id="374" name="Google Shape;374;p55" descr="marcoplo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014537"/>
            <a:ext cx="4038600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6"/>
          <p:cNvSpPr txBox="1"/>
          <p:nvPr/>
        </p:nvSpPr>
        <p:spPr>
          <a:xfrm>
            <a:off x="0" y="191928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56" descr="http://www.accd.edu/sac/history/keller/Mongols/hordemap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457200"/>
            <a:ext cx="66294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6"/>
          <p:cNvSpPr txBox="1"/>
          <p:nvPr/>
        </p:nvSpPr>
        <p:spPr>
          <a:xfrm>
            <a:off x="1127125" y="5416550"/>
            <a:ext cx="687705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Shortly after Chinggis Khan’s death, his empire split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into four Khanates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BAD</a:t>
            </a: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cont…</a:t>
            </a:r>
            <a:endParaRPr/>
          </a:p>
        </p:txBody>
      </p:sp>
      <p:sp>
        <p:nvSpPr>
          <p:cNvPr id="387" name="Google Shape;387;p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8486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PLAGUE!!!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Over-extension – loss of control in Persia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Struggle between nomadic lifestyle and need to settle (centralized government)</a:t>
            </a:r>
            <a:endParaRPr/>
          </a:p>
        </p:txBody>
      </p:sp>
      <p:pic>
        <p:nvPicPr>
          <p:cNvPr id="388" name="Google Shape;388;p57" descr="MCj04238340000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4419600"/>
            <a:ext cx="1882775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57" descr="mongol-empir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3581400"/>
            <a:ext cx="5257800" cy="312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UGLY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– (What!?! Those Mongols were CRAZY!!)</a:t>
            </a:r>
            <a:endParaRPr/>
          </a:p>
        </p:txBody>
      </p:sp>
      <p:sp>
        <p:nvSpPr>
          <p:cNvPr id="395" name="Google Shape;395;p58"/>
          <p:cNvSpPr txBox="1">
            <a:spLocks noGrp="1"/>
          </p:cNvSpPr>
          <p:nvPr>
            <p:ph type="body" idx="1"/>
          </p:nvPr>
        </p:nvSpPr>
        <p:spPr>
          <a:xfrm>
            <a:off x="4648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Surrender or Die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Looting &amp; Destruction of Cities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Massacres (</a:t>
            </a:r>
            <a:r>
              <a:rPr lang="en-US" sz="24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1.6 Million in 1 Afghan city, as many as 18.4 Million total killed)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of organized tactical terror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exemplified by the Ilkhanate’s conquering of Middle East (Persia)</a:t>
            </a:r>
            <a:endParaRPr/>
          </a:p>
        </p:txBody>
      </p:sp>
      <p:pic>
        <p:nvPicPr>
          <p:cNvPr id="396" name="Google Shape;396;p58" descr="genghis_khan_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224087"/>
            <a:ext cx="4038600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Fall of the Mongols</a:t>
            </a:r>
            <a:endParaRPr/>
          </a:p>
        </p:txBody>
      </p:sp>
      <p:sp>
        <p:nvSpPr>
          <p:cNvPr id="410" name="Google Shape;410;p6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large amounts of money spent on </a:t>
            </a:r>
            <a:r>
              <a:rPr lang="en-US" sz="30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 works projects</a:t>
            </a:r>
            <a:r>
              <a:rPr lang="en-US" sz="3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greatly weakened the economy of the Mongol Empire.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failed conquest of Japan also weakened the military presence of the Mongols in China. This left the empire in a state that was ripe for rebellion. 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Following the death of Kublai Khan, power struggles emerged throughout the Mongol Empire regarding who would rule. Because of the empire's large size, centralized leadership was hard to maintain.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Fall of the Mongol Empire</a:t>
            </a:r>
            <a:endParaRPr/>
          </a:p>
        </p:txBody>
      </p:sp>
      <p:sp>
        <p:nvSpPr>
          <p:cNvPr id="416" name="Google Shape;416;p6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China, a series of floods and increases in taxes in the early 1300s further stressed the Chinese, and rebellions broke out against the Yuan Dynasty.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1368, </a:t>
            </a:r>
            <a:r>
              <a:rPr lang="en-US" sz="3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Zhu </a:t>
            </a:r>
            <a:r>
              <a:rPr lang="en-US" sz="3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Yuanzhang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led Chinese forces against the Yuan Dynasty and overthrew the Mongol emperor. The Mongols fled to Mongolia and foreign rule of China came to an end.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4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b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Impact of the Mongols</a:t>
            </a:r>
            <a:b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34" name="Google Shape;434;p64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POLITICAL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CC0000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Mongol conquest left Russia more divided culturally &amp; less developed than Western European nations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CC0000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Descendants of Genghis Khan &amp; Timur established the Mughal Empire in India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CC0000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Introduced new military techniques &amp; organization to Turks &amp; Europeans – such as small organized units, the use of cavalry &amp; the effective use of gunpowder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CC0000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Mongol defeat of the Seljuk Turks in 1243 CE allowed for the later rise of the Ottoman Turks in the Middle East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b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Impact of the Mongols</a:t>
            </a:r>
            <a:b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40" name="Google Shape;440;p65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ECONOMIC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0033CC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Global trade expanded dramatically under Mongol control – Italians were the primary beneficiaries in Europe; security, use of paper currency, control &amp; management of Silk Road all increased trade in the Eastern Hemisphere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0033CC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Europeans were exposed to a much greater number of Chinese goods on a large scale – gunpowder &amp; printing being among the most influential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0033CC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The global trade network became more intertwined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0033CC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Mongol decline made land travel more dangerous &amp; a shift to seafaring occurred in Europe &amp; China after 1400 CE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0033CC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Mongol conquest likely spread the Black Plague to the Europe which would have devastating economic effects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b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Impact of the Mongols</a:t>
            </a:r>
            <a:b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46" name="Google Shape;446;p66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SOCIAL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Mongols practiced religious toleration in the Middle East &amp; Europe and often converted to local religions – allowed Islam &amp; Orthodox Christianity to continue to thrive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Russia became isolated from European trends like the Renaissance – continued the split between Eastern &amp; Western Europe started w/ the Byzantine Empire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The Black Plague devastated Europe in the 14</a:t>
            </a:r>
            <a:r>
              <a:rPr lang="en-US" sz="2400" b="1" i="0" u="none" baseline="30000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Mongol expansion &amp; control of the Silk Road allowed for cultural diffusion &amp; exploration on an unprecedented scale – including the journey of Marco Polo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7"/>
          <p:cNvSpPr txBox="1"/>
          <p:nvPr/>
        </p:nvSpPr>
        <p:spPr>
          <a:xfrm>
            <a:off x="152400" y="533400"/>
            <a:ext cx="8991600" cy="627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 Connections – The Mongol Linkages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Mongols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brought the Muslim and European worlds new military knowledge, especially the use of gunpowder</a:t>
            </a:r>
            <a:endParaRPr/>
          </a:p>
          <a:p>
            <a:pPr marL="0" marR="0" lvl="0" indent="-17780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Trade and cultural contact between different civilizations throughout Eurasia became much easier</a:t>
            </a:r>
            <a:endParaRPr/>
          </a:p>
          <a:p>
            <a:pPr marL="0" marR="0" lvl="0" indent="-17780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Trading empires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established in their dominions by Venetians and Genoese provided experiences for later European expansion</a:t>
            </a:r>
            <a:endParaRPr/>
          </a:p>
          <a:p>
            <a:pPr marL="0" marR="0" lvl="0" indent="-17780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 unintended consequence was the transmitting of the fleas carrying the bubonic plague (black death) from China to central Asia to the Middle East to Europe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1444</Words>
  <Application>Microsoft Office PowerPoint</Application>
  <PresentationFormat>On-screen Show (4:3)</PresentationFormat>
  <Paragraphs>137</Paragraphs>
  <Slides>27</Slides>
  <Notes>27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Noto Sans Symbols</vt:lpstr>
      <vt:lpstr>Tahoma</vt:lpstr>
      <vt:lpstr>Arial</vt:lpstr>
      <vt:lpstr>Default Design</vt:lpstr>
      <vt:lpstr>Mongols</vt:lpstr>
      <vt:lpstr>A Quick Background…</vt:lpstr>
      <vt:lpstr>What were the key factors that allowed fewer than 125,000 nomadic warriors to build the largest empire in world history?</vt:lpstr>
      <vt:lpstr>Impact of the Mongols</vt:lpstr>
      <vt:lpstr>PowerPoint Presentation</vt:lpstr>
      <vt:lpstr>Genghis Khan: Leader of the Mongols</vt:lpstr>
      <vt:lpstr>Genghis Khan</vt:lpstr>
      <vt:lpstr>Genghis Khan </vt:lpstr>
      <vt:lpstr>Genghis Khan – innovations</vt:lpstr>
      <vt:lpstr>PowerPoint Presentation</vt:lpstr>
      <vt:lpstr>“Pax Mongolica”</vt:lpstr>
      <vt:lpstr>More Effects on Europe</vt:lpstr>
      <vt:lpstr>The Mongols</vt:lpstr>
      <vt:lpstr>THE GOOD (accomplishments &amp; contributions)</vt:lpstr>
      <vt:lpstr>THE GOOD (accomplishments &amp; contributions)</vt:lpstr>
      <vt:lpstr>THE GOOD, cont…</vt:lpstr>
      <vt:lpstr>PowerPoint Presentation</vt:lpstr>
      <vt:lpstr>THE BAD – (failures &amp; struggles)</vt:lpstr>
      <vt:lpstr>PowerPoint Presentation</vt:lpstr>
      <vt:lpstr>THE BAD, cont…</vt:lpstr>
      <vt:lpstr>THE UGLY – (What!?! Those Mongols were CRAZY!!)</vt:lpstr>
      <vt:lpstr>Fall of the Mongols</vt:lpstr>
      <vt:lpstr>Fall of the Mongol Empire</vt:lpstr>
      <vt:lpstr> The Impact of the Mongols </vt:lpstr>
      <vt:lpstr> The Impact of the Mongols </vt:lpstr>
      <vt:lpstr> The Impact of the Mongols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Mongols</dc:title>
  <dc:creator>Jennifer Hoban</dc:creator>
  <cp:lastModifiedBy>Jennifer Hoban</cp:lastModifiedBy>
  <cp:revision>1</cp:revision>
  <dcterms:modified xsi:type="dcterms:W3CDTF">2019-02-14T20:33:51Z</dcterms:modified>
</cp:coreProperties>
</file>