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7"/>
  </p:normalViewPr>
  <p:slideViewPr>
    <p:cSldViewPr snapToGrid="0">
      <p:cViewPr varScale="1">
        <p:scale>
          <a:sx n="141" d="100"/>
          <a:sy n="141" d="100"/>
        </p:scale>
        <p:origin x="80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919670e6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919670e6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9194b3964d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9194b3964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19670e6e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919670e6e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19670e6e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19670e6e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19670e6eb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19670e6e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919670e6eb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919670e6e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919670e6e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919670e6e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19670e6eb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19670e6e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919670e6eb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919670e6e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9194b3964d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9194b3964d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919670e6eb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919670e6e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919670e6eb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919670e6e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919670e6eb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919670e6eb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19670e6eb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19670e6e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919670e6eb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919670e6e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919670e6eb_0_7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919670e6eb_0_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919670e6eb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919670e6e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BF9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abarrus.k12.nc.us/site/handlers/filedownload.ashx?moduleinstanceid=128192&amp;dataid=360212&amp;FileName=Transcript%20Request%20Form.pdf"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jpg"/><Relationship Id="rId4" Type="http://schemas.openxmlformats.org/officeDocument/2006/relationships/hyperlink" Target="https://www.rccc.edu/recordsregistration/transcript-request-policy/"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1.cfnc.org/Apply/To_College/_default.asp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hyperlink" Target="https://ncresidency.cfnc.org/residencyInfo/"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docs.google.com/forms/d/e/1FAIpQLSc7xU7eS6Rnk-7jazvV_kftlqQ3AwttmYjgLnULMJacnOig2w/viewfor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hyperlink" Target="https://docs.google.com/document/d/1QTq0fMyg1yjXELzjslHgpqBzUxNlKFqjjWK4mKGzYp0/edit?usp=sharin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mailto:gevora.crews@cabarrus.k12.nc.u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hyperlink" Target="https://linkprotect.cudasvc.com/url?a=http%3a%2f%2fwww.nccountdowntocollege.org%2f&amp;c=E,1,S8dd1fpYEZZsWSZleItRo0Ap5MM-OCR9CdxyVosc9OwQXMEmjOzpOogrwgikrsbo8D6xj9I1AeMf2tyHrT8WGAtKW-CfW_mpO6BKM1Aka_vE7qdbbu7fmWr23SA,&amp;typo=1"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www.cfnc.org/media/fadgkugj/nc-college-admissions-deadlines-for-fall-2021.pdf"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fnc.org/pay-for-colleg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www.cabarrus.k12.nc.us/site/handlers/filedownload.ashx?moduleinstanceid=111801&amp;dataid=311055&amp;FileName=Morehead-Cain-Pre-Nomination-Questionnaire.pdf" TargetMode="External"/><Relationship Id="rId7"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levinescholars.uncc.edu/about" TargetMode="External"/><Relationship Id="rId5" Type="http://schemas.openxmlformats.org/officeDocument/2006/relationships/hyperlink" Target="https://www.davidson.edu/admission-and-financial-aid/financial-aid/scholarships/nomination-scholarships/john-montgomery-belk-scholarship" TargetMode="External"/><Relationship Id="rId4" Type="http://schemas.openxmlformats.org/officeDocument/2006/relationships/hyperlink" Target="https://docs.google.com/document/d/1yLciezxLScWt-Rt5EFwnenfTmSG-OeAaejy-dM32PNs/edit?usp=sharin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hyperlink" Target="https://studentaid.gov/sites/default/files/fafsa-process.png" TargetMode="External"/><Relationship Id="rId7" Type="http://schemas.openxmlformats.org/officeDocument/2006/relationships/hyperlink" Target="https://studentaid.ed.gov/sa/fafsa"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studentaid.ed.gov/sa/taxonomy/term/153?width=300px&amp;height=auto&amp;className=glossaryterm&amp;closeButton=true" TargetMode="External"/><Relationship Id="rId5" Type="http://schemas.openxmlformats.org/officeDocument/2006/relationships/hyperlink" Target="https://studentaid.gov/understand-aid/estimate" TargetMode="External"/><Relationship Id="rId4" Type="http://schemas.openxmlformats.org/officeDocument/2006/relationships/hyperlink" Target="https://studentaid.gov/sites/default/files/2020-21-fafsa-worksheet.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ollegescorecard.ed.gov/"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hyperlink" Target="https://www.cfnc.org/plan-your-future/plan-for-college/money-management-skills/"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hyperlink" Target="https://www.act.org/content/act/en/products-and-services/the-act/registration.htm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collegereadiness.collegeboard.org/sat/register"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cfnc.org/media/spdnrtmk/countdown-to-college-application-checklist.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97633" y="146882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Senior Meeting</a:t>
            </a:r>
            <a:endParaRPr/>
          </a:p>
        </p:txBody>
      </p:sp>
      <p:sp>
        <p:nvSpPr>
          <p:cNvPr id="55" name="Google Shape;55;p13"/>
          <p:cNvSpPr txBox="1">
            <a:spLocks noGrp="1"/>
          </p:cNvSpPr>
          <p:nvPr>
            <p:ph type="subTitle" idx="1"/>
          </p:nvPr>
        </p:nvSpPr>
        <p:spPr>
          <a:xfrm>
            <a:off x="311700" y="346017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rPr>
              <a:t>College Application Season</a:t>
            </a:r>
            <a:endParaRPr>
              <a:solidFill>
                <a:srgbClr val="000000"/>
              </a:solidFill>
            </a:endParaRPr>
          </a:p>
          <a:p>
            <a:pPr marL="0" lvl="0" indent="0" algn="ctr" rtl="0">
              <a:spcBef>
                <a:spcPts val="0"/>
              </a:spcBef>
              <a:spcAft>
                <a:spcPts val="0"/>
              </a:spcAft>
              <a:buNone/>
            </a:pPr>
            <a:r>
              <a:rPr lang="en">
                <a:solidFill>
                  <a:srgbClr val="000000"/>
                </a:solidFill>
              </a:rPr>
              <a:t>Class of 2022</a:t>
            </a:r>
            <a:endParaRPr>
              <a:solidFill>
                <a:srgbClr val="000000"/>
              </a:solidFill>
            </a:endParaRPr>
          </a:p>
        </p:txBody>
      </p:sp>
      <p:pic>
        <p:nvPicPr>
          <p:cNvPr id="56" name="Google Shape;56;p13"/>
          <p:cNvPicPr preferRelativeResize="0"/>
          <p:nvPr/>
        </p:nvPicPr>
        <p:blipFill>
          <a:blip r:embed="rId3">
            <a:alphaModFix/>
          </a:blip>
          <a:stretch>
            <a:fillRect/>
          </a:stretch>
        </p:blipFill>
        <p:spPr>
          <a:xfrm>
            <a:off x="3529263" y="338288"/>
            <a:ext cx="2085467" cy="20854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349200" y="171450"/>
            <a:ext cx="7030500" cy="99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Transcripts</a:t>
            </a:r>
            <a:endParaRPr u="sng"/>
          </a:p>
        </p:txBody>
      </p:sp>
      <p:sp>
        <p:nvSpPr>
          <p:cNvPr id="62" name="Google Shape;62;p14"/>
          <p:cNvSpPr txBox="1">
            <a:spLocks noGrp="1"/>
          </p:cNvSpPr>
          <p:nvPr>
            <p:ph type="body" idx="1"/>
          </p:nvPr>
        </p:nvSpPr>
        <p:spPr>
          <a:xfrm>
            <a:off x="429650" y="982050"/>
            <a:ext cx="8433300" cy="4087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b="1" u="sng">
              <a:latin typeface="Arial"/>
              <a:ea typeface="Arial"/>
              <a:cs typeface="Arial"/>
              <a:sym typeface="Arial"/>
            </a:endParaRPr>
          </a:p>
          <a:p>
            <a:pPr marL="0" lvl="0" indent="0" algn="l" rtl="0">
              <a:lnSpc>
                <a:spcPct val="100000"/>
              </a:lnSpc>
              <a:spcBef>
                <a:spcPts val="0"/>
              </a:spcBef>
              <a:spcAft>
                <a:spcPts val="0"/>
              </a:spcAft>
              <a:buNone/>
            </a:pPr>
            <a:r>
              <a:rPr lang="en" b="1" u="sng">
                <a:solidFill>
                  <a:srgbClr val="000000"/>
                </a:solidFill>
                <a:latin typeface="Arial"/>
                <a:ea typeface="Arial"/>
                <a:cs typeface="Arial"/>
                <a:sym typeface="Arial"/>
              </a:rPr>
              <a:t>Transcript Audit:</a:t>
            </a:r>
            <a:endParaRPr b="1" u="sng">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Review your transcript to ensure all classes (including Summer classes) are listed</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Make sure you received credit (1 or .5) for each class you passed</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Make sure you received the added points (.5 or 1) for Honors and College classes</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Check for classes that should be suppressed</a:t>
            </a:r>
            <a:endParaRPr>
              <a:solidFill>
                <a:srgbClr val="000000"/>
              </a:solidFill>
              <a:latin typeface="Arial"/>
              <a:ea typeface="Arial"/>
              <a:cs typeface="Arial"/>
              <a:sym typeface="Arial"/>
            </a:endParaRPr>
          </a:p>
          <a:p>
            <a:pPr marL="0" lvl="0" indent="0" algn="l" rtl="0">
              <a:spcBef>
                <a:spcPts val="1600"/>
              </a:spcBef>
              <a:spcAft>
                <a:spcPts val="0"/>
              </a:spcAft>
              <a:buNone/>
            </a:pPr>
            <a:r>
              <a:rPr lang="en" b="1" u="sng">
                <a:solidFill>
                  <a:srgbClr val="000000"/>
                </a:solidFill>
                <a:latin typeface="Arial"/>
                <a:ea typeface="Arial"/>
                <a:cs typeface="Arial"/>
                <a:sym typeface="Arial"/>
              </a:rPr>
              <a:t>Requesting Transcripts:</a:t>
            </a:r>
            <a:endParaRPr b="1" u="sng">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Use this link to request High School Transcript: </a:t>
            </a:r>
            <a:r>
              <a:rPr lang="en"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High School Transcript</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Use this link to request College Transcript: </a:t>
            </a:r>
            <a:r>
              <a:rPr lang="en"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College Transcript</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1600"/>
              </a:spcBef>
              <a:spcAft>
                <a:spcPts val="1600"/>
              </a:spcAft>
              <a:buNone/>
            </a:pPr>
            <a:endParaRPr/>
          </a:p>
        </p:txBody>
      </p:sp>
      <p:pic>
        <p:nvPicPr>
          <p:cNvPr id="63" name="Google Shape;63;p14"/>
          <p:cNvPicPr preferRelativeResize="0"/>
          <p:nvPr/>
        </p:nvPicPr>
        <p:blipFill>
          <a:blip r:embed="rId5">
            <a:alphaModFix/>
          </a:blip>
          <a:stretch>
            <a:fillRect/>
          </a:stretch>
        </p:blipFill>
        <p:spPr>
          <a:xfrm rot="26">
            <a:off x="429644" y="2"/>
            <a:ext cx="1975263" cy="9449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1316075" y="127275"/>
            <a:ext cx="7030500" cy="99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Transcripts</a:t>
            </a:r>
            <a:endParaRPr u="sng"/>
          </a:p>
        </p:txBody>
      </p:sp>
      <p:sp>
        <p:nvSpPr>
          <p:cNvPr id="69" name="Google Shape;69;p15"/>
          <p:cNvSpPr txBox="1">
            <a:spLocks noGrp="1"/>
          </p:cNvSpPr>
          <p:nvPr>
            <p:ph type="body" idx="1"/>
          </p:nvPr>
        </p:nvSpPr>
        <p:spPr>
          <a:xfrm>
            <a:off x="429650" y="982050"/>
            <a:ext cx="8433300" cy="4087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b="1" u="sng">
              <a:latin typeface="Arial"/>
              <a:ea typeface="Arial"/>
              <a:cs typeface="Arial"/>
              <a:sym typeface="Arial"/>
            </a:endParaRPr>
          </a:p>
          <a:p>
            <a:pPr marL="0" lvl="0" indent="0" algn="l" rtl="0">
              <a:spcBef>
                <a:spcPts val="0"/>
              </a:spcBef>
              <a:spcAft>
                <a:spcPts val="0"/>
              </a:spcAft>
              <a:buClr>
                <a:schemeClr val="dk2"/>
              </a:buClr>
              <a:buSzPts val="1100"/>
              <a:buFont typeface="Arial"/>
              <a:buNone/>
            </a:pPr>
            <a:r>
              <a:rPr lang="en" b="1" u="sng">
                <a:solidFill>
                  <a:srgbClr val="000000"/>
                </a:solidFill>
                <a:latin typeface="Arial"/>
                <a:ea typeface="Arial"/>
                <a:cs typeface="Arial"/>
                <a:sym typeface="Arial"/>
              </a:rPr>
              <a:t>Sending Transcripts:</a:t>
            </a:r>
            <a:endParaRPr b="1" u="sng">
              <a:solidFill>
                <a:srgbClr val="000000"/>
              </a:solidFill>
              <a:latin typeface="Arial"/>
              <a:ea typeface="Arial"/>
              <a:cs typeface="Arial"/>
              <a:sym typeface="Arial"/>
            </a:endParaRPr>
          </a:p>
          <a:p>
            <a:pPr marL="0" lvl="0" indent="0" algn="l" rtl="0">
              <a:spcBef>
                <a:spcPts val="0"/>
              </a:spcBef>
              <a:spcAft>
                <a:spcPts val="0"/>
              </a:spcAft>
              <a:buClr>
                <a:schemeClr val="dk2"/>
              </a:buClr>
              <a:buSzPts val="1100"/>
              <a:buFont typeface="Arial"/>
              <a:buNone/>
            </a:pPr>
            <a:r>
              <a:rPr lang="en">
                <a:solidFill>
                  <a:srgbClr val="000000"/>
                </a:solidFill>
                <a:latin typeface="Arial"/>
                <a:ea typeface="Arial"/>
                <a:cs typeface="Arial"/>
                <a:sym typeface="Arial"/>
              </a:rPr>
              <a:t>**There are 3 options to send transcripts**</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Through CFNC (You can do this on your own without my assistance)</a:t>
            </a:r>
            <a:endParaRPr>
              <a:solidFill>
                <a:srgbClr val="000000"/>
              </a:solidFill>
              <a:latin typeface="Arial"/>
              <a:ea typeface="Arial"/>
              <a:cs typeface="Arial"/>
              <a:sym typeface="Arial"/>
            </a:endParaRPr>
          </a:p>
          <a:p>
            <a:pPr marL="914400" lvl="1" indent="-311150" algn="l" rtl="0">
              <a:spcBef>
                <a:spcPts val="0"/>
              </a:spcBef>
              <a:spcAft>
                <a:spcPts val="0"/>
              </a:spcAft>
              <a:buClr>
                <a:srgbClr val="0000FF"/>
              </a:buClr>
              <a:buSzPts val="1300"/>
              <a:buFont typeface="Arial"/>
              <a:buChar char="○"/>
            </a:pPr>
            <a:r>
              <a:rPr lang="en" sz="1300" u="sng">
                <a:solidFill>
                  <a:srgbClr val="0000FF"/>
                </a:solidFill>
                <a:hlinkClick r:id="rId3">
                  <a:extLst>
                    <a:ext uri="{A12FA001-AC4F-418D-AE19-62706E023703}">
                      <ahyp:hlinkClr xmlns:ahyp="http://schemas.microsoft.com/office/drawing/2018/hyperlinkcolor" val="tx"/>
                    </a:ext>
                  </a:extLst>
                </a:hlinkClick>
              </a:rPr>
              <a:t>CFNC Application Hub</a:t>
            </a:r>
            <a:endParaRPr sz="1300">
              <a:solidFill>
                <a:srgbClr val="0000FF"/>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Request electronically through Common App, Send EDU, Coalition...</a:t>
            </a:r>
            <a:endParaRPr>
              <a:solidFill>
                <a:srgbClr val="000000"/>
              </a:solidFill>
              <a:latin typeface="Arial"/>
              <a:ea typeface="Arial"/>
              <a:cs typeface="Arial"/>
              <a:sym typeface="Arial"/>
            </a:endParaRPr>
          </a:p>
          <a:p>
            <a:pPr marL="457200" lvl="0" indent="-342900" algn="l" rtl="0">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By Mail (Takes the longest)</a:t>
            </a:r>
            <a:endParaRPr>
              <a:solidFill>
                <a:srgbClr val="000000"/>
              </a:solidFill>
              <a:latin typeface="Arial"/>
              <a:ea typeface="Arial"/>
              <a:cs typeface="Arial"/>
              <a:sym typeface="Arial"/>
            </a:endParaRPr>
          </a:p>
          <a:p>
            <a:pPr marL="914400" lvl="1" indent="-330200" algn="l" rtl="0">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It usually takes 3 weeks for the admissions department to process your transcripts, so don’t procrastinate.</a:t>
            </a:r>
            <a:endParaRPr sz="1600">
              <a:solidFill>
                <a:srgbClr val="000000"/>
              </a:solidFill>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p:txBody>
      </p:sp>
      <p:pic>
        <p:nvPicPr>
          <p:cNvPr id="70" name="Google Shape;70;p15"/>
          <p:cNvPicPr preferRelativeResize="0"/>
          <p:nvPr/>
        </p:nvPicPr>
        <p:blipFill>
          <a:blip r:embed="rId4">
            <a:alphaModFix/>
          </a:blip>
          <a:stretch>
            <a:fillRect/>
          </a:stretch>
        </p:blipFill>
        <p:spPr>
          <a:xfrm rot="26">
            <a:off x="429644" y="2"/>
            <a:ext cx="1975263" cy="9449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2022750" y="108100"/>
            <a:ext cx="5098500" cy="89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u="sng"/>
              <a:t>Residency Determination Services</a:t>
            </a:r>
            <a:r>
              <a:rPr lang="en" sz="2700"/>
              <a:t>	</a:t>
            </a:r>
            <a:endParaRPr sz="2700"/>
          </a:p>
        </p:txBody>
      </p:sp>
      <p:sp>
        <p:nvSpPr>
          <p:cNvPr id="76" name="Google Shape;76;p16"/>
          <p:cNvSpPr txBox="1">
            <a:spLocks noGrp="1"/>
          </p:cNvSpPr>
          <p:nvPr>
            <p:ph type="body" idx="1"/>
          </p:nvPr>
        </p:nvSpPr>
        <p:spPr>
          <a:xfrm>
            <a:off x="429746" y="1647725"/>
            <a:ext cx="8292000" cy="3002400"/>
          </a:xfrm>
          <a:prstGeom prst="rect">
            <a:avLst/>
          </a:prstGeom>
          <a:solidFill>
            <a:srgbClr val="BF9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87350" algn="l" rtl="0">
              <a:spcBef>
                <a:spcPts val="0"/>
              </a:spcBef>
              <a:spcAft>
                <a:spcPts val="0"/>
              </a:spcAft>
              <a:buClr>
                <a:srgbClr val="000000"/>
              </a:buClr>
              <a:buSzPts val="2500"/>
              <a:buFont typeface="Arial"/>
              <a:buChar char="●"/>
            </a:pPr>
            <a:r>
              <a:rPr lang="en" sz="2500">
                <a:solidFill>
                  <a:srgbClr val="000000"/>
                </a:solidFill>
                <a:latin typeface="Arial"/>
                <a:ea typeface="Arial"/>
                <a:cs typeface="Arial"/>
                <a:sym typeface="Arial"/>
              </a:rPr>
              <a:t>Use this link to establish NC Residency so you can receive in-state tuition: </a:t>
            </a:r>
            <a:r>
              <a:rPr lang="en" sz="25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RDS</a:t>
            </a:r>
            <a:endParaRPr sz="2500">
              <a:solidFill>
                <a:srgbClr val="000000"/>
              </a:solidFill>
              <a:latin typeface="Arial"/>
              <a:ea typeface="Arial"/>
              <a:cs typeface="Arial"/>
              <a:sym typeface="Arial"/>
            </a:endParaRPr>
          </a:p>
          <a:p>
            <a:pPr marL="457200" lvl="0" indent="-387350" algn="l" rtl="0">
              <a:spcBef>
                <a:spcPts val="0"/>
              </a:spcBef>
              <a:spcAft>
                <a:spcPts val="0"/>
              </a:spcAft>
              <a:buClr>
                <a:srgbClr val="000000"/>
              </a:buClr>
              <a:buSzPts val="2500"/>
              <a:buFont typeface="Arial"/>
              <a:buChar char="●"/>
            </a:pPr>
            <a:r>
              <a:rPr lang="en" sz="2500">
                <a:solidFill>
                  <a:srgbClr val="000000"/>
                </a:solidFill>
                <a:latin typeface="Arial"/>
                <a:ea typeface="Arial"/>
                <a:cs typeface="Arial"/>
                <a:sym typeface="Arial"/>
              </a:rPr>
              <a:t>This must be completed and approved in order to receive in-state tuition</a:t>
            </a:r>
            <a:endParaRPr sz="25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77" name="Google Shape;77;p16"/>
          <p:cNvPicPr preferRelativeResize="0"/>
          <p:nvPr/>
        </p:nvPicPr>
        <p:blipFill>
          <a:blip r:embed="rId4">
            <a:alphaModFix/>
          </a:blip>
          <a:stretch>
            <a:fillRect/>
          </a:stretch>
        </p:blipFill>
        <p:spPr>
          <a:xfrm>
            <a:off x="0" y="0"/>
            <a:ext cx="2417300" cy="1208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1411200" y="143825"/>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Scholarship Offerings</a:t>
            </a:r>
            <a:endParaRPr u="sng"/>
          </a:p>
        </p:txBody>
      </p:sp>
      <p:sp>
        <p:nvSpPr>
          <p:cNvPr id="83" name="Google Shape;83;p17"/>
          <p:cNvSpPr txBox="1">
            <a:spLocks noGrp="1"/>
          </p:cNvSpPr>
          <p:nvPr>
            <p:ph type="body" idx="1"/>
          </p:nvPr>
        </p:nvSpPr>
        <p:spPr>
          <a:xfrm>
            <a:off x="266550" y="1458450"/>
            <a:ext cx="8610900" cy="3002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b="1" u="sng">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a:solidFill>
                  <a:srgbClr val="000000"/>
                </a:solidFill>
                <a:latin typeface="Arial"/>
                <a:ea typeface="Arial"/>
                <a:cs typeface="Arial"/>
                <a:sym typeface="Arial"/>
              </a:rPr>
              <a:t>Use this link to record ALL scholarships, grants, or other FREE money you receive, even if you don’t plan to attend the school: </a:t>
            </a:r>
            <a:r>
              <a:rPr lang="en" sz="20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Scholarship Awards</a:t>
            </a:r>
            <a:endParaRPr sz="2000">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a:solidFill>
                  <a:srgbClr val="000000"/>
                </a:solidFill>
                <a:latin typeface="Arial"/>
                <a:ea typeface="Arial"/>
                <a:cs typeface="Arial"/>
                <a:sym typeface="Arial"/>
              </a:rPr>
              <a:t>Update this form each time you receive free money for college.</a:t>
            </a:r>
            <a:endParaRPr sz="2000">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a:solidFill>
                  <a:srgbClr val="000000"/>
                </a:solidFill>
                <a:latin typeface="Arial"/>
                <a:ea typeface="Arial"/>
                <a:cs typeface="Arial"/>
                <a:sym typeface="Arial"/>
              </a:rPr>
              <a:t>The school reports the final amount to the district.  In an effort to report accuracy, we request that you report all offers.</a:t>
            </a:r>
            <a:endParaRPr sz="2000">
              <a:solidFill>
                <a:srgbClr val="000000"/>
              </a:solidFill>
              <a:latin typeface="Arial"/>
              <a:ea typeface="Arial"/>
              <a:cs typeface="Arial"/>
              <a:sym typeface="Arial"/>
            </a:endParaRPr>
          </a:p>
          <a:p>
            <a:pPr marL="0" lvl="0" indent="0" algn="l" rtl="0">
              <a:spcBef>
                <a:spcPts val="0"/>
              </a:spcBef>
              <a:spcAft>
                <a:spcPts val="1600"/>
              </a:spcAft>
              <a:buNone/>
            </a:pPr>
            <a:endParaRPr sz="1700"/>
          </a:p>
        </p:txBody>
      </p:sp>
      <p:pic>
        <p:nvPicPr>
          <p:cNvPr id="84" name="Google Shape;84;p17"/>
          <p:cNvPicPr preferRelativeResize="0"/>
          <p:nvPr/>
        </p:nvPicPr>
        <p:blipFill>
          <a:blip r:embed="rId4">
            <a:alphaModFix/>
          </a:blip>
          <a:stretch>
            <a:fillRect/>
          </a:stretch>
        </p:blipFill>
        <p:spPr>
          <a:xfrm rot="-4">
            <a:off x="157516" y="143832"/>
            <a:ext cx="2333294" cy="11471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1411200" y="99000"/>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Requesting Recommendations</a:t>
            </a:r>
            <a:endParaRPr u="sng"/>
          </a:p>
        </p:txBody>
      </p:sp>
      <p:sp>
        <p:nvSpPr>
          <p:cNvPr id="90" name="Google Shape;90;p18"/>
          <p:cNvSpPr txBox="1">
            <a:spLocks noGrp="1"/>
          </p:cNvSpPr>
          <p:nvPr>
            <p:ph type="body" idx="1"/>
          </p:nvPr>
        </p:nvSpPr>
        <p:spPr>
          <a:xfrm>
            <a:off x="169400" y="1483500"/>
            <a:ext cx="8584200" cy="3002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900" b="1" u="sng">
                <a:solidFill>
                  <a:srgbClr val="000000"/>
                </a:solidFill>
                <a:latin typeface="Arial"/>
                <a:ea typeface="Arial"/>
                <a:cs typeface="Arial"/>
                <a:sym typeface="Arial"/>
              </a:rPr>
              <a:t>Requesting Recommendations:</a:t>
            </a:r>
            <a:endParaRPr sz="1900" b="1" u="sng">
              <a:solidFill>
                <a:srgbClr val="000000"/>
              </a:solidFil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Use this form to request recommendations:</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Letter of Recommendation Request</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Make sure you submit the Letter of Recommendation Request Form, Student Information Sheet, and Resume to each person you select to write your recommendation.</a:t>
            </a:r>
            <a:endParaRPr sz="2100">
              <a:solidFill>
                <a:srgbClr val="000000"/>
              </a:solidFill>
              <a:latin typeface="Arial"/>
              <a:ea typeface="Arial"/>
              <a:cs typeface="Arial"/>
              <a:sym typeface="Arial"/>
            </a:endParaRPr>
          </a:p>
          <a:p>
            <a:pPr marL="457200" lvl="0" indent="0" algn="l" rtl="0">
              <a:spcBef>
                <a:spcPts val="0"/>
              </a:spcBef>
              <a:spcAft>
                <a:spcPts val="0"/>
              </a:spcAft>
              <a:buNone/>
            </a:pPr>
            <a:endParaRPr sz="1600">
              <a:solidFill>
                <a:srgbClr val="000000"/>
              </a:solidFill>
              <a:latin typeface="Arial"/>
              <a:ea typeface="Arial"/>
              <a:cs typeface="Arial"/>
              <a:sym typeface="Arial"/>
            </a:endParaRPr>
          </a:p>
          <a:p>
            <a:pPr marL="0" lvl="0" indent="0" algn="l" rtl="0">
              <a:spcBef>
                <a:spcPts val="0"/>
              </a:spcBef>
              <a:spcAft>
                <a:spcPts val="1600"/>
              </a:spcAft>
              <a:buNone/>
            </a:pPr>
            <a:endParaRPr sz="1700"/>
          </a:p>
        </p:txBody>
      </p:sp>
      <p:pic>
        <p:nvPicPr>
          <p:cNvPr id="91" name="Google Shape;91;p18"/>
          <p:cNvPicPr preferRelativeResize="0"/>
          <p:nvPr/>
        </p:nvPicPr>
        <p:blipFill>
          <a:blip r:embed="rId4">
            <a:alphaModFix/>
          </a:blip>
          <a:stretch>
            <a:fillRect/>
          </a:stretch>
        </p:blipFill>
        <p:spPr>
          <a:xfrm>
            <a:off x="217225" y="0"/>
            <a:ext cx="1483500" cy="148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1846650" y="126925"/>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Helpful Information for College App</a:t>
            </a:r>
            <a:endParaRPr u="sng"/>
          </a:p>
        </p:txBody>
      </p:sp>
      <p:sp>
        <p:nvSpPr>
          <p:cNvPr id="97" name="Google Shape;97;p19"/>
          <p:cNvSpPr txBox="1">
            <a:spLocks noGrp="1"/>
          </p:cNvSpPr>
          <p:nvPr>
            <p:ph type="body" idx="1"/>
          </p:nvPr>
        </p:nvSpPr>
        <p:spPr>
          <a:xfrm>
            <a:off x="135025" y="1595775"/>
            <a:ext cx="8596800" cy="3002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Senior Class Size- 5</a:t>
            </a:r>
            <a:r>
              <a:rPr lang="en" sz="2100">
                <a:solidFill>
                  <a:srgbClr val="000000"/>
                </a:solidFill>
              </a:rPr>
              <a:t>5</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Counselor Name: Ge’Vora Crews</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Counselor Email address: </a:t>
            </a:r>
            <a:r>
              <a:rPr lang="en" sz="2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gevora.crews@cabarrus.k12.nc.us</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Counselor Phone Number: (704) 216- 3872 </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Grading Scale: 4.0</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CEEB (School Code): 340877</a:t>
            </a:r>
            <a:endParaRPr sz="2100">
              <a:solidFill>
                <a:srgbClr val="000000"/>
              </a:solidFill>
              <a:latin typeface="Arial"/>
              <a:ea typeface="Arial"/>
              <a:cs typeface="Arial"/>
              <a:sym typeface="Arial"/>
            </a:endParaRPr>
          </a:p>
          <a:p>
            <a:pPr marL="457200" lvl="0" indent="-361950" algn="l" rtl="0">
              <a:spcBef>
                <a:spcPts val="0"/>
              </a:spcBef>
              <a:spcAft>
                <a:spcPts val="0"/>
              </a:spcAft>
              <a:buClr>
                <a:srgbClr val="000000"/>
              </a:buClr>
              <a:buSzPts val="2100"/>
              <a:buChar char="●"/>
            </a:pPr>
            <a:r>
              <a:rPr lang="en" sz="2100">
                <a:solidFill>
                  <a:srgbClr val="000000"/>
                </a:solidFill>
              </a:rPr>
              <a:t>Apply as “First Year Student”</a:t>
            </a:r>
            <a:endParaRPr sz="2100">
              <a:solidFill>
                <a:srgbClr val="000000"/>
              </a:solidFill>
            </a:endParaRPr>
          </a:p>
          <a:p>
            <a:pPr marL="457200" lvl="0" indent="-361950" algn="l" rtl="0">
              <a:spcBef>
                <a:spcPts val="0"/>
              </a:spcBef>
              <a:spcAft>
                <a:spcPts val="0"/>
              </a:spcAft>
              <a:buClr>
                <a:srgbClr val="000000"/>
              </a:buClr>
              <a:buSzPts val="2100"/>
              <a:buChar char="●"/>
            </a:pPr>
            <a:r>
              <a:rPr lang="en" sz="2100">
                <a:solidFill>
                  <a:srgbClr val="000000"/>
                </a:solidFill>
              </a:rPr>
              <a:t>Enrollment Type: Dual Enrollment</a:t>
            </a:r>
            <a:endParaRPr sz="2100">
              <a:solidFill>
                <a:srgbClr val="000000"/>
              </a:solidFill>
            </a:endParaRPr>
          </a:p>
          <a:p>
            <a:pPr marL="0" lvl="0" indent="0" algn="l" rtl="0">
              <a:spcBef>
                <a:spcPts val="0"/>
              </a:spcBef>
              <a:spcAft>
                <a:spcPts val="1600"/>
              </a:spcAft>
              <a:buNone/>
            </a:pPr>
            <a:endParaRPr/>
          </a:p>
        </p:txBody>
      </p:sp>
      <p:pic>
        <p:nvPicPr>
          <p:cNvPr id="98" name="Google Shape;98;p19"/>
          <p:cNvPicPr preferRelativeResize="0"/>
          <p:nvPr/>
        </p:nvPicPr>
        <p:blipFill>
          <a:blip r:embed="rId4">
            <a:alphaModFix/>
          </a:blip>
          <a:stretch>
            <a:fillRect/>
          </a:stretch>
        </p:blipFill>
        <p:spPr>
          <a:xfrm>
            <a:off x="91400" y="68737"/>
            <a:ext cx="1865900" cy="1399425"/>
          </a:xfrm>
          <a:prstGeom prst="rect">
            <a:avLst/>
          </a:prstGeom>
          <a:noFill/>
          <a:ln>
            <a:noFill/>
          </a:ln>
        </p:spPr>
      </p:pic>
      <p:pic>
        <p:nvPicPr>
          <p:cNvPr id="99" name="Google Shape;99;p19"/>
          <p:cNvPicPr preferRelativeResize="0"/>
          <p:nvPr/>
        </p:nvPicPr>
        <p:blipFill>
          <a:blip r:embed="rId5">
            <a:alphaModFix/>
          </a:blip>
          <a:stretch>
            <a:fillRect/>
          </a:stretch>
        </p:blipFill>
        <p:spPr>
          <a:xfrm rot="12">
            <a:off x="6554048" y="3236799"/>
            <a:ext cx="1884630" cy="12564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1357500" y="61100"/>
            <a:ext cx="6321600" cy="635400"/>
          </a:xfrm>
          <a:prstGeom prst="rect">
            <a:avLst/>
          </a:prstGeom>
        </p:spPr>
        <p:txBody>
          <a:bodyPr spcFirstLastPara="1" wrap="square" lIns="91425" tIns="91425" rIns="91425" bIns="91425" anchor="t" anchorCtr="0">
            <a:noAutofit/>
          </a:bodyPr>
          <a:lstStyle/>
          <a:p>
            <a:pPr marL="457200" lvl="0" indent="0" algn="ctr" rtl="0">
              <a:lnSpc>
                <a:spcPct val="115000"/>
              </a:lnSpc>
              <a:spcBef>
                <a:spcPts val="0"/>
              </a:spcBef>
              <a:spcAft>
                <a:spcPts val="0"/>
              </a:spcAft>
              <a:buNone/>
            </a:pPr>
            <a:r>
              <a:rPr lang="en" sz="2700" u="sng">
                <a:solidFill>
                  <a:srgbClr val="000000"/>
                </a:solidFill>
                <a:latin typeface="Arial"/>
                <a:ea typeface="Arial"/>
                <a:cs typeface="Arial"/>
                <a:sym typeface="Arial"/>
              </a:rPr>
              <a:t>College Application Week:</a:t>
            </a:r>
            <a:endParaRPr sz="2700" u="sng">
              <a:solidFill>
                <a:srgbClr val="000000"/>
              </a:solidFill>
              <a:latin typeface="Arial"/>
              <a:ea typeface="Arial"/>
              <a:cs typeface="Arial"/>
              <a:sym typeface="Arial"/>
            </a:endParaRPr>
          </a:p>
          <a:p>
            <a:pPr marL="457200" lvl="0" indent="0" algn="ctr" rtl="0">
              <a:lnSpc>
                <a:spcPct val="115000"/>
              </a:lnSpc>
              <a:spcBef>
                <a:spcPts val="0"/>
              </a:spcBef>
              <a:spcAft>
                <a:spcPts val="0"/>
              </a:spcAft>
              <a:buNone/>
            </a:pPr>
            <a:r>
              <a:rPr lang="en" sz="2700" u="sng">
                <a:solidFill>
                  <a:srgbClr val="000000"/>
                </a:solidFill>
                <a:latin typeface="Arial"/>
                <a:ea typeface="Arial"/>
                <a:cs typeface="Arial"/>
                <a:sym typeface="Arial"/>
              </a:rPr>
              <a:t>Oct 1</a:t>
            </a:r>
            <a:r>
              <a:rPr lang="en" sz="2700" u="sng">
                <a:solidFill>
                  <a:srgbClr val="000000"/>
                </a:solidFill>
              </a:rPr>
              <a:t>8</a:t>
            </a:r>
            <a:r>
              <a:rPr lang="en" sz="2700" u="sng">
                <a:solidFill>
                  <a:srgbClr val="000000"/>
                </a:solidFill>
                <a:latin typeface="Arial"/>
                <a:ea typeface="Arial"/>
                <a:cs typeface="Arial"/>
                <a:sym typeface="Arial"/>
              </a:rPr>
              <a:t>-2</a:t>
            </a:r>
            <a:r>
              <a:rPr lang="en" sz="2700" u="sng">
                <a:solidFill>
                  <a:srgbClr val="000000"/>
                </a:solidFill>
              </a:rPr>
              <a:t>2</a:t>
            </a:r>
            <a:endParaRPr sz="2700" u="sng">
              <a:solidFill>
                <a:srgbClr val="000000"/>
              </a:solidFill>
              <a:latin typeface="Arial"/>
              <a:ea typeface="Arial"/>
              <a:cs typeface="Arial"/>
              <a:sym typeface="Arial"/>
            </a:endParaRPr>
          </a:p>
          <a:p>
            <a:pPr marL="0" lvl="0" indent="0" algn="l" rtl="0">
              <a:spcBef>
                <a:spcPts val="0"/>
              </a:spcBef>
              <a:spcAft>
                <a:spcPts val="0"/>
              </a:spcAft>
              <a:buNone/>
            </a:pPr>
            <a:endParaRPr sz="1800" u="sng">
              <a:solidFill>
                <a:srgbClr val="000000"/>
              </a:solidFill>
              <a:latin typeface="Arial"/>
              <a:ea typeface="Arial"/>
              <a:cs typeface="Arial"/>
              <a:sym typeface="Arial"/>
            </a:endParaRPr>
          </a:p>
        </p:txBody>
      </p:sp>
      <p:sp>
        <p:nvSpPr>
          <p:cNvPr id="105" name="Google Shape;105;p20"/>
          <p:cNvSpPr txBox="1">
            <a:spLocks noGrp="1"/>
          </p:cNvSpPr>
          <p:nvPr>
            <p:ph type="body" idx="1"/>
          </p:nvPr>
        </p:nvSpPr>
        <p:spPr>
          <a:xfrm>
            <a:off x="304796" y="1595775"/>
            <a:ext cx="8427000" cy="3002400"/>
          </a:xfrm>
          <a:prstGeom prst="rect">
            <a:avLst/>
          </a:prstGeom>
          <a:solidFill>
            <a:srgbClr val="BF9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0" algn="l" rtl="0">
              <a:spcBef>
                <a:spcPts val="0"/>
              </a:spcBef>
              <a:spcAft>
                <a:spcPts val="0"/>
              </a:spcAft>
              <a:buNone/>
            </a:pPr>
            <a:r>
              <a:rPr lang="en" sz="2200">
                <a:solidFill>
                  <a:srgbClr val="000000"/>
                </a:solidFill>
                <a:highlight>
                  <a:srgbClr val="BF9000"/>
                </a:highlight>
                <a:latin typeface="Arial"/>
                <a:ea typeface="Arial"/>
                <a:cs typeface="Arial"/>
                <a:sym typeface="Arial"/>
              </a:rPr>
              <a:t>During this week, many North Carolina colleges and universities waive their application fees (</a:t>
            </a:r>
            <a:r>
              <a:rPr lang="en" sz="2200" u="sng">
                <a:solidFill>
                  <a:srgbClr val="0000FF"/>
                </a:solidFill>
                <a:highlight>
                  <a:srgbClr val="BF9000"/>
                </a:highlight>
                <a:latin typeface="Arial"/>
                <a:ea typeface="Arial"/>
                <a:cs typeface="Arial"/>
                <a:sym typeface="Arial"/>
                <a:hlinkClick r:id="rId3">
                  <a:extLst>
                    <a:ext uri="{A12FA001-AC4F-418D-AE19-62706E023703}">
                      <ahyp:hlinkClr xmlns:ahyp="http://schemas.microsoft.com/office/drawing/2018/hyperlinkcolor" val="tx"/>
                    </a:ext>
                  </a:extLst>
                </a:hlinkClick>
              </a:rPr>
              <a:t>ncccountdowntocollege.org</a:t>
            </a:r>
            <a:r>
              <a:rPr lang="en" sz="2200">
                <a:solidFill>
                  <a:srgbClr val="000000"/>
                </a:solidFill>
                <a:highlight>
                  <a:srgbClr val="BF9000"/>
                </a:highlight>
                <a:latin typeface="Arial"/>
                <a:ea typeface="Arial"/>
                <a:cs typeface="Arial"/>
                <a:sym typeface="Arial"/>
              </a:rPr>
              <a:t>).  Qualifying students can use the College Board, ACT, and NACAC fee waivers for institutions not waiving their application fees.</a:t>
            </a:r>
            <a:endParaRPr sz="2200">
              <a:solidFill>
                <a:srgbClr val="000000"/>
              </a:solidFill>
              <a:highlight>
                <a:srgbClr val="BF9000"/>
              </a:highlight>
              <a:latin typeface="Arial"/>
              <a:ea typeface="Arial"/>
              <a:cs typeface="Arial"/>
              <a:sym typeface="Arial"/>
            </a:endParaRPr>
          </a:p>
          <a:p>
            <a:pPr marL="457200" lvl="0" indent="0" algn="l" rtl="0">
              <a:spcBef>
                <a:spcPts val="0"/>
              </a:spcBef>
              <a:spcAft>
                <a:spcPts val="0"/>
              </a:spcAft>
              <a:buNone/>
            </a:pPr>
            <a:endParaRPr sz="1600">
              <a:solidFill>
                <a:srgbClr val="1F4E79"/>
              </a:solidFill>
              <a:highlight>
                <a:srgbClr val="FFFFFF"/>
              </a:highlight>
              <a:latin typeface="Arial"/>
              <a:ea typeface="Arial"/>
              <a:cs typeface="Arial"/>
              <a:sym typeface="Arial"/>
            </a:endParaRPr>
          </a:p>
        </p:txBody>
      </p:sp>
      <p:pic>
        <p:nvPicPr>
          <p:cNvPr id="106" name="Google Shape;106;p20"/>
          <p:cNvPicPr preferRelativeResize="0"/>
          <p:nvPr/>
        </p:nvPicPr>
        <p:blipFill>
          <a:blip r:embed="rId4">
            <a:alphaModFix/>
          </a:blip>
          <a:stretch>
            <a:fillRect/>
          </a:stretch>
        </p:blipFill>
        <p:spPr>
          <a:xfrm>
            <a:off x="176425" y="0"/>
            <a:ext cx="1513225" cy="1454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1355975" y="103575"/>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Open House &amp; Admissions Deadlines</a:t>
            </a:r>
            <a:endParaRPr u="sng"/>
          </a:p>
        </p:txBody>
      </p:sp>
      <p:sp>
        <p:nvSpPr>
          <p:cNvPr id="112" name="Google Shape;112;p21"/>
          <p:cNvSpPr txBox="1">
            <a:spLocks noGrp="1"/>
          </p:cNvSpPr>
          <p:nvPr>
            <p:ph type="body" idx="1"/>
          </p:nvPr>
        </p:nvSpPr>
        <p:spPr>
          <a:xfrm>
            <a:off x="256475" y="1119350"/>
            <a:ext cx="8520600" cy="3416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9250" algn="l" rtl="0">
              <a:spcBef>
                <a:spcPts val="0"/>
              </a:spcBef>
              <a:spcAft>
                <a:spcPts val="0"/>
              </a:spcAft>
              <a:buSzPts val="1900"/>
              <a:buFont typeface="Arial"/>
              <a:buChar char="●"/>
            </a:pPr>
            <a:r>
              <a:rPr lang="en" sz="1900" u="sng">
                <a:solidFill>
                  <a:schemeClr val="hlink"/>
                </a:solidFill>
                <a:latin typeface="Arial"/>
                <a:ea typeface="Arial"/>
                <a:cs typeface="Arial"/>
                <a:sym typeface="Arial"/>
                <a:hlinkClick r:id="rId3"/>
              </a:rPr>
              <a:t>NC College Admissions Deadline and Open House Dates</a:t>
            </a:r>
            <a:endParaRPr sz="2000"/>
          </a:p>
        </p:txBody>
      </p:sp>
      <p:pic>
        <p:nvPicPr>
          <p:cNvPr id="113" name="Google Shape;113;p21"/>
          <p:cNvPicPr preferRelativeResize="0"/>
          <p:nvPr/>
        </p:nvPicPr>
        <p:blipFill>
          <a:blip r:embed="rId4">
            <a:alphaModFix/>
          </a:blip>
          <a:stretch>
            <a:fillRect/>
          </a:stretch>
        </p:blipFill>
        <p:spPr>
          <a:xfrm>
            <a:off x="3088425" y="1958125"/>
            <a:ext cx="2856701" cy="2017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1411200" y="166538"/>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Fee Waivers</a:t>
            </a:r>
            <a:endParaRPr u="sng"/>
          </a:p>
        </p:txBody>
      </p:sp>
      <p:sp>
        <p:nvSpPr>
          <p:cNvPr id="119" name="Google Shape;119;p22"/>
          <p:cNvSpPr txBox="1">
            <a:spLocks noGrp="1"/>
          </p:cNvSpPr>
          <p:nvPr>
            <p:ph type="body" idx="1"/>
          </p:nvPr>
        </p:nvSpPr>
        <p:spPr>
          <a:xfrm>
            <a:off x="353396" y="1409275"/>
            <a:ext cx="8437200" cy="3002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0" algn="ctr" rtl="0">
              <a:spcBef>
                <a:spcPts val="0"/>
              </a:spcBef>
              <a:spcAft>
                <a:spcPts val="0"/>
              </a:spcAft>
              <a:buNone/>
            </a:pPr>
            <a:endParaRPr sz="1800" b="1" u="sng">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b="1" u="sng">
                <a:solidFill>
                  <a:srgbClr val="000000"/>
                </a:solidFill>
                <a:latin typeface="Arial"/>
                <a:ea typeface="Arial"/>
                <a:cs typeface="Arial"/>
                <a:sym typeface="Arial"/>
              </a:rPr>
              <a:t>SAT /ACT Waivers:</a:t>
            </a:r>
            <a:r>
              <a:rPr lang="en" sz="2000" b="1">
                <a:solidFill>
                  <a:srgbClr val="000000"/>
                </a:solidFill>
                <a:latin typeface="Arial"/>
                <a:ea typeface="Arial"/>
                <a:cs typeface="Arial"/>
                <a:sym typeface="Arial"/>
              </a:rPr>
              <a:t> Email me if you need a waiver</a:t>
            </a:r>
            <a:endParaRPr sz="2000">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b="1" i="1">
                <a:solidFill>
                  <a:srgbClr val="000000"/>
                </a:solidFill>
                <a:latin typeface="Arial"/>
                <a:ea typeface="Arial"/>
                <a:cs typeface="Arial"/>
                <a:sym typeface="Arial"/>
              </a:rPr>
              <a:t>You must be eligible to receive free/reduced lunch or experience a financial hardship that prevents you from paying the fees.</a:t>
            </a:r>
            <a:endParaRPr sz="2000" b="1" i="1">
              <a:solidFill>
                <a:srgbClr val="000000"/>
              </a:solidFill>
              <a:latin typeface="Arial"/>
              <a:ea typeface="Arial"/>
              <a:cs typeface="Arial"/>
              <a:sym typeface="Arial"/>
            </a:endParaRPr>
          </a:p>
          <a:p>
            <a:pPr marL="457200" lvl="0" indent="-355600" algn="l" rtl="0">
              <a:spcBef>
                <a:spcPts val="0"/>
              </a:spcBef>
              <a:spcAft>
                <a:spcPts val="0"/>
              </a:spcAft>
              <a:buClr>
                <a:srgbClr val="000000"/>
              </a:buClr>
              <a:buSzPts val="2000"/>
              <a:buFont typeface="Arial"/>
              <a:buChar char="●"/>
            </a:pPr>
            <a:r>
              <a:rPr lang="en" sz="2000" b="1" u="sng">
                <a:solidFill>
                  <a:srgbClr val="000000"/>
                </a:solidFill>
                <a:latin typeface="Arial"/>
                <a:ea typeface="Arial"/>
                <a:cs typeface="Arial"/>
                <a:sym typeface="Arial"/>
              </a:rPr>
              <a:t>College Application Fee Waivers</a:t>
            </a:r>
            <a:r>
              <a:rPr lang="en" sz="2000">
                <a:solidFill>
                  <a:srgbClr val="000000"/>
                </a:solidFill>
                <a:latin typeface="Arial"/>
                <a:ea typeface="Arial"/>
                <a:cs typeface="Arial"/>
                <a:sym typeface="Arial"/>
              </a:rPr>
              <a:t> are also available. </a:t>
            </a:r>
            <a:r>
              <a:rPr lang="en" sz="2000" b="1" i="1" u="sng">
                <a:solidFill>
                  <a:srgbClr val="000000"/>
                </a:solidFill>
                <a:latin typeface="Arial"/>
                <a:ea typeface="Arial"/>
                <a:cs typeface="Arial"/>
                <a:sym typeface="Arial"/>
              </a:rPr>
              <a:t>Same eligibility applies!</a:t>
            </a:r>
            <a:endParaRPr sz="2000" b="1" i="1" u="sng">
              <a:solidFill>
                <a:srgbClr val="000000"/>
              </a:solidFill>
              <a:latin typeface="Arial"/>
              <a:ea typeface="Arial"/>
              <a:cs typeface="Arial"/>
              <a:sym typeface="Arial"/>
            </a:endParaRPr>
          </a:p>
          <a:p>
            <a:pPr marL="0" lvl="0" indent="0" algn="l" rtl="0">
              <a:spcBef>
                <a:spcPts val="0"/>
              </a:spcBef>
              <a:spcAft>
                <a:spcPts val="1600"/>
              </a:spcAft>
              <a:buNone/>
            </a:pPr>
            <a:endParaRPr sz="1800"/>
          </a:p>
        </p:txBody>
      </p:sp>
      <p:pic>
        <p:nvPicPr>
          <p:cNvPr id="120" name="Google Shape;120;p22"/>
          <p:cNvPicPr preferRelativeResize="0"/>
          <p:nvPr/>
        </p:nvPicPr>
        <p:blipFill>
          <a:blip r:embed="rId3">
            <a:alphaModFix/>
          </a:blip>
          <a:stretch>
            <a:fillRect/>
          </a:stretch>
        </p:blipFill>
        <p:spPr>
          <a:xfrm rot="-28">
            <a:off x="353399" y="56132"/>
            <a:ext cx="1851801" cy="123300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311700" y="162675"/>
            <a:ext cx="85206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Clr>
                <a:schemeClr val="dk1"/>
              </a:buClr>
              <a:buSzPts val="1100"/>
              <a:buFont typeface="Arial"/>
              <a:buNone/>
            </a:pPr>
            <a:r>
              <a:rPr lang="en" sz="2700" u="sng">
                <a:solidFill>
                  <a:srgbClr val="0000FF"/>
                </a:solidFill>
                <a:hlinkClick r:id="rId3">
                  <a:extLst>
                    <a:ext uri="{A12FA001-AC4F-418D-AE19-62706E023703}">
                      <ahyp:hlinkClr xmlns:ahyp="http://schemas.microsoft.com/office/drawing/2018/hyperlinkcolor" val="tx"/>
                    </a:ext>
                  </a:extLst>
                </a:hlinkClick>
              </a:rPr>
              <a:t>Ways to Pay For College</a:t>
            </a:r>
            <a:endParaRPr sz="3500" u="sng">
              <a:solidFill>
                <a:srgbClr val="0000FF"/>
              </a:solidFill>
            </a:endParaRPr>
          </a:p>
          <a:p>
            <a:pPr marL="0" lvl="0" indent="0" algn="l" rtl="0">
              <a:spcBef>
                <a:spcPts val="0"/>
              </a:spcBef>
              <a:spcAft>
                <a:spcPts val="0"/>
              </a:spcAft>
              <a:buNone/>
            </a:pPr>
            <a:endParaRPr u="sng"/>
          </a:p>
        </p:txBody>
      </p:sp>
      <p:sp>
        <p:nvSpPr>
          <p:cNvPr id="126" name="Google Shape;126;p23"/>
          <p:cNvSpPr txBox="1">
            <a:spLocks noGrp="1"/>
          </p:cNvSpPr>
          <p:nvPr>
            <p:ph type="body" idx="1"/>
          </p:nvPr>
        </p:nvSpPr>
        <p:spPr>
          <a:xfrm>
            <a:off x="311700" y="735375"/>
            <a:ext cx="8520600" cy="4248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900" b="1" u="sng">
              <a:solidFill>
                <a:srgbClr val="000000"/>
              </a:solidFill>
            </a:endParaRPr>
          </a:p>
          <a:p>
            <a:pPr marL="457200" lvl="0" indent="-336550" algn="l" rtl="0">
              <a:spcBef>
                <a:spcPts val="0"/>
              </a:spcBef>
              <a:spcAft>
                <a:spcPts val="0"/>
              </a:spcAft>
              <a:buClr>
                <a:srgbClr val="000000"/>
              </a:buClr>
              <a:buSzPts val="1700"/>
              <a:buChar char="●"/>
            </a:pPr>
            <a:r>
              <a:rPr lang="en" sz="1700" b="1" u="sng">
                <a:solidFill>
                  <a:srgbClr val="000000"/>
                </a:solidFill>
              </a:rPr>
              <a:t>Apply for Financial Aid</a:t>
            </a:r>
            <a:r>
              <a:rPr lang="en" sz="1700" u="sng">
                <a:solidFill>
                  <a:srgbClr val="000000"/>
                </a:solidFill>
              </a:rPr>
              <a:t> </a:t>
            </a:r>
            <a:endParaRPr sz="1700" u="sng">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(FAFSA) Free Application for Federal Student Aid</a:t>
            </a:r>
            <a:endParaRPr sz="1300">
              <a:solidFill>
                <a:srgbClr val="000000"/>
              </a:solidFill>
            </a:endParaRPr>
          </a:p>
          <a:p>
            <a:pPr marL="457200" lvl="0" indent="-336550" algn="l" rtl="0">
              <a:spcBef>
                <a:spcPts val="0"/>
              </a:spcBef>
              <a:spcAft>
                <a:spcPts val="0"/>
              </a:spcAft>
              <a:buClr>
                <a:srgbClr val="000000"/>
              </a:buClr>
              <a:buSzPts val="1700"/>
              <a:buChar char="●"/>
            </a:pPr>
            <a:r>
              <a:rPr lang="en" sz="1700" b="1" u="sng">
                <a:solidFill>
                  <a:srgbClr val="000000"/>
                </a:solidFill>
              </a:rPr>
              <a:t>Grants &amp; Scholarships</a:t>
            </a:r>
            <a:endParaRPr sz="1700" b="1" u="sng">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Sometimes referred to as 'gift-aid', grants and scholarships are types of financial aid that you typically do not have to repay. They are provided by the federal government, state government, colleges, and private organizations.</a:t>
            </a:r>
            <a:endParaRPr sz="1300">
              <a:solidFill>
                <a:srgbClr val="000000"/>
              </a:solidFill>
            </a:endParaRPr>
          </a:p>
          <a:p>
            <a:pPr marL="457200" lvl="0" indent="-336550" algn="l" rtl="0">
              <a:spcBef>
                <a:spcPts val="0"/>
              </a:spcBef>
              <a:spcAft>
                <a:spcPts val="0"/>
              </a:spcAft>
              <a:buClr>
                <a:srgbClr val="000000"/>
              </a:buClr>
              <a:buSzPts val="1700"/>
              <a:buChar char="●"/>
            </a:pPr>
            <a:r>
              <a:rPr lang="en" sz="1700" b="1" u="sng">
                <a:solidFill>
                  <a:srgbClr val="000000"/>
                </a:solidFill>
              </a:rPr>
              <a:t>Work Study Programs</a:t>
            </a:r>
            <a:r>
              <a:rPr lang="en" sz="1700" u="sng">
                <a:solidFill>
                  <a:srgbClr val="000000"/>
                </a:solidFill>
              </a:rPr>
              <a:t>:</a:t>
            </a:r>
            <a:endParaRPr sz="1700" u="sng">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This program allows students to work part-time jobs to help pay for their education expenses. Students who are interested in work-study should contact the financial aid office at their school to find out what positions are available, how to apply and how their process works.</a:t>
            </a:r>
            <a:endParaRPr sz="1300">
              <a:solidFill>
                <a:srgbClr val="000000"/>
              </a:solidFill>
            </a:endParaRPr>
          </a:p>
          <a:p>
            <a:pPr marL="457200" lvl="0" indent="-336550" algn="l" rtl="0">
              <a:spcBef>
                <a:spcPts val="0"/>
              </a:spcBef>
              <a:spcAft>
                <a:spcPts val="0"/>
              </a:spcAft>
              <a:buClr>
                <a:srgbClr val="000000"/>
              </a:buClr>
              <a:buSzPts val="1700"/>
              <a:buChar char="●"/>
            </a:pPr>
            <a:r>
              <a:rPr lang="en" sz="1700" b="1" u="sng">
                <a:solidFill>
                  <a:srgbClr val="000000"/>
                </a:solidFill>
              </a:rPr>
              <a:t>Student Loans:</a:t>
            </a:r>
            <a:endParaRPr sz="1700" b="1" u="sng">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Loans always require repayment, so never borrow more than is needed or can be reasonably repaid</a:t>
            </a:r>
            <a:endParaRPr sz="1300">
              <a:solidFill>
                <a:srgbClr val="000000"/>
              </a:solidFill>
            </a:endParaRPr>
          </a:p>
          <a:p>
            <a:pPr marL="457200" lvl="0" indent="-336550" algn="l" rtl="0">
              <a:spcBef>
                <a:spcPts val="0"/>
              </a:spcBef>
              <a:spcAft>
                <a:spcPts val="0"/>
              </a:spcAft>
              <a:buClr>
                <a:srgbClr val="000000"/>
              </a:buClr>
              <a:buSzPts val="1700"/>
              <a:buChar char="●"/>
            </a:pPr>
            <a:r>
              <a:rPr lang="en" sz="1700" b="1" u="sng">
                <a:solidFill>
                  <a:srgbClr val="000000"/>
                </a:solidFill>
              </a:rPr>
              <a:t>NC Assist Loans</a:t>
            </a:r>
            <a:r>
              <a:rPr lang="en" sz="1700" u="sng">
                <a:solidFill>
                  <a:srgbClr val="000000"/>
                </a:solidFill>
              </a:rPr>
              <a:t>: </a:t>
            </a:r>
            <a:endParaRPr sz="1700" u="sng">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NC Student Assist Loan and the NC Parent Assist Loan to help bridge the gap between college costs and financial aid. With no fees and competitive, low fixed interest rates, these may be the right fit for your college financial needs.</a:t>
            </a:r>
            <a:endParaRPr sz="1300">
              <a:solidFill>
                <a:srgbClr val="000000"/>
              </a:solidFill>
            </a:endParaRPr>
          </a:p>
          <a:p>
            <a:pPr marL="457200" lvl="0" indent="0" algn="l" rtl="0">
              <a:spcBef>
                <a:spcPts val="1600"/>
              </a:spcBef>
              <a:spcAft>
                <a:spcPts val="1600"/>
              </a:spcAft>
              <a:buNone/>
            </a:pPr>
            <a:endParaRPr/>
          </a:p>
        </p:txBody>
      </p:sp>
      <p:pic>
        <p:nvPicPr>
          <p:cNvPr id="127" name="Google Shape;127;p23"/>
          <p:cNvPicPr preferRelativeResize="0"/>
          <p:nvPr/>
        </p:nvPicPr>
        <p:blipFill>
          <a:blip r:embed="rId4">
            <a:alphaModFix/>
          </a:blip>
          <a:stretch>
            <a:fillRect/>
          </a:stretch>
        </p:blipFill>
        <p:spPr>
          <a:xfrm>
            <a:off x="7131475" y="-73650"/>
            <a:ext cx="1755425" cy="1755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1323425" y="92950"/>
            <a:ext cx="7030500" cy="10710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3600" u="sng">
                <a:solidFill>
                  <a:srgbClr val="000000"/>
                </a:solidFill>
                <a:latin typeface="Arial"/>
                <a:ea typeface="Arial"/>
                <a:cs typeface="Arial"/>
                <a:sym typeface="Arial"/>
              </a:rPr>
              <a:t>Scholarships</a:t>
            </a:r>
            <a:endParaRPr sz="3600" u="sng">
              <a:solidFill>
                <a:srgbClr val="000000"/>
              </a:solidFill>
              <a:latin typeface="Arial"/>
              <a:ea typeface="Arial"/>
              <a:cs typeface="Arial"/>
              <a:sym typeface="Arial"/>
            </a:endParaRPr>
          </a:p>
          <a:p>
            <a:pPr marL="457200" lvl="0" indent="0" algn="l" rtl="0">
              <a:lnSpc>
                <a:spcPct val="115000"/>
              </a:lnSpc>
              <a:spcBef>
                <a:spcPts val="0"/>
              </a:spcBef>
              <a:spcAft>
                <a:spcPts val="0"/>
              </a:spcAft>
              <a:buNone/>
            </a:pPr>
            <a:endParaRPr sz="3600" b="1" i="1">
              <a:solidFill>
                <a:srgbClr val="000000"/>
              </a:solidFill>
            </a:endParaRPr>
          </a:p>
          <a:p>
            <a:pPr marL="0" lvl="0" indent="0" algn="l" rtl="0">
              <a:spcBef>
                <a:spcPts val="0"/>
              </a:spcBef>
              <a:spcAft>
                <a:spcPts val="0"/>
              </a:spcAft>
              <a:buNone/>
            </a:pPr>
            <a:endParaRPr sz="3600" u="sng">
              <a:solidFill>
                <a:srgbClr val="000000"/>
              </a:solidFill>
              <a:latin typeface="Arial"/>
              <a:ea typeface="Arial"/>
              <a:cs typeface="Arial"/>
              <a:sym typeface="Arial"/>
            </a:endParaRPr>
          </a:p>
        </p:txBody>
      </p:sp>
      <p:sp>
        <p:nvSpPr>
          <p:cNvPr id="133" name="Google Shape;133;p24"/>
          <p:cNvSpPr txBox="1">
            <a:spLocks noGrp="1"/>
          </p:cNvSpPr>
          <p:nvPr>
            <p:ph type="body" idx="1"/>
          </p:nvPr>
        </p:nvSpPr>
        <p:spPr>
          <a:xfrm>
            <a:off x="408750" y="1106975"/>
            <a:ext cx="8326500" cy="3928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en" sz="1300" b="1" i="1">
                <a:solidFill>
                  <a:schemeClr val="dk1"/>
                </a:solidFill>
              </a:rPr>
              <a:t>Some Merit and Need-Based Scholarships require a </a:t>
            </a:r>
            <a:r>
              <a:rPr lang="en" sz="1300" b="1" i="1" u="sng">
                <a:solidFill>
                  <a:schemeClr val="dk1"/>
                </a:solidFill>
              </a:rPr>
              <a:t>separate</a:t>
            </a:r>
            <a:r>
              <a:rPr lang="en" sz="1300" b="1" i="1">
                <a:solidFill>
                  <a:schemeClr val="dk1"/>
                </a:solidFill>
              </a:rPr>
              <a:t> application. Check your college of interest to determine how to apply for scholarships. Many full-ride scholarships have deadlines before Winter Break! Check my website for a list of scholarships</a:t>
            </a:r>
            <a:endParaRPr/>
          </a:p>
          <a:p>
            <a:pPr marL="457200" lvl="0" indent="0" algn="l" rtl="0">
              <a:lnSpc>
                <a:spcPct val="100000"/>
              </a:lnSpc>
              <a:spcBef>
                <a:spcPts val="0"/>
              </a:spcBef>
              <a:spcAft>
                <a:spcPts val="0"/>
              </a:spcAft>
              <a:buNone/>
            </a:pPr>
            <a:endParaRPr/>
          </a:p>
          <a:p>
            <a:pPr marL="457200" lvl="0" indent="0" algn="l" rtl="0">
              <a:lnSpc>
                <a:spcPct val="100000"/>
              </a:lnSpc>
              <a:spcBef>
                <a:spcPts val="0"/>
              </a:spcBef>
              <a:spcAft>
                <a:spcPts val="0"/>
              </a:spcAft>
              <a:buNone/>
            </a:pPr>
            <a:r>
              <a:rPr lang="en" sz="14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Morehead- Cain Pre Nomination Form</a:t>
            </a:r>
            <a:endParaRPr sz="1400">
              <a:solidFill>
                <a:srgbClr val="000000"/>
              </a:solidFill>
              <a:latin typeface="Arial"/>
              <a:ea typeface="Arial"/>
              <a:cs typeface="Arial"/>
              <a:sym typeface="Arial"/>
            </a:endParaRPr>
          </a:p>
          <a:p>
            <a:pPr marL="914400" lvl="0" indent="-317500" algn="l"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Complete this form if you would like to be nominated for </a:t>
            </a:r>
            <a:r>
              <a:rPr lang="en" sz="1400" b="1" u="sng">
                <a:solidFill>
                  <a:srgbClr val="000000"/>
                </a:solidFill>
                <a:latin typeface="Arial"/>
                <a:ea typeface="Arial"/>
                <a:cs typeface="Arial"/>
                <a:sym typeface="Arial"/>
              </a:rPr>
              <a:t>UNC-Chapel Hill’s </a:t>
            </a:r>
            <a:r>
              <a:rPr lang="en" sz="1400">
                <a:solidFill>
                  <a:srgbClr val="000000"/>
                </a:solidFill>
                <a:latin typeface="Arial"/>
                <a:ea typeface="Arial"/>
                <a:cs typeface="Arial"/>
                <a:sym typeface="Arial"/>
              </a:rPr>
              <a:t>Morehead-Cain Scholarship</a:t>
            </a:r>
            <a:endParaRPr sz="1400">
              <a:solidFill>
                <a:srgbClr val="000000"/>
              </a:solidFill>
              <a:latin typeface="Arial"/>
              <a:ea typeface="Arial"/>
              <a:cs typeface="Arial"/>
              <a:sym typeface="Arial"/>
            </a:endParaRPr>
          </a:p>
          <a:p>
            <a:pPr marL="914400" lvl="0" indent="-317500" algn="l" rtl="0">
              <a:spcBef>
                <a:spcPts val="0"/>
              </a:spcBef>
              <a:spcAft>
                <a:spcPts val="0"/>
              </a:spcAft>
              <a:buClr>
                <a:srgbClr val="FF0000"/>
              </a:buClr>
              <a:buSzPts val="1400"/>
              <a:buFont typeface="Arial"/>
              <a:buChar char="●"/>
            </a:pPr>
            <a:r>
              <a:rPr lang="en" sz="1400" u="sng">
                <a:solidFill>
                  <a:srgbClr val="FF0000"/>
                </a:solidFill>
                <a:latin typeface="Arial"/>
                <a:ea typeface="Arial"/>
                <a:cs typeface="Arial"/>
                <a:sym typeface="Arial"/>
              </a:rPr>
              <a:t>Return to Mrs. Crews by September 12th.</a:t>
            </a:r>
            <a:endParaRPr sz="1400" u="sng">
              <a:solidFill>
                <a:srgbClr val="FF0000"/>
              </a:solidFill>
              <a:latin typeface="Arial"/>
              <a:ea typeface="Arial"/>
              <a:cs typeface="Arial"/>
              <a:sym typeface="Arial"/>
            </a:endParaRPr>
          </a:p>
          <a:p>
            <a:pPr marL="457200" lvl="0" indent="0" algn="l" rtl="0">
              <a:spcBef>
                <a:spcPts val="0"/>
              </a:spcBef>
              <a:spcAft>
                <a:spcPts val="0"/>
              </a:spcAft>
              <a:buNone/>
            </a:pPr>
            <a:r>
              <a:rPr lang="en" sz="14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Park Scholarship Pre-Nomination Form</a:t>
            </a:r>
            <a:endParaRPr sz="1400">
              <a:solidFill>
                <a:srgbClr val="000000"/>
              </a:solidFill>
              <a:latin typeface="Arial"/>
              <a:ea typeface="Arial"/>
              <a:cs typeface="Arial"/>
              <a:sym typeface="Arial"/>
            </a:endParaRPr>
          </a:p>
          <a:p>
            <a:pPr marL="914400" lvl="0" indent="-317500" algn="l"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Complete this form if you would like to be nominated for </a:t>
            </a:r>
            <a:r>
              <a:rPr lang="en" sz="1400" b="1" u="sng">
                <a:solidFill>
                  <a:srgbClr val="000000"/>
                </a:solidFill>
                <a:latin typeface="Arial"/>
                <a:ea typeface="Arial"/>
                <a:cs typeface="Arial"/>
                <a:sym typeface="Arial"/>
              </a:rPr>
              <a:t>N.C. State’s Park Scholarship</a:t>
            </a:r>
            <a:endParaRPr sz="1400" b="1" u="sng">
              <a:solidFill>
                <a:srgbClr val="000000"/>
              </a:solidFill>
              <a:latin typeface="Arial"/>
              <a:ea typeface="Arial"/>
              <a:cs typeface="Arial"/>
              <a:sym typeface="Arial"/>
            </a:endParaRPr>
          </a:p>
          <a:p>
            <a:pPr marL="914400" lvl="0" indent="-317500" algn="l" rtl="0">
              <a:spcBef>
                <a:spcPts val="0"/>
              </a:spcBef>
              <a:spcAft>
                <a:spcPts val="0"/>
              </a:spcAft>
              <a:buClr>
                <a:srgbClr val="FF0000"/>
              </a:buClr>
              <a:buSzPts val="1400"/>
              <a:buFont typeface="Arial"/>
              <a:buChar char="●"/>
            </a:pPr>
            <a:r>
              <a:rPr lang="en" sz="1400" u="sng">
                <a:solidFill>
                  <a:srgbClr val="FF0000"/>
                </a:solidFill>
                <a:latin typeface="Arial"/>
                <a:ea typeface="Arial"/>
                <a:cs typeface="Arial"/>
                <a:sym typeface="Arial"/>
              </a:rPr>
              <a:t>Return to Mrs.Crews by September 27th</a:t>
            </a:r>
            <a:endParaRPr sz="1400" u="sng">
              <a:solidFill>
                <a:srgbClr val="FF0000"/>
              </a:solidFill>
              <a:latin typeface="Arial"/>
              <a:ea typeface="Arial"/>
              <a:cs typeface="Arial"/>
              <a:sym typeface="Arial"/>
            </a:endParaRPr>
          </a:p>
          <a:p>
            <a:pPr marL="457200" lvl="0" indent="0" algn="l" rtl="0">
              <a:spcBef>
                <a:spcPts val="0"/>
              </a:spcBef>
              <a:spcAft>
                <a:spcPts val="0"/>
              </a:spcAft>
              <a:buNone/>
            </a:pPr>
            <a:r>
              <a:rPr lang="en" sz="14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Davidson's Belk Scholarship</a:t>
            </a:r>
            <a:endParaRPr sz="1400">
              <a:solidFill>
                <a:srgbClr val="000000"/>
              </a:solidFill>
              <a:latin typeface="Arial"/>
              <a:ea typeface="Arial"/>
              <a:cs typeface="Arial"/>
              <a:sym typeface="Arial"/>
            </a:endParaRPr>
          </a:p>
          <a:p>
            <a:pPr marL="914400" lvl="0" indent="-317500" algn="l"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Let me know if you’re applying to Davidson and would like to be nominated</a:t>
            </a:r>
            <a:endParaRPr sz="1400">
              <a:solidFill>
                <a:srgbClr val="000000"/>
              </a:solidFill>
              <a:latin typeface="Arial"/>
              <a:ea typeface="Arial"/>
              <a:cs typeface="Arial"/>
              <a:sym typeface="Arial"/>
            </a:endParaRPr>
          </a:p>
          <a:p>
            <a:pPr marL="0" lvl="0" indent="457200" algn="l" rtl="0">
              <a:spcBef>
                <a:spcPts val="0"/>
              </a:spcBef>
              <a:spcAft>
                <a:spcPts val="0"/>
              </a:spcAft>
              <a:buNone/>
            </a:pPr>
            <a:r>
              <a:rPr lang="en" sz="14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Levine Scholars Program</a:t>
            </a:r>
            <a:endParaRPr sz="1400">
              <a:solidFill>
                <a:srgbClr val="000000"/>
              </a:solidFill>
              <a:latin typeface="Arial"/>
              <a:ea typeface="Arial"/>
              <a:cs typeface="Arial"/>
              <a:sym typeface="Arial"/>
            </a:endParaRPr>
          </a:p>
          <a:p>
            <a:pPr marL="914400" lvl="0" indent="-317500" algn="l"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Let me know if you’re applying to UNCC and would like a nomination for the program</a:t>
            </a:r>
            <a:endParaRPr sz="1400">
              <a:solidFill>
                <a:srgbClr val="000000"/>
              </a:solidFill>
              <a:latin typeface="Arial"/>
              <a:ea typeface="Arial"/>
              <a:cs typeface="Arial"/>
              <a:sym typeface="Arial"/>
            </a:endParaRPr>
          </a:p>
          <a:p>
            <a:pPr marL="45720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a:p>
        </p:txBody>
      </p:sp>
      <p:pic>
        <p:nvPicPr>
          <p:cNvPr id="134" name="Google Shape;134;p24"/>
          <p:cNvPicPr preferRelativeResize="0"/>
          <p:nvPr/>
        </p:nvPicPr>
        <p:blipFill>
          <a:blip r:embed="rId7">
            <a:alphaModFix/>
          </a:blip>
          <a:stretch>
            <a:fillRect/>
          </a:stretch>
        </p:blipFill>
        <p:spPr>
          <a:xfrm>
            <a:off x="0" y="0"/>
            <a:ext cx="2194150" cy="93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1100925" y="216300"/>
            <a:ext cx="7030500" cy="999300"/>
          </a:xfrm>
          <a:prstGeom prst="rect">
            <a:avLst/>
          </a:prstGeom>
        </p:spPr>
        <p:txBody>
          <a:bodyPr spcFirstLastPara="1" wrap="square" lIns="91425" tIns="91425" rIns="91425" bIns="91425" anchor="t" anchorCtr="0">
            <a:noAutofit/>
          </a:bodyPr>
          <a:lstStyle/>
          <a:p>
            <a:pPr marL="457200" lvl="0" indent="0" algn="ctr" rtl="0">
              <a:lnSpc>
                <a:spcPct val="115000"/>
              </a:lnSpc>
              <a:spcBef>
                <a:spcPts val="0"/>
              </a:spcBef>
              <a:spcAft>
                <a:spcPts val="0"/>
              </a:spcAft>
              <a:buNone/>
            </a:pPr>
            <a:r>
              <a:rPr lang="en" u="sng">
                <a:solidFill>
                  <a:srgbClr val="000000"/>
                </a:solidFill>
                <a:latin typeface="Arial"/>
                <a:ea typeface="Arial"/>
                <a:cs typeface="Arial"/>
                <a:sym typeface="Arial"/>
              </a:rPr>
              <a:t>FAFSA NEWS</a:t>
            </a:r>
            <a:endParaRPr u="sng">
              <a:solidFill>
                <a:srgbClr val="000000"/>
              </a:solidFill>
              <a:latin typeface="Arial"/>
              <a:ea typeface="Arial"/>
              <a:cs typeface="Arial"/>
              <a:sym typeface="Arial"/>
            </a:endParaRPr>
          </a:p>
          <a:p>
            <a:pPr marL="457200" lvl="0" indent="0" algn="ctr" rtl="0">
              <a:lnSpc>
                <a:spcPct val="115000"/>
              </a:lnSpc>
              <a:spcBef>
                <a:spcPts val="0"/>
              </a:spcBef>
              <a:spcAft>
                <a:spcPts val="0"/>
              </a:spcAft>
              <a:buNone/>
            </a:pPr>
            <a:r>
              <a:rPr lang="en" sz="1400" u="sng">
                <a:solidFill>
                  <a:srgbClr val="000000"/>
                </a:solidFill>
                <a:latin typeface="Arial"/>
                <a:ea typeface="Arial"/>
                <a:cs typeface="Arial"/>
                <a:sym typeface="Arial"/>
              </a:rPr>
              <a:t>Free Application for Federal Student Aid</a:t>
            </a:r>
            <a:endParaRPr sz="1400" u="sng">
              <a:solidFill>
                <a:srgbClr val="000000"/>
              </a:solidFill>
              <a:latin typeface="Arial"/>
              <a:ea typeface="Arial"/>
              <a:cs typeface="Arial"/>
              <a:sym typeface="Arial"/>
            </a:endParaRPr>
          </a:p>
        </p:txBody>
      </p:sp>
      <p:sp>
        <p:nvSpPr>
          <p:cNvPr id="140" name="Google Shape;140;p25"/>
          <p:cNvSpPr txBox="1">
            <a:spLocks noGrp="1"/>
          </p:cNvSpPr>
          <p:nvPr>
            <p:ph type="body" idx="1"/>
          </p:nvPr>
        </p:nvSpPr>
        <p:spPr>
          <a:xfrm>
            <a:off x="565575" y="1215600"/>
            <a:ext cx="8101200" cy="380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400" b="1" i="1">
                <a:solidFill>
                  <a:srgbClr val="000000"/>
                </a:solidFill>
                <a:latin typeface="Arial"/>
                <a:ea typeface="Arial"/>
                <a:cs typeface="Arial"/>
                <a:sym typeface="Arial"/>
              </a:rPr>
              <a:t>The Free Application for Federal Student Aid, opens Oct 1st.</a:t>
            </a:r>
            <a:endParaRPr sz="1400" b="1" i="1">
              <a:solidFill>
                <a:srgbClr val="000000"/>
              </a:solidFill>
              <a:latin typeface="Arial"/>
              <a:ea typeface="Arial"/>
              <a:cs typeface="Arial"/>
              <a:sym typeface="Arial"/>
            </a:endParaRPr>
          </a:p>
          <a:p>
            <a:pPr marL="0" lvl="0" indent="0" algn="ctr" rtl="0">
              <a:spcBef>
                <a:spcPts val="0"/>
              </a:spcBef>
              <a:spcAft>
                <a:spcPts val="0"/>
              </a:spcAft>
              <a:buNone/>
            </a:pPr>
            <a:endParaRPr sz="1400" b="1" i="1">
              <a:solidFill>
                <a:srgbClr val="000000"/>
              </a:solidFill>
              <a:latin typeface="Arial"/>
              <a:ea typeface="Arial"/>
              <a:cs typeface="Arial"/>
              <a:sym typeface="Arial"/>
            </a:endParaRPr>
          </a:p>
          <a:p>
            <a:pPr marL="457200" lvl="0" indent="-311150" algn="l" rtl="0">
              <a:spcBef>
                <a:spcPts val="0"/>
              </a:spcBef>
              <a:spcAft>
                <a:spcPts val="0"/>
              </a:spcAft>
              <a:buClr>
                <a:srgbClr val="0000FF"/>
              </a:buClr>
              <a:buSzPts val="1300"/>
              <a:buFont typeface="Arial"/>
              <a:buAutoNum type="arabicPeriod"/>
            </a:pPr>
            <a:r>
              <a:rPr lang="en" sz="1300" b="1" i="1"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The FAFSA Process</a:t>
            </a:r>
            <a:endParaRPr sz="1300" b="1" i="1">
              <a:solidFill>
                <a:srgbClr val="0000FF"/>
              </a:solidFill>
              <a:latin typeface="Arial"/>
              <a:ea typeface="Arial"/>
              <a:cs typeface="Arial"/>
              <a:sym typeface="Arial"/>
            </a:endParaRPr>
          </a:p>
          <a:p>
            <a:pPr marL="914400" lvl="1" indent="-311150" algn="l" rtl="0">
              <a:spcBef>
                <a:spcPts val="0"/>
              </a:spcBef>
              <a:spcAft>
                <a:spcPts val="0"/>
              </a:spcAft>
              <a:buClr>
                <a:srgbClr val="000000"/>
              </a:buClr>
              <a:buSzPts val="1300"/>
              <a:buFont typeface="Arial"/>
              <a:buAutoNum type="alphaLcPeriod"/>
            </a:pPr>
            <a:r>
              <a:rPr lang="en" sz="1300">
                <a:solidFill>
                  <a:srgbClr val="212529"/>
                </a:solidFill>
                <a:latin typeface="Arial"/>
                <a:ea typeface="Arial"/>
                <a:cs typeface="Arial"/>
                <a:sym typeface="Arial"/>
              </a:rPr>
              <a:t>Walks through the process of preparing for, completing, and submitting a </a:t>
            </a:r>
            <a:r>
              <a:rPr lang="en" sz="1300" u="sng">
                <a:solidFill>
                  <a:srgbClr val="0000FF"/>
                </a:solidFill>
                <a:latin typeface="Arial"/>
                <a:ea typeface="Arial"/>
                <a:cs typeface="Arial"/>
                <a:sym typeface="Arial"/>
              </a:rPr>
              <a:t>FAFSA form</a:t>
            </a:r>
            <a:r>
              <a:rPr lang="en" sz="1300" b="1" i="1">
                <a:solidFill>
                  <a:srgbClr val="0000FF"/>
                </a:solidFill>
                <a:latin typeface="Arial"/>
                <a:ea typeface="Arial"/>
                <a:cs typeface="Arial"/>
                <a:sym typeface="Arial"/>
              </a:rPr>
              <a:t> </a:t>
            </a:r>
            <a:endParaRPr sz="1300" b="1" i="1">
              <a:solidFill>
                <a:srgbClr val="0000FF"/>
              </a:solidFill>
              <a:latin typeface="Arial"/>
              <a:ea typeface="Arial"/>
              <a:cs typeface="Arial"/>
              <a:sym typeface="Arial"/>
            </a:endParaRPr>
          </a:p>
          <a:p>
            <a:pPr marL="457200" lvl="0" indent="-311150" algn="l" rtl="0">
              <a:spcBef>
                <a:spcPts val="0"/>
              </a:spcBef>
              <a:spcAft>
                <a:spcPts val="0"/>
              </a:spcAft>
              <a:buClr>
                <a:srgbClr val="0000FF"/>
              </a:buClr>
              <a:buSzPts val="1300"/>
              <a:buFont typeface="Arial"/>
              <a:buAutoNum type="arabicPeriod"/>
            </a:pPr>
            <a:r>
              <a:rPr lang="en" sz="13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20202-2021 FAFSA Worksheet</a:t>
            </a:r>
            <a:r>
              <a:rPr lang="en" sz="1300">
                <a:solidFill>
                  <a:srgbClr val="0000FF"/>
                </a:solidFill>
                <a:latin typeface="Arial"/>
                <a:ea typeface="Arial"/>
                <a:cs typeface="Arial"/>
                <a:sym typeface="Arial"/>
              </a:rPr>
              <a:t> </a:t>
            </a:r>
            <a:endParaRPr sz="1300">
              <a:solidFill>
                <a:srgbClr val="0000FF"/>
              </a:solidFill>
              <a:latin typeface="Arial"/>
              <a:ea typeface="Arial"/>
              <a:cs typeface="Arial"/>
              <a:sym typeface="Arial"/>
            </a:endParaRPr>
          </a:p>
          <a:p>
            <a:pPr marL="914400" lvl="1" indent="-311150" algn="l" rtl="0">
              <a:spcBef>
                <a:spcPts val="0"/>
              </a:spcBef>
              <a:spcAft>
                <a:spcPts val="0"/>
              </a:spcAft>
              <a:buClr>
                <a:srgbClr val="000000"/>
              </a:buClr>
              <a:buSzPts val="1300"/>
              <a:buFont typeface="Arial"/>
              <a:buAutoNum type="alphaLcPeriod"/>
            </a:pPr>
            <a:r>
              <a:rPr lang="en" sz="1300">
                <a:solidFill>
                  <a:srgbClr val="000000"/>
                </a:solidFill>
                <a:latin typeface="Arial"/>
                <a:ea typeface="Arial"/>
                <a:cs typeface="Arial"/>
                <a:sym typeface="Arial"/>
              </a:rPr>
              <a:t>You can print and fill out the </a:t>
            </a:r>
            <a:r>
              <a:rPr lang="en" sz="1300" i="1">
                <a:solidFill>
                  <a:srgbClr val="000000"/>
                </a:solidFill>
                <a:latin typeface="Arial"/>
                <a:ea typeface="Arial"/>
                <a:cs typeface="Arial"/>
                <a:sym typeface="Arial"/>
              </a:rPr>
              <a:t>FAFSA on the Web</a:t>
            </a:r>
            <a:r>
              <a:rPr lang="en" sz="1300">
                <a:solidFill>
                  <a:srgbClr val="000000"/>
                </a:solidFill>
                <a:latin typeface="Arial"/>
                <a:ea typeface="Arial"/>
                <a:cs typeface="Arial"/>
                <a:sym typeface="Arial"/>
              </a:rPr>
              <a:t> Worksheet prior to completing </a:t>
            </a:r>
            <a:r>
              <a:rPr lang="en" sz="1300" i="1">
                <a:solidFill>
                  <a:srgbClr val="000000"/>
                </a:solidFill>
                <a:latin typeface="Arial"/>
                <a:ea typeface="Arial"/>
                <a:cs typeface="Arial"/>
                <a:sym typeface="Arial"/>
              </a:rPr>
              <a:t>FAFSA on the Web</a:t>
            </a:r>
            <a:r>
              <a:rPr lang="en" sz="1300">
                <a:solidFill>
                  <a:srgbClr val="000000"/>
                </a:solidFill>
                <a:latin typeface="Arial"/>
                <a:ea typeface="Arial"/>
                <a:cs typeface="Arial"/>
                <a:sym typeface="Arial"/>
              </a:rPr>
              <a:t>. This worksheet will help you collect and organize your and your parents' financial information needed for </a:t>
            </a:r>
            <a:r>
              <a:rPr lang="en" sz="1300" i="1">
                <a:solidFill>
                  <a:srgbClr val="000000"/>
                </a:solidFill>
                <a:latin typeface="Arial"/>
                <a:ea typeface="Arial"/>
                <a:cs typeface="Arial"/>
                <a:sym typeface="Arial"/>
              </a:rPr>
              <a:t>FAFSA on the Web</a:t>
            </a:r>
            <a:r>
              <a:rPr lang="en" sz="1300">
                <a:solidFill>
                  <a:srgbClr val="000000"/>
                </a:solidFill>
                <a:latin typeface="Arial"/>
                <a:ea typeface="Arial"/>
                <a:cs typeface="Arial"/>
                <a:sym typeface="Arial"/>
              </a:rPr>
              <a:t> (parent information is only required if you are dependent). The </a:t>
            </a:r>
            <a:r>
              <a:rPr lang="en" sz="1300" i="1">
                <a:solidFill>
                  <a:srgbClr val="000000"/>
                </a:solidFill>
                <a:latin typeface="Arial"/>
                <a:ea typeface="Arial"/>
                <a:cs typeface="Arial"/>
                <a:sym typeface="Arial"/>
              </a:rPr>
              <a:t>FAFSA on the Web</a:t>
            </a:r>
            <a:r>
              <a:rPr lang="en" sz="1300">
                <a:solidFill>
                  <a:srgbClr val="000000"/>
                </a:solidFill>
                <a:latin typeface="Arial"/>
                <a:ea typeface="Arial"/>
                <a:cs typeface="Arial"/>
                <a:sym typeface="Arial"/>
              </a:rPr>
              <a:t> Worksheet is not the financial aid application, nor is it part of the application. It is merely a guide to help you complete </a:t>
            </a:r>
            <a:r>
              <a:rPr lang="en" sz="1300" i="1">
                <a:solidFill>
                  <a:srgbClr val="000000"/>
                </a:solidFill>
                <a:latin typeface="Arial"/>
                <a:ea typeface="Arial"/>
                <a:cs typeface="Arial"/>
                <a:sym typeface="Arial"/>
              </a:rPr>
              <a:t>FAFSA on the Web</a:t>
            </a:r>
            <a:r>
              <a:rPr lang="en" sz="1300">
                <a:solidFill>
                  <a:srgbClr val="000000"/>
                </a:solidFill>
                <a:latin typeface="Arial"/>
                <a:ea typeface="Arial"/>
                <a:cs typeface="Arial"/>
                <a:sym typeface="Arial"/>
              </a:rPr>
              <a:t>, and should not be submitted to Federal Student Aid.</a:t>
            </a:r>
            <a:endParaRPr sz="1300">
              <a:solidFill>
                <a:srgbClr val="000000"/>
              </a:solidFill>
              <a:latin typeface="Arial"/>
              <a:ea typeface="Arial"/>
              <a:cs typeface="Arial"/>
              <a:sym typeface="Arial"/>
            </a:endParaRPr>
          </a:p>
          <a:p>
            <a:pPr marL="457200" lvl="0" indent="-311150" algn="l" rtl="0">
              <a:spcBef>
                <a:spcPts val="0"/>
              </a:spcBef>
              <a:spcAft>
                <a:spcPts val="0"/>
              </a:spcAft>
              <a:buClr>
                <a:srgbClr val="0000FF"/>
              </a:buClr>
              <a:buSzPts val="1300"/>
              <a:buFont typeface="Arial"/>
              <a:buAutoNum type="arabicPeriod"/>
            </a:pPr>
            <a:r>
              <a:rPr lang="en" sz="1300" u="sng">
                <a:solidFill>
                  <a:srgbClr val="0000FF"/>
                </a:solidFill>
                <a:latin typeface="Arial"/>
                <a:ea typeface="Arial"/>
                <a:cs typeface="Arial"/>
                <a:sym typeface="Arial"/>
                <a:hlinkClick r:id="rId5">
                  <a:extLst>
                    <a:ext uri="{A12FA001-AC4F-418D-AE19-62706E023703}">
                      <ahyp:hlinkClr xmlns:ahyp="http://schemas.microsoft.com/office/drawing/2018/hyperlinkcolor" val="tx"/>
                    </a:ext>
                  </a:extLst>
                </a:hlinkClick>
              </a:rPr>
              <a:t>fafsa4caster</a:t>
            </a:r>
            <a:r>
              <a:rPr lang="en" sz="1300">
                <a:solidFill>
                  <a:srgbClr val="0000FF"/>
                </a:solidFill>
                <a:latin typeface="Arial"/>
                <a:ea typeface="Arial"/>
                <a:cs typeface="Arial"/>
                <a:sym typeface="Arial"/>
              </a:rPr>
              <a:t> </a:t>
            </a:r>
            <a:endParaRPr sz="1300">
              <a:solidFill>
                <a:srgbClr val="0000FF"/>
              </a:solidFill>
              <a:latin typeface="Arial"/>
              <a:ea typeface="Arial"/>
              <a:cs typeface="Arial"/>
              <a:sym typeface="Arial"/>
            </a:endParaRPr>
          </a:p>
          <a:p>
            <a:pPr marL="914400" lvl="1" indent="-311150" algn="l" rtl="0">
              <a:spcBef>
                <a:spcPts val="0"/>
              </a:spcBef>
              <a:spcAft>
                <a:spcPts val="0"/>
              </a:spcAft>
              <a:buClr>
                <a:srgbClr val="000000"/>
              </a:buClr>
              <a:buSzPts val="1300"/>
              <a:buFont typeface="Arial"/>
              <a:buAutoNum type="alphaLcPeriod"/>
            </a:pPr>
            <a:r>
              <a:rPr lang="en" sz="1300">
                <a:solidFill>
                  <a:srgbClr val="000000"/>
                </a:solidFill>
              </a:rPr>
              <a:t>Gives you a free early estimate of your eligibility for </a:t>
            </a:r>
            <a:r>
              <a:rPr lang="en" sz="1300" u="sng">
                <a:solidFill>
                  <a:srgbClr val="0000FF"/>
                </a:solidFill>
                <a:hlinkClick r:id="rId6">
                  <a:extLst>
                    <a:ext uri="{A12FA001-AC4F-418D-AE19-62706E023703}">
                      <ahyp:hlinkClr xmlns:ahyp="http://schemas.microsoft.com/office/drawing/2018/hyperlinkcolor" val="tx"/>
                    </a:ext>
                  </a:extLst>
                </a:hlinkClick>
              </a:rPr>
              <a:t>federal student aid</a:t>
            </a:r>
            <a:r>
              <a:rPr lang="en" sz="1300">
                <a:solidFill>
                  <a:srgbClr val="000000"/>
                </a:solidFill>
              </a:rPr>
              <a:t>. This information helps families plan ahead for college. You must use the </a:t>
            </a:r>
            <a:r>
              <a:rPr lang="en" sz="1300" i="1" u="sng">
                <a:solidFill>
                  <a:srgbClr val="0000FF"/>
                </a:solidFill>
                <a:hlinkClick r:id="rId7">
                  <a:extLst>
                    <a:ext uri="{A12FA001-AC4F-418D-AE19-62706E023703}">
                      <ahyp:hlinkClr xmlns:ahyp="http://schemas.microsoft.com/office/drawing/2018/hyperlinkcolor" val="tx"/>
                    </a:ext>
                  </a:extLst>
                </a:hlinkClick>
              </a:rPr>
              <a:t>Free Application for Federal Student Aid</a:t>
            </a:r>
            <a:r>
              <a:rPr lang="en" sz="1300" u="sng">
                <a:solidFill>
                  <a:srgbClr val="0000FF"/>
                </a:solidFill>
                <a:hlinkClick r:id="rId7">
                  <a:extLst>
                    <a:ext uri="{A12FA001-AC4F-418D-AE19-62706E023703}">
                      <ahyp:hlinkClr xmlns:ahyp="http://schemas.microsoft.com/office/drawing/2018/hyperlinkcolor" val="tx"/>
                    </a:ext>
                  </a:extLst>
                </a:hlinkClick>
              </a:rPr>
              <a:t> (FAFSA</a:t>
            </a:r>
            <a:r>
              <a:rPr lang="en" sz="1300" u="sng" baseline="30000">
                <a:solidFill>
                  <a:srgbClr val="0000FF"/>
                </a:solidFill>
                <a:hlinkClick r:id="rId7">
                  <a:extLst>
                    <a:ext uri="{A12FA001-AC4F-418D-AE19-62706E023703}">
                      <ahyp:hlinkClr xmlns:ahyp="http://schemas.microsoft.com/office/drawing/2018/hyperlinkcolor" val="tx"/>
                    </a:ext>
                  </a:extLst>
                </a:hlinkClick>
              </a:rPr>
              <a:t>®</a:t>
            </a:r>
            <a:r>
              <a:rPr lang="en" sz="1300" u="sng">
                <a:solidFill>
                  <a:srgbClr val="0000FF"/>
                </a:solidFill>
                <a:hlinkClick r:id="rId7">
                  <a:extLst>
                    <a:ext uri="{A12FA001-AC4F-418D-AE19-62706E023703}">
                      <ahyp:hlinkClr xmlns:ahyp="http://schemas.microsoft.com/office/drawing/2018/hyperlinkcolor" val="tx"/>
                    </a:ext>
                  </a:extLst>
                </a:hlinkClick>
              </a:rPr>
              <a:t>) form</a:t>
            </a:r>
            <a:r>
              <a:rPr lang="en" sz="1300">
                <a:solidFill>
                  <a:srgbClr val="000000"/>
                </a:solidFill>
              </a:rPr>
              <a:t> to apply for aid once you’ve decided to apply for admission and attend colleg</a:t>
            </a:r>
            <a:r>
              <a:rPr lang="en" sz="1300">
                <a:solidFill>
                  <a:srgbClr val="000000"/>
                </a:solidFill>
                <a:latin typeface="Times New Roman"/>
                <a:ea typeface="Times New Roman"/>
                <a:cs typeface="Times New Roman"/>
                <a:sym typeface="Times New Roman"/>
              </a:rPr>
              <a:t>e.</a:t>
            </a:r>
            <a:endParaRPr sz="1300">
              <a:solidFill>
                <a:srgbClr val="000000"/>
              </a:solidFill>
            </a:endParaRPr>
          </a:p>
          <a:p>
            <a:pPr marL="0" lvl="0" indent="0" algn="l" rtl="0">
              <a:spcBef>
                <a:spcPts val="0"/>
              </a:spcBef>
              <a:spcAft>
                <a:spcPts val="1600"/>
              </a:spcAft>
              <a:buNone/>
            </a:pPr>
            <a:endParaRPr/>
          </a:p>
        </p:txBody>
      </p:sp>
      <p:pic>
        <p:nvPicPr>
          <p:cNvPr id="141" name="Google Shape;141;p25"/>
          <p:cNvPicPr preferRelativeResize="0"/>
          <p:nvPr/>
        </p:nvPicPr>
        <p:blipFill>
          <a:blip r:embed="rId8">
            <a:alphaModFix/>
          </a:blip>
          <a:stretch>
            <a:fillRect/>
          </a:stretch>
        </p:blipFill>
        <p:spPr>
          <a:xfrm>
            <a:off x="-12" y="-1"/>
            <a:ext cx="2939722" cy="741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311700" y="1026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Exploring Careers/Apprenticeships</a:t>
            </a:r>
            <a:endParaRPr u="sng"/>
          </a:p>
        </p:txBody>
      </p:sp>
      <p:sp>
        <p:nvSpPr>
          <p:cNvPr id="147" name="Google Shape;147;p26"/>
          <p:cNvSpPr txBox="1">
            <a:spLocks noGrp="1"/>
          </p:cNvSpPr>
          <p:nvPr>
            <p:ph type="body" idx="1"/>
          </p:nvPr>
        </p:nvSpPr>
        <p:spPr>
          <a:xfrm>
            <a:off x="311700" y="1097275"/>
            <a:ext cx="8520600" cy="3416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rgbClr val="0000FF"/>
                </a:solidFill>
                <a:hlinkClick r:id="rId3">
                  <a:extLst>
                    <a:ext uri="{A12FA001-AC4F-418D-AE19-62706E023703}">
                      <ahyp:hlinkClr xmlns:ahyp="http://schemas.microsoft.com/office/drawing/2018/hyperlinkcolor" val="tx"/>
                    </a:ext>
                  </a:extLst>
                </a:hlinkClick>
              </a:rPr>
              <a:t>Alternative Pathways to Careers</a:t>
            </a:r>
            <a:r>
              <a:rPr lang="en" sz="1800"/>
              <a:t>:</a:t>
            </a:r>
            <a:endParaRPr sz="1800"/>
          </a:p>
          <a:p>
            <a:pPr marL="457200" lvl="0" indent="-342900" algn="l" rtl="0">
              <a:spcBef>
                <a:spcPts val="1600"/>
              </a:spcBef>
              <a:spcAft>
                <a:spcPts val="0"/>
              </a:spcAft>
              <a:buClr>
                <a:srgbClr val="000000"/>
              </a:buClr>
              <a:buSzPts val="1800"/>
              <a:buChar char="●"/>
            </a:pPr>
            <a:r>
              <a:rPr lang="en" sz="1800">
                <a:solidFill>
                  <a:srgbClr val="000000"/>
                </a:solidFill>
              </a:rPr>
              <a:t>Use this link to search for Apprenticeships and Careers </a:t>
            </a:r>
            <a:endParaRPr sz="1800">
              <a:solidFill>
                <a:srgbClr val="000000"/>
              </a:solidFill>
            </a:endParaRPr>
          </a:p>
        </p:txBody>
      </p:sp>
      <p:pic>
        <p:nvPicPr>
          <p:cNvPr id="148" name="Google Shape;148;p26"/>
          <p:cNvPicPr preferRelativeResize="0"/>
          <p:nvPr/>
        </p:nvPicPr>
        <p:blipFill>
          <a:blip r:embed="rId4">
            <a:alphaModFix/>
          </a:blip>
          <a:stretch>
            <a:fillRect/>
          </a:stretch>
        </p:blipFill>
        <p:spPr>
          <a:xfrm>
            <a:off x="3152063" y="2494225"/>
            <a:ext cx="2839875" cy="1736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7"/>
          <p:cNvSpPr txBox="1">
            <a:spLocks noGrp="1"/>
          </p:cNvSpPr>
          <p:nvPr>
            <p:ph type="title"/>
          </p:nvPr>
        </p:nvSpPr>
        <p:spPr>
          <a:xfrm>
            <a:off x="865950" y="243588"/>
            <a:ext cx="7412100" cy="90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u="sng"/>
              <a:t>Money Management </a:t>
            </a:r>
            <a:endParaRPr sz="3200" u="sng"/>
          </a:p>
          <a:p>
            <a:pPr marL="0" lvl="0" indent="0" algn="ctr" rtl="0">
              <a:spcBef>
                <a:spcPts val="0"/>
              </a:spcBef>
              <a:spcAft>
                <a:spcPts val="0"/>
              </a:spcAft>
              <a:buNone/>
            </a:pPr>
            <a:r>
              <a:rPr lang="en" sz="3200" u="sng"/>
              <a:t>Skills</a:t>
            </a:r>
            <a:endParaRPr sz="3200" u="sng"/>
          </a:p>
        </p:txBody>
      </p:sp>
      <p:sp>
        <p:nvSpPr>
          <p:cNvPr id="154" name="Google Shape;154;p27"/>
          <p:cNvSpPr txBox="1">
            <a:spLocks noGrp="1"/>
          </p:cNvSpPr>
          <p:nvPr>
            <p:ph type="body" idx="1"/>
          </p:nvPr>
        </p:nvSpPr>
        <p:spPr>
          <a:xfrm>
            <a:off x="311700" y="1450025"/>
            <a:ext cx="8520600" cy="3416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0" algn="ctr" rtl="0">
              <a:spcBef>
                <a:spcPts val="0"/>
              </a:spcBef>
              <a:spcAft>
                <a:spcPts val="0"/>
              </a:spcAft>
              <a:buNone/>
            </a:pPr>
            <a:r>
              <a:rPr lang="en" sz="2000" u="sng">
                <a:solidFill>
                  <a:srgbClr val="0000FF"/>
                </a:solidFill>
                <a:hlinkClick r:id="rId3">
                  <a:extLst>
                    <a:ext uri="{A12FA001-AC4F-418D-AE19-62706E023703}">
                      <ahyp:hlinkClr xmlns:ahyp="http://schemas.microsoft.com/office/drawing/2018/hyperlinkcolor" val="tx"/>
                    </a:ext>
                  </a:extLst>
                </a:hlinkClick>
              </a:rPr>
              <a:t>Money Management Tools</a:t>
            </a:r>
            <a:r>
              <a:rPr lang="en" sz="2000">
                <a:solidFill>
                  <a:srgbClr val="0000FF"/>
                </a:solidFill>
              </a:rPr>
              <a:t> </a:t>
            </a:r>
            <a:endParaRPr sz="2000">
              <a:solidFill>
                <a:srgbClr val="0000FF"/>
              </a:solidFill>
            </a:endParaRPr>
          </a:p>
          <a:p>
            <a:pPr marL="457200" lvl="0" indent="-355600" algn="l" rtl="0">
              <a:spcBef>
                <a:spcPts val="1600"/>
              </a:spcBef>
              <a:spcAft>
                <a:spcPts val="0"/>
              </a:spcAft>
              <a:buClr>
                <a:srgbClr val="000000"/>
              </a:buClr>
              <a:buSzPts val="2000"/>
              <a:buChar char="●"/>
            </a:pPr>
            <a:r>
              <a:rPr lang="en" sz="2000">
                <a:solidFill>
                  <a:srgbClr val="000000"/>
                </a:solidFill>
              </a:rPr>
              <a:t>Learning how to manage your money wisely provides you with valuable skills that can be beneficial in many parts of your life. </a:t>
            </a:r>
            <a:endParaRPr sz="2000">
              <a:solidFill>
                <a:srgbClr val="000000"/>
              </a:solidFill>
            </a:endParaRPr>
          </a:p>
          <a:p>
            <a:pPr marL="457200" lvl="0" indent="-355600" algn="l" rtl="0">
              <a:spcBef>
                <a:spcPts val="0"/>
              </a:spcBef>
              <a:spcAft>
                <a:spcPts val="0"/>
              </a:spcAft>
              <a:buClr>
                <a:srgbClr val="000000"/>
              </a:buClr>
              <a:buSzPts val="2000"/>
              <a:buChar char="●"/>
            </a:pPr>
            <a:r>
              <a:rPr lang="en" sz="2000">
                <a:solidFill>
                  <a:srgbClr val="000000"/>
                </a:solidFill>
              </a:rPr>
              <a:t>Being in college allows most students to be in control of their finances. It also presents moments where students can be tempted to overspend and possibly get into debt. </a:t>
            </a:r>
            <a:endParaRPr sz="2000">
              <a:solidFill>
                <a:srgbClr val="000000"/>
              </a:solidFill>
            </a:endParaRPr>
          </a:p>
          <a:p>
            <a:pPr marL="457200" lvl="0" indent="-355600" algn="l" rtl="0">
              <a:spcBef>
                <a:spcPts val="0"/>
              </a:spcBef>
              <a:spcAft>
                <a:spcPts val="0"/>
              </a:spcAft>
              <a:buClr>
                <a:srgbClr val="000000"/>
              </a:buClr>
              <a:buSzPts val="2000"/>
              <a:buChar char="●"/>
            </a:pPr>
            <a:r>
              <a:rPr lang="en" sz="2000">
                <a:solidFill>
                  <a:srgbClr val="000000"/>
                </a:solidFill>
              </a:rPr>
              <a:t>The sooner you start practicing good money management, the better your financial outcomes will be in the future. So let's get started.</a:t>
            </a:r>
            <a:endParaRPr sz="2000">
              <a:solidFill>
                <a:srgbClr val="000000"/>
              </a:solidFill>
            </a:endParaRPr>
          </a:p>
        </p:txBody>
      </p:sp>
      <p:pic>
        <p:nvPicPr>
          <p:cNvPr id="155" name="Google Shape;155;p27"/>
          <p:cNvPicPr preferRelativeResize="0"/>
          <p:nvPr/>
        </p:nvPicPr>
        <p:blipFill>
          <a:blip r:embed="rId4">
            <a:alphaModFix/>
          </a:blip>
          <a:stretch>
            <a:fillRect/>
          </a:stretch>
        </p:blipFill>
        <p:spPr>
          <a:xfrm rot="449071">
            <a:off x="591670" y="92284"/>
            <a:ext cx="1495958" cy="120831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1411200" y="198013"/>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ACT/SAT Test Dates</a:t>
            </a:r>
            <a:endParaRPr u="sng"/>
          </a:p>
        </p:txBody>
      </p:sp>
      <p:sp>
        <p:nvSpPr>
          <p:cNvPr id="161" name="Google Shape;161;p28"/>
          <p:cNvSpPr txBox="1">
            <a:spLocks noGrp="1"/>
          </p:cNvSpPr>
          <p:nvPr>
            <p:ph type="body" idx="1"/>
          </p:nvPr>
        </p:nvSpPr>
        <p:spPr>
          <a:xfrm>
            <a:off x="502500" y="1486475"/>
            <a:ext cx="8139000" cy="3427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500">
                <a:solidFill>
                  <a:srgbClr val="000000"/>
                </a:solidFill>
              </a:rPr>
              <a:t>ACT Dates:</a:t>
            </a:r>
            <a:endParaRPr sz="2500">
              <a:solidFill>
                <a:srgbClr val="000000"/>
              </a:solidFill>
            </a:endParaRPr>
          </a:p>
          <a:p>
            <a:pPr marL="0" lvl="0" indent="0" algn="l" rtl="0">
              <a:spcBef>
                <a:spcPts val="0"/>
              </a:spcBef>
              <a:spcAft>
                <a:spcPts val="0"/>
              </a:spcAft>
              <a:buNone/>
            </a:pPr>
            <a:r>
              <a:rPr lang="en" sz="2500" u="sng">
                <a:solidFill>
                  <a:srgbClr val="0000FF"/>
                </a:solidFill>
                <a:hlinkClick r:id="rId3">
                  <a:extLst>
                    <a:ext uri="{A12FA001-AC4F-418D-AE19-62706E023703}">
                      <ahyp:hlinkClr xmlns:ahyp="http://schemas.microsoft.com/office/drawing/2018/hyperlinkcolor" val="tx"/>
                    </a:ext>
                  </a:extLst>
                </a:hlinkClick>
              </a:rPr>
              <a:t>Registration/Test Dates</a:t>
            </a:r>
            <a:endParaRPr sz="2500">
              <a:solidFill>
                <a:srgbClr val="0000FF"/>
              </a:solidFill>
            </a:endParaRPr>
          </a:p>
          <a:p>
            <a:pPr marL="0" lvl="0" indent="0" algn="l" rtl="0">
              <a:spcBef>
                <a:spcPts val="1600"/>
              </a:spcBef>
              <a:spcAft>
                <a:spcPts val="0"/>
              </a:spcAft>
              <a:buNone/>
            </a:pPr>
            <a:r>
              <a:rPr lang="en" sz="2500">
                <a:solidFill>
                  <a:srgbClr val="000000"/>
                </a:solidFill>
              </a:rPr>
              <a:t>SAT Dates:</a:t>
            </a:r>
            <a:endParaRPr sz="2500">
              <a:solidFill>
                <a:srgbClr val="000000"/>
              </a:solidFill>
            </a:endParaRPr>
          </a:p>
          <a:p>
            <a:pPr marL="0" lvl="0" indent="0" algn="l" rtl="0">
              <a:spcBef>
                <a:spcPts val="0"/>
              </a:spcBef>
              <a:spcAft>
                <a:spcPts val="0"/>
              </a:spcAft>
              <a:buNone/>
            </a:pPr>
            <a:r>
              <a:rPr lang="en" sz="2500" u="sng">
                <a:solidFill>
                  <a:srgbClr val="0000FF"/>
                </a:solidFill>
                <a:hlinkClick r:id="rId4">
                  <a:extLst>
                    <a:ext uri="{A12FA001-AC4F-418D-AE19-62706E023703}">
                      <ahyp:hlinkClr xmlns:ahyp="http://schemas.microsoft.com/office/drawing/2018/hyperlinkcolor" val="tx"/>
                    </a:ext>
                  </a:extLst>
                </a:hlinkClick>
              </a:rPr>
              <a:t>Registration/Test Dates</a:t>
            </a:r>
            <a:r>
              <a:rPr lang="en" sz="2500">
                <a:solidFill>
                  <a:srgbClr val="0000FF"/>
                </a:solidFill>
              </a:rPr>
              <a:t> </a:t>
            </a:r>
            <a:endParaRPr sz="2500">
              <a:solidFill>
                <a:srgbClr val="0000FF"/>
              </a:solidFill>
            </a:endParaRPr>
          </a:p>
          <a:p>
            <a:pPr marL="0" lvl="0" indent="0" algn="l" rtl="0">
              <a:spcBef>
                <a:spcPts val="1600"/>
              </a:spcBef>
              <a:spcAft>
                <a:spcPts val="1600"/>
              </a:spcAft>
              <a:buNone/>
            </a:pPr>
            <a:r>
              <a:rPr lang="en"/>
              <a:t> </a:t>
            </a:r>
            <a:endParaRPr/>
          </a:p>
        </p:txBody>
      </p:sp>
      <p:pic>
        <p:nvPicPr>
          <p:cNvPr id="162" name="Google Shape;162;p28"/>
          <p:cNvPicPr preferRelativeResize="0"/>
          <p:nvPr/>
        </p:nvPicPr>
        <p:blipFill>
          <a:blip r:embed="rId5">
            <a:alphaModFix/>
          </a:blip>
          <a:stretch>
            <a:fillRect/>
          </a:stretch>
        </p:blipFill>
        <p:spPr>
          <a:xfrm>
            <a:off x="5522050" y="2872475"/>
            <a:ext cx="2210749" cy="1531975"/>
          </a:xfrm>
          <a:prstGeom prst="rect">
            <a:avLst/>
          </a:prstGeom>
          <a:noFill/>
          <a:ln>
            <a:noFill/>
          </a:ln>
        </p:spPr>
      </p:pic>
      <p:pic>
        <p:nvPicPr>
          <p:cNvPr id="163" name="Google Shape;163;p28"/>
          <p:cNvPicPr preferRelativeResize="0"/>
          <p:nvPr/>
        </p:nvPicPr>
        <p:blipFill>
          <a:blip r:embed="rId6">
            <a:alphaModFix/>
          </a:blip>
          <a:stretch>
            <a:fillRect/>
          </a:stretch>
        </p:blipFill>
        <p:spPr>
          <a:xfrm>
            <a:off x="5254650" y="1690725"/>
            <a:ext cx="3105270" cy="635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9"/>
          <p:cNvSpPr txBox="1">
            <a:spLocks noGrp="1"/>
          </p:cNvSpPr>
          <p:nvPr>
            <p:ph type="title"/>
          </p:nvPr>
        </p:nvSpPr>
        <p:spPr>
          <a:xfrm>
            <a:off x="1411200" y="185725"/>
            <a:ext cx="6321600"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t>College Application Checklist</a:t>
            </a:r>
            <a:r>
              <a:rPr lang="en"/>
              <a:t>	</a:t>
            </a:r>
            <a:endParaRPr/>
          </a:p>
        </p:txBody>
      </p:sp>
      <p:sp>
        <p:nvSpPr>
          <p:cNvPr id="169" name="Google Shape;169;p29"/>
          <p:cNvSpPr txBox="1">
            <a:spLocks noGrp="1"/>
          </p:cNvSpPr>
          <p:nvPr>
            <p:ph type="body" idx="1"/>
          </p:nvPr>
        </p:nvSpPr>
        <p:spPr>
          <a:xfrm>
            <a:off x="521475" y="1070550"/>
            <a:ext cx="8189400" cy="34683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200" u="sng">
                <a:solidFill>
                  <a:srgbClr val="0000FF"/>
                </a:solidFill>
                <a:hlinkClick r:id="rId3">
                  <a:extLst>
                    <a:ext uri="{A12FA001-AC4F-418D-AE19-62706E023703}">
                      <ahyp:hlinkClr xmlns:ahyp="http://schemas.microsoft.com/office/drawing/2018/hyperlinkcolor" val="tx"/>
                    </a:ext>
                  </a:extLst>
                </a:hlinkClick>
              </a:rPr>
              <a:t>College Application Checklist</a:t>
            </a:r>
            <a:r>
              <a:rPr lang="en" sz="2200"/>
              <a:t>:</a:t>
            </a:r>
            <a:endParaRPr sz="2200"/>
          </a:p>
          <a:p>
            <a:pPr marL="457200" lvl="0" indent="-406400" algn="l" rtl="0">
              <a:spcBef>
                <a:spcPts val="1600"/>
              </a:spcBef>
              <a:spcAft>
                <a:spcPts val="0"/>
              </a:spcAft>
              <a:buClr>
                <a:srgbClr val="000000"/>
              </a:buClr>
              <a:buSzPts val="2800"/>
              <a:buChar char="●"/>
            </a:pPr>
            <a:r>
              <a:rPr lang="en" sz="2800">
                <a:solidFill>
                  <a:srgbClr val="000000"/>
                </a:solidFill>
              </a:rPr>
              <a:t>Use this checklist to make sure you’re on track!</a:t>
            </a:r>
            <a:endParaRPr sz="2800">
              <a:solidFill>
                <a:srgbClr val="000000"/>
              </a:solidFill>
            </a:endParaRPr>
          </a:p>
          <a:p>
            <a:pPr marL="0" lvl="0" indent="0" algn="l" rtl="0">
              <a:spcBef>
                <a:spcPts val="1600"/>
              </a:spcBef>
              <a:spcAft>
                <a:spcPts val="1600"/>
              </a:spcAft>
              <a:buNone/>
            </a:pPr>
            <a:endParaRPr/>
          </a:p>
        </p:txBody>
      </p:sp>
      <p:pic>
        <p:nvPicPr>
          <p:cNvPr id="170" name="Google Shape;170;p29"/>
          <p:cNvPicPr preferRelativeResize="0"/>
          <p:nvPr/>
        </p:nvPicPr>
        <p:blipFill>
          <a:blip r:embed="rId4">
            <a:alphaModFix/>
          </a:blip>
          <a:stretch>
            <a:fillRect/>
          </a:stretch>
        </p:blipFill>
        <p:spPr>
          <a:xfrm>
            <a:off x="3522875" y="2678850"/>
            <a:ext cx="2003599" cy="1771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0"/>
          <p:cNvSpPr txBox="1">
            <a:spLocks noGrp="1"/>
          </p:cNvSpPr>
          <p:nvPr>
            <p:ph type="body" idx="1"/>
          </p:nvPr>
        </p:nvSpPr>
        <p:spPr>
          <a:xfrm>
            <a:off x="1411212" y="202776"/>
            <a:ext cx="6321600" cy="300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7000" u="sng">
                <a:solidFill>
                  <a:srgbClr val="000000"/>
                </a:solidFill>
              </a:rPr>
              <a:t>Q &amp; A</a:t>
            </a:r>
            <a:endParaRPr sz="7000" u="sng">
              <a:solidFill>
                <a:srgbClr val="000000"/>
              </a:solidFill>
            </a:endParaRPr>
          </a:p>
          <a:p>
            <a:pPr marL="0" lvl="0" indent="0" algn="ctr" rtl="0">
              <a:spcBef>
                <a:spcPts val="1600"/>
              </a:spcBef>
              <a:spcAft>
                <a:spcPts val="1600"/>
              </a:spcAft>
              <a:buNone/>
            </a:pPr>
            <a:endParaRPr sz="5000"/>
          </a:p>
        </p:txBody>
      </p:sp>
      <p:pic>
        <p:nvPicPr>
          <p:cNvPr id="176" name="Google Shape;176;p30"/>
          <p:cNvPicPr preferRelativeResize="0"/>
          <p:nvPr/>
        </p:nvPicPr>
        <p:blipFill>
          <a:blip r:embed="rId3">
            <a:alphaModFix/>
          </a:blip>
          <a:stretch>
            <a:fillRect/>
          </a:stretch>
        </p:blipFill>
        <p:spPr>
          <a:xfrm>
            <a:off x="1170600" y="1582525"/>
            <a:ext cx="6802800" cy="347722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1121</Words>
  <Application>Microsoft Macintosh PowerPoint</Application>
  <PresentationFormat>On-screen Show (16:9)</PresentationFormat>
  <Paragraphs>109</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Times New Roman</vt:lpstr>
      <vt:lpstr>Simple Light</vt:lpstr>
      <vt:lpstr>Senior Meeting</vt:lpstr>
      <vt:lpstr>Transcripts</vt:lpstr>
      <vt:lpstr>Transcripts</vt:lpstr>
      <vt:lpstr>Residency Determination Services </vt:lpstr>
      <vt:lpstr>Scholarship Offerings</vt:lpstr>
      <vt:lpstr>Requesting Recommendations</vt:lpstr>
      <vt:lpstr>Helpful Information for College App</vt:lpstr>
      <vt:lpstr>College Application Week: Oct 18-22 </vt:lpstr>
      <vt:lpstr>Open House &amp; Admissions Deadlines</vt:lpstr>
      <vt:lpstr>Fee Waivers</vt:lpstr>
      <vt:lpstr>Ways to Pay For College </vt:lpstr>
      <vt:lpstr>Scholarships  </vt:lpstr>
      <vt:lpstr>FAFSA NEWS Free Application for Federal Student Aid</vt:lpstr>
      <vt:lpstr>Exploring Careers/Apprenticeships</vt:lpstr>
      <vt:lpstr>Money Management  Skills</vt:lpstr>
      <vt:lpstr>ACT/SAT Test Dates</vt:lpstr>
      <vt:lpstr>College Application Checklist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Meeting</dc:title>
  <cp:lastModifiedBy>GeVora Crews</cp:lastModifiedBy>
  <cp:revision>1</cp:revision>
  <dcterms:modified xsi:type="dcterms:W3CDTF">2021-08-11T19:25:25Z</dcterms:modified>
</cp:coreProperties>
</file>