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22"/>
  </p:notesMasterIdLst>
  <p:sldIdLst>
    <p:sldId id="256" r:id="rId2"/>
    <p:sldId id="257" r:id="rId3"/>
    <p:sldId id="258" r:id="rId4"/>
    <p:sldId id="259" r:id="rId5"/>
    <p:sldId id="274" r:id="rId6"/>
    <p:sldId id="275"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6858000" type="screen4x3"/>
  <p:notesSz cx="6858000" cy="9144000"/>
  <p:embeddedFontLst>
    <p:embeddedFont>
      <p:font typeface="Short Stack" panose="02010500040000000007" pitchFamily="2" charset="77"/>
      <p:regular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7DFF"/>
    <a:srgbClr val="BC74E8"/>
    <a:srgbClr val="06E5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98"/>
    <p:restoredTop sz="94714"/>
  </p:normalViewPr>
  <p:slideViewPr>
    <p:cSldViewPr snapToGrid="0" snapToObjects="1">
      <p:cViewPr varScale="1">
        <p:scale>
          <a:sx n="112" d="100"/>
          <a:sy n="112" d="100"/>
        </p:scale>
        <p:origin x="16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8972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60b4e96e8d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60b4e96e8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9" name="Google Shape;19;p3"/>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Clr>
                <a:schemeClr val="dk1"/>
              </a:buClr>
              <a:buSzPts val="1400"/>
              <a:buFont typeface="Calibri"/>
              <a:buNone/>
              <a:defRPr sz="4000" b="1"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32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2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24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0" name="Google Shape;70;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6" name="Google Shape;76;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F5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240030" y="3041687"/>
            <a:ext cx="8903970" cy="180463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600" b="0" i="0" u="none" strike="noStrike" cap="none" dirty="0">
                <a:solidFill>
                  <a:schemeClr val="dk1"/>
                </a:solidFill>
                <a:latin typeface="Comic Sans MS" panose="030F0902030302020204" pitchFamily="66" charset="0"/>
                <a:ea typeface="Arial"/>
                <a:cs typeface="Arial"/>
                <a:sym typeface="Arial"/>
              </a:rPr>
              <a:t>Kindergarten Curriculum Night</a:t>
            </a:r>
            <a:br>
              <a:rPr lang="en-US" sz="4800" b="0" i="0" u="none" strike="noStrike" cap="none" dirty="0">
                <a:solidFill>
                  <a:schemeClr val="dk1"/>
                </a:solidFill>
                <a:latin typeface="Comic Sans MS" panose="030F0902030302020204" pitchFamily="66" charset="0"/>
                <a:ea typeface="Arial"/>
                <a:cs typeface="Arial"/>
                <a:sym typeface="Arial"/>
              </a:rPr>
            </a:br>
            <a:r>
              <a:rPr lang="en-US" sz="4800" b="0" i="0" u="none" strike="noStrike" cap="none" dirty="0">
                <a:solidFill>
                  <a:schemeClr val="dk1"/>
                </a:solidFill>
                <a:latin typeface="Comic Sans MS" panose="030F0902030302020204" pitchFamily="66" charset="0"/>
                <a:ea typeface="Arial"/>
                <a:cs typeface="Arial"/>
                <a:sym typeface="Arial"/>
              </a:rPr>
              <a:t>2020</a:t>
            </a:r>
            <a:endParaRPr sz="4800" b="0" i="0" u="none" strike="noStrike" cap="none" dirty="0">
              <a:solidFill>
                <a:schemeClr val="dk1"/>
              </a:solidFill>
              <a:latin typeface="Comic Sans MS" panose="030F0902030302020204" pitchFamily="66" charset="0"/>
              <a:ea typeface="Arial"/>
              <a:cs typeface="Arial"/>
              <a:sym typeface="Arial"/>
            </a:endParaRPr>
          </a:p>
        </p:txBody>
      </p:sp>
      <p:pic>
        <p:nvPicPr>
          <p:cNvPr id="3082" name="Picture 10" descr="kissclipart-welcome-clipart-logo-brand-banner-0d29f2cbcb1e5b11 (1) - Saint  Athanasius Catholic Academy">
            <a:extLst>
              <a:ext uri="{FF2B5EF4-FFF2-40B4-BE49-F238E27FC236}">
                <a16:creationId xmlns:a16="http://schemas.microsoft.com/office/drawing/2014/main" id="{9577C7EB-2BFA-2940-9EEA-483E8B38F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 y="268605"/>
            <a:ext cx="7246620" cy="2491026"/>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A new approach is needed for distance learning; new research provides key  lessons | CalMatters">
            <a:extLst>
              <a:ext uri="{FF2B5EF4-FFF2-40B4-BE49-F238E27FC236}">
                <a16:creationId xmlns:a16="http://schemas.microsoft.com/office/drawing/2014/main" id="{9349DF7E-95C3-964D-94DB-9F66E3F2A8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1780" y="4888346"/>
            <a:ext cx="3509010" cy="165033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A98EDDB-FEAF-8244-8C77-AFDA32B84CC1}"/>
              </a:ext>
            </a:extLst>
          </p:cNvPr>
          <p:cNvSpPr/>
          <p:nvPr/>
        </p:nvSpPr>
        <p:spPr>
          <a:xfrm>
            <a:off x="80010" y="91440"/>
            <a:ext cx="8961120" cy="6663690"/>
          </a:xfrm>
          <a:prstGeom prst="rect">
            <a:avLst/>
          </a:prstGeom>
          <a:noFill/>
          <a:ln w="76200" cmpd="tri">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Transportation</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91" name="Google Shape;91;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960"/>
              <a:buFont typeface="Arial"/>
              <a:buChar char="•"/>
            </a:pPr>
            <a:r>
              <a:rPr lang="en-US" sz="2960" b="0" i="0" u="none" strike="noStrike" cap="none" dirty="0">
                <a:solidFill>
                  <a:schemeClr val="dk1"/>
                </a:solidFill>
                <a:latin typeface="Comic Sans MS" panose="030F0902030302020204" pitchFamily="66" charset="0"/>
                <a:ea typeface="Arial"/>
                <a:cs typeface="Arial"/>
                <a:sym typeface="Arial"/>
              </a:rPr>
              <a:t>Please send all same day transportation changes in writing in the daily folder.</a:t>
            </a:r>
            <a:endParaRPr dirty="0">
              <a:latin typeface="Comic Sans MS" panose="030F0902030302020204" pitchFamily="66" charset="0"/>
            </a:endParaRPr>
          </a:p>
          <a:p>
            <a:pPr marL="342900" marR="0" lvl="0" indent="-342900" algn="l" rtl="0">
              <a:spcBef>
                <a:spcPts val="592"/>
              </a:spcBef>
              <a:spcAft>
                <a:spcPts val="0"/>
              </a:spcAft>
              <a:buClr>
                <a:schemeClr val="dk1"/>
              </a:buClr>
              <a:buSzPts val="2960"/>
              <a:buFont typeface="Arial"/>
              <a:buChar char="•"/>
            </a:pPr>
            <a:r>
              <a:rPr lang="en-US" sz="2960" b="0" i="0" u="none" strike="noStrike" cap="none" dirty="0">
                <a:solidFill>
                  <a:schemeClr val="dk1"/>
                </a:solidFill>
                <a:latin typeface="Comic Sans MS" panose="030F0902030302020204" pitchFamily="66" charset="0"/>
                <a:ea typeface="Arial"/>
                <a:cs typeface="Arial"/>
                <a:sym typeface="Arial"/>
              </a:rPr>
              <a:t>Be sure</a:t>
            </a:r>
            <a:r>
              <a:rPr lang="en-US" sz="2960" dirty="0">
                <a:latin typeface="Comic Sans MS" panose="030F0902030302020204" pitchFamily="66" charset="0"/>
                <a:ea typeface="Arial"/>
                <a:cs typeface="Arial"/>
                <a:sym typeface="Arial"/>
              </a:rPr>
              <a:t> </a:t>
            </a:r>
            <a:r>
              <a:rPr lang="en-US" sz="2960" b="0" i="0" u="none" strike="noStrike" cap="none" dirty="0">
                <a:solidFill>
                  <a:schemeClr val="dk1"/>
                </a:solidFill>
                <a:latin typeface="Comic Sans MS" panose="030F0902030302020204" pitchFamily="66" charset="0"/>
                <a:ea typeface="Arial"/>
                <a:cs typeface="Arial"/>
                <a:sym typeface="Arial"/>
              </a:rPr>
              <a:t>to communicate with your child and the teacher.</a:t>
            </a:r>
            <a:endParaRPr dirty="0">
              <a:latin typeface="Comic Sans MS" panose="030F0902030302020204" pitchFamily="66" charset="0"/>
            </a:endParaRPr>
          </a:p>
          <a:p>
            <a:pPr marL="342900" marR="0" lvl="0" indent="-342900" algn="l" rtl="0">
              <a:spcBef>
                <a:spcPts val="592"/>
              </a:spcBef>
              <a:spcAft>
                <a:spcPts val="0"/>
              </a:spcAft>
              <a:buClr>
                <a:schemeClr val="dk1"/>
              </a:buClr>
              <a:buSzPts val="2960"/>
              <a:buFont typeface="Arial"/>
              <a:buChar char="•"/>
            </a:pPr>
            <a:r>
              <a:rPr lang="en-US" sz="2960" b="0" i="0" u="none" strike="noStrike" cap="none" dirty="0">
                <a:solidFill>
                  <a:schemeClr val="dk1"/>
                </a:solidFill>
                <a:latin typeface="Comic Sans MS" panose="030F0902030302020204" pitchFamily="66" charset="0"/>
                <a:ea typeface="Arial"/>
                <a:cs typeface="Arial"/>
                <a:sym typeface="Arial"/>
              </a:rPr>
              <a:t>Car riders – Please help your child learn their number.</a:t>
            </a:r>
            <a:endParaRPr dirty="0">
              <a:latin typeface="Comic Sans MS" panose="030F0902030302020204" pitchFamily="66" charset="0"/>
            </a:endParaRPr>
          </a:p>
          <a:p>
            <a:pPr marL="342900" marR="0" lvl="0" indent="-342900" algn="l" rtl="0">
              <a:spcBef>
                <a:spcPts val="592"/>
              </a:spcBef>
              <a:spcAft>
                <a:spcPts val="0"/>
              </a:spcAft>
              <a:buClr>
                <a:schemeClr val="dk1"/>
              </a:buClr>
              <a:buSzPts val="2960"/>
              <a:buFont typeface="Arial"/>
              <a:buChar char="•"/>
            </a:pPr>
            <a:r>
              <a:rPr lang="en-US" sz="2960" b="0" i="0" u="none" strike="noStrike" cap="none" dirty="0">
                <a:solidFill>
                  <a:schemeClr val="dk1"/>
                </a:solidFill>
                <a:latin typeface="Comic Sans MS" panose="030F0902030302020204" pitchFamily="66" charset="0"/>
                <a:ea typeface="Arial"/>
                <a:cs typeface="Arial"/>
                <a:sym typeface="Arial"/>
              </a:rPr>
              <a:t>Stay in your car.  If you need extra time, please pull up to the flag poles so the line can keep moving.  NEVER go around a stopped car. ALWAYS go down to the ball fields and get in line down there.</a:t>
            </a:r>
            <a:endParaRPr dirty="0">
              <a:latin typeface="Comic Sans MS" panose="030F0902030302020204" pitchFamily="66" charset="0"/>
            </a:endParaRPr>
          </a:p>
          <a:p>
            <a:pPr marL="342900" marR="0" lvl="0" indent="-154940" algn="l" rtl="0">
              <a:spcBef>
                <a:spcPts val="592"/>
              </a:spcBef>
              <a:spcAft>
                <a:spcPts val="0"/>
              </a:spcAft>
              <a:buClr>
                <a:schemeClr val="dk1"/>
              </a:buClr>
              <a:buSzPts val="2960"/>
              <a:buFont typeface="Arial"/>
              <a:buNone/>
            </a:pPr>
            <a:endParaRPr sz="2960" b="0" i="0" u="none" strike="noStrike" cap="none" dirty="0">
              <a:solidFill>
                <a:schemeClr val="dk1"/>
              </a:solidFill>
              <a:latin typeface="Calibri"/>
              <a:ea typeface="Calibri"/>
              <a:cs typeface="Calibri"/>
              <a:sym typeface="Calibri"/>
            </a:endParaRPr>
          </a:p>
        </p:txBody>
      </p:sp>
      <p:pic>
        <p:nvPicPr>
          <p:cNvPr id="4102" name="Picture 6" descr="Free Dad Car Cliparts, Download Free Clip Art, Free Clip Art on Clipart  Library">
            <a:extLst>
              <a:ext uri="{FF2B5EF4-FFF2-40B4-BE49-F238E27FC236}">
                <a16:creationId xmlns:a16="http://schemas.microsoft.com/office/drawing/2014/main" id="{6A89548F-1B78-3446-BC79-E3CEACCC4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57200" y="274638"/>
            <a:ext cx="1799608" cy="100876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Free Transparent School Bus, Download Free Clip Art, Free Clip Art on  Clipart Library">
            <a:extLst>
              <a:ext uri="{FF2B5EF4-FFF2-40B4-BE49-F238E27FC236}">
                <a16:creationId xmlns:a16="http://schemas.microsoft.com/office/drawing/2014/main" id="{04D3E9AC-459F-7344-B6CD-7DA6E24D1F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5770" y="274638"/>
            <a:ext cx="2062480" cy="1152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Student ID Numbers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97" name="Google Shape;97;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ea typeface="Arial"/>
                <a:cs typeface="Arial"/>
                <a:sym typeface="Arial"/>
              </a:rPr>
              <a:t>You need your student’s ID # to:</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ea typeface="Arial"/>
                <a:cs typeface="Arial"/>
                <a:sym typeface="Arial"/>
              </a:rPr>
              <a:t>Login to their lunch account to add money</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ea typeface="Arial"/>
                <a:cs typeface="Arial"/>
                <a:sym typeface="Arial"/>
              </a:rPr>
              <a:t>To login into </a:t>
            </a:r>
            <a:r>
              <a:rPr lang="en-US" sz="2800" b="0" i="0" u="none" strike="noStrike" cap="none" dirty="0" err="1">
                <a:solidFill>
                  <a:schemeClr val="dk1"/>
                </a:solidFill>
                <a:latin typeface="Comic Sans MS" panose="030F0902030302020204" pitchFamily="66" charset="0"/>
                <a:ea typeface="Arial"/>
                <a:cs typeface="Arial"/>
                <a:sym typeface="Arial"/>
              </a:rPr>
              <a:t>iReady</a:t>
            </a:r>
            <a:r>
              <a:rPr lang="en-US" sz="2800" b="0" i="0" u="none" strike="noStrike" cap="none" dirty="0">
                <a:solidFill>
                  <a:schemeClr val="dk1"/>
                </a:solidFill>
                <a:latin typeface="Comic Sans MS" panose="030F0902030302020204" pitchFamily="66" charset="0"/>
                <a:ea typeface="Arial"/>
                <a:cs typeface="Arial"/>
                <a:sym typeface="Arial"/>
              </a:rPr>
              <a:t> </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ea typeface="Arial"/>
                <a:cs typeface="Arial"/>
                <a:sym typeface="Arial"/>
              </a:rPr>
              <a:t>To pay student fees etc. online.</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ea typeface="Arial"/>
                <a:cs typeface="Arial"/>
                <a:sym typeface="Arial"/>
              </a:rPr>
              <a:t>Contact your child’s teacher to get your #.  </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ea typeface="Arial"/>
                <a:cs typeface="Arial"/>
                <a:sym typeface="Arial"/>
              </a:rPr>
              <a:t>Teachers may not email the #s home.  They have to be sent home in the daily folders.</a:t>
            </a:r>
            <a:endParaRPr dirty="0">
              <a:latin typeface="Comic Sans MS" panose="030F0902030302020204" pitchFamily="66" charset="0"/>
            </a:endParaRPr>
          </a:p>
          <a:p>
            <a:pPr marL="742950" marR="0" lvl="1" indent="-107950" algn="l" rtl="0">
              <a:spcBef>
                <a:spcPts val="56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742950" marR="0" lvl="1" indent="-107950" algn="l" rtl="0">
              <a:spcBef>
                <a:spcPts val="56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286871" y="195897"/>
            <a:ext cx="8229600" cy="1357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In School Housekeeping Items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03" name="Google Shape;103;p16"/>
          <p:cNvSpPr txBox="1">
            <a:spLocks noGrp="1"/>
          </p:cNvSpPr>
          <p:nvPr>
            <p:ph type="body" idx="1"/>
          </p:nvPr>
        </p:nvSpPr>
        <p:spPr>
          <a:xfrm>
            <a:off x="423350" y="1584025"/>
            <a:ext cx="8229600" cy="53769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Names on all items (bookbags, water bottles, lunch boxes, and jackets)</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Student supply fee – Different from Supply Lists</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Eating with your child at lunch begins the first week in October</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Label all money sent in with the name and purpose</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All transportation changes need to be known by 2:00.  Be sure to call the front office as we do not check email throughout the day</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All checkouts need to be done before 2:30</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All absences need to have a note/email the day of the absence.  Only have 3 days to code an absence.</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Return red Comet Folders every Monday</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Pack snack in a separate container/bag</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Have your child practice opening snack and lunch items on their own</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Wear appropriate shoes for school and on gym days</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none"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sng" strike="noStrike" cap="none" dirty="0">
                <a:solidFill>
                  <a:schemeClr val="dk1"/>
                </a:solidFill>
                <a:latin typeface="Comic Sans MS"/>
                <a:ea typeface="Comic Sans MS"/>
                <a:cs typeface="Comic Sans MS"/>
                <a:sym typeface="Comic Sans MS"/>
              </a:rPr>
              <a:t>Do your background check!!</a:t>
            </a:r>
            <a:endParaRPr dirty="0"/>
          </a:p>
          <a:p>
            <a:pPr marL="342900" marR="0" lvl="0" indent="-263525" algn="l" rtl="0">
              <a:lnSpc>
                <a:spcPct val="80000"/>
              </a:lnSpc>
              <a:spcBef>
                <a:spcPts val="250"/>
              </a:spcBef>
              <a:spcAft>
                <a:spcPts val="0"/>
              </a:spcAft>
              <a:buClr>
                <a:schemeClr val="dk1"/>
              </a:buClr>
              <a:buSzPts val="1250"/>
              <a:buFont typeface="Arial"/>
              <a:buNone/>
            </a:pPr>
            <a:endParaRPr sz="1250" b="0" i="0" u="sng" strike="noStrike" cap="none" dirty="0">
              <a:solidFill>
                <a:schemeClr val="dk1"/>
              </a:solidFill>
              <a:latin typeface="Comic Sans MS"/>
              <a:ea typeface="Comic Sans MS"/>
              <a:cs typeface="Comic Sans MS"/>
              <a:sym typeface="Comic Sans MS"/>
            </a:endParaRPr>
          </a:p>
          <a:p>
            <a:pPr marL="342900" marR="0" lvl="0" indent="-342900" algn="l" rtl="0">
              <a:lnSpc>
                <a:spcPct val="80000"/>
              </a:lnSpc>
              <a:spcBef>
                <a:spcPts val="250"/>
              </a:spcBef>
              <a:spcAft>
                <a:spcPts val="0"/>
              </a:spcAft>
              <a:buClr>
                <a:schemeClr val="dk1"/>
              </a:buClr>
              <a:buSzPts val="1250"/>
              <a:buFont typeface="Arial"/>
              <a:buChar char="•"/>
            </a:pPr>
            <a:r>
              <a:rPr lang="en-US" sz="1250" b="0" i="0" u="none" strike="noStrike" cap="none" dirty="0">
                <a:solidFill>
                  <a:schemeClr val="dk1"/>
                </a:solidFill>
                <a:latin typeface="Comic Sans MS"/>
                <a:ea typeface="Comic Sans MS"/>
                <a:cs typeface="Comic Sans MS"/>
                <a:sym typeface="Comic Sans MS"/>
              </a:rPr>
              <a:t>You can eat lunch with your child in October</a:t>
            </a:r>
            <a:endParaRPr dirty="0"/>
          </a:p>
          <a:p>
            <a:pPr marL="0" marR="0" lvl="0" indent="0" algn="l" rtl="0">
              <a:lnSpc>
                <a:spcPct val="80000"/>
              </a:lnSpc>
              <a:spcBef>
                <a:spcPts val="160"/>
              </a:spcBef>
              <a:spcAft>
                <a:spcPts val="0"/>
              </a:spcAft>
              <a:buClr>
                <a:schemeClr val="dk1"/>
              </a:buClr>
              <a:buFont typeface="Arial"/>
              <a:buNone/>
            </a:pPr>
            <a:endParaRPr sz="800" b="0" i="0" u="none" strike="noStrike" cap="none" dirty="0">
              <a:solidFill>
                <a:schemeClr val="dk1"/>
              </a:solidFill>
              <a:latin typeface="Calibri"/>
              <a:ea typeface="Calibri"/>
              <a:cs typeface="Calibri"/>
              <a:sym typeface="Calibri"/>
            </a:endParaRPr>
          </a:p>
        </p:txBody>
      </p:sp>
      <p:pic>
        <p:nvPicPr>
          <p:cNvPr id="104" name="Google Shape;104;p16"/>
          <p:cNvPicPr preferRelativeResize="0"/>
          <p:nvPr/>
        </p:nvPicPr>
        <p:blipFill rotWithShape="1">
          <a:blip r:embed="rId3">
            <a:alphaModFix/>
          </a:blip>
          <a:srcRect/>
          <a:stretch/>
        </p:blipFill>
        <p:spPr>
          <a:xfrm>
            <a:off x="8083177" y="522940"/>
            <a:ext cx="866588" cy="611094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503518" y="-17539"/>
            <a:ext cx="8229600" cy="1357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Arial"/>
                <a:ea typeface="Arial"/>
                <a:cs typeface="Arial"/>
                <a:sym typeface="Arial"/>
              </a:rPr>
              <a:t>Virtual Housekeeping Items</a:t>
            </a:r>
            <a:endParaRPr sz="4400" b="0" i="0" u="none" strike="noStrike" cap="none" dirty="0">
              <a:solidFill>
                <a:schemeClr val="dk1"/>
              </a:solidFill>
              <a:latin typeface="Arial"/>
              <a:ea typeface="Arial"/>
              <a:cs typeface="Arial"/>
              <a:sym typeface="Arial"/>
            </a:endParaRPr>
          </a:p>
        </p:txBody>
      </p:sp>
      <p:sp>
        <p:nvSpPr>
          <p:cNvPr id="103" name="Google Shape;103;p16"/>
          <p:cNvSpPr txBox="1">
            <a:spLocks noGrp="1"/>
          </p:cNvSpPr>
          <p:nvPr>
            <p:ph type="body" idx="1"/>
          </p:nvPr>
        </p:nvSpPr>
        <p:spPr>
          <a:xfrm>
            <a:off x="286871" y="1051242"/>
            <a:ext cx="8229600" cy="53769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1250"/>
              <a:buNone/>
            </a:pPr>
            <a:r>
              <a:rPr lang="en-US" sz="2000" dirty="0">
                <a:latin typeface="Comic Sans MS"/>
                <a:ea typeface="Comic Sans MS"/>
                <a:cs typeface="Comic Sans MS"/>
                <a:sym typeface="Comic Sans MS"/>
              </a:rPr>
              <a:t>Students Will</a:t>
            </a:r>
          </a:p>
          <a:p>
            <a:pPr marL="342900" indent="-342900">
              <a:lnSpc>
                <a:spcPct val="80000"/>
              </a:lnSpc>
              <a:spcBef>
                <a:spcPts val="0"/>
              </a:spcBef>
              <a:buSzPts val="1250"/>
            </a:pPr>
            <a:r>
              <a:rPr lang="en-US" sz="2000" dirty="0">
                <a:latin typeface="Comic Sans MS"/>
                <a:ea typeface="Comic Sans MS"/>
                <a:cs typeface="Comic Sans MS"/>
                <a:sym typeface="Comic Sans MS"/>
              </a:rPr>
              <a:t>Log into MS Teams every Monday – Thursday 8:30-10:15</a:t>
            </a:r>
          </a:p>
          <a:p>
            <a:pPr marL="342900" indent="-342900">
              <a:lnSpc>
                <a:spcPct val="80000"/>
              </a:lnSpc>
              <a:spcBef>
                <a:spcPts val="0"/>
              </a:spcBef>
              <a:buSzPts val="1250"/>
            </a:pPr>
            <a:r>
              <a:rPr lang="en-US" sz="2000" dirty="0">
                <a:latin typeface="Comic Sans MS"/>
                <a:ea typeface="Comic Sans MS"/>
                <a:cs typeface="Comic Sans MS"/>
                <a:sym typeface="Comic Sans MS"/>
              </a:rPr>
              <a:t>Attend individual/small group instruction weekly according to the schedule provided by the teacher</a:t>
            </a:r>
          </a:p>
          <a:p>
            <a:pPr marL="342900" indent="-342900">
              <a:lnSpc>
                <a:spcPct val="80000"/>
              </a:lnSpc>
              <a:spcBef>
                <a:spcPts val="0"/>
              </a:spcBef>
              <a:buSzPts val="1250"/>
            </a:pPr>
            <a:r>
              <a:rPr lang="en-US" sz="2000" dirty="0">
                <a:latin typeface="Comic Sans MS"/>
                <a:ea typeface="Comic Sans MS"/>
                <a:cs typeface="Comic Sans MS"/>
                <a:sym typeface="Comic Sans MS"/>
              </a:rPr>
              <a:t>Log into CANVAS </a:t>
            </a:r>
            <a:r>
              <a:rPr lang="en-US" sz="2000" u="sng" dirty="0">
                <a:latin typeface="Comic Sans MS"/>
                <a:ea typeface="Comic Sans MS"/>
                <a:cs typeface="Comic Sans MS"/>
                <a:sym typeface="Comic Sans MS"/>
              </a:rPr>
              <a:t>Monday – Friday </a:t>
            </a:r>
            <a:r>
              <a:rPr lang="en-US" sz="2000" dirty="0">
                <a:latin typeface="Comic Sans MS"/>
                <a:ea typeface="Comic Sans MS"/>
                <a:cs typeface="Comic Sans MS"/>
                <a:sym typeface="Comic Sans MS"/>
              </a:rPr>
              <a:t>and complete the daily assignments</a:t>
            </a:r>
          </a:p>
          <a:p>
            <a:pPr marL="0" marR="0" lvl="0" indent="0" algn="l" rtl="0">
              <a:lnSpc>
                <a:spcPct val="80000"/>
              </a:lnSpc>
              <a:spcBef>
                <a:spcPts val="0"/>
              </a:spcBef>
              <a:spcAft>
                <a:spcPts val="0"/>
              </a:spcAft>
              <a:buClr>
                <a:schemeClr val="dk1"/>
              </a:buClr>
              <a:buSzPts val="1250"/>
              <a:buNone/>
            </a:pPr>
            <a:endParaRPr lang="en-US" sz="2000" dirty="0">
              <a:latin typeface="Comic Sans MS"/>
              <a:ea typeface="Comic Sans MS"/>
              <a:cs typeface="Comic Sans MS"/>
              <a:sym typeface="Comic Sans MS"/>
            </a:endParaRPr>
          </a:p>
          <a:p>
            <a:pPr marL="0" marR="0" lvl="0" indent="0" algn="l" rtl="0">
              <a:lnSpc>
                <a:spcPct val="80000"/>
              </a:lnSpc>
              <a:spcBef>
                <a:spcPts val="0"/>
              </a:spcBef>
              <a:spcAft>
                <a:spcPts val="0"/>
              </a:spcAft>
              <a:buClr>
                <a:schemeClr val="dk1"/>
              </a:buClr>
              <a:buSzPts val="1250"/>
              <a:buNone/>
            </a:pPr>
            <a:r>
              <a:rPr lang="en-US" sz="2000" dirty="0">
                <a:latin typeface="Comic Sans MS"/>
                <a:ea typeface="Comic Sans MS"/>
                <a:cs typeface="Comic Sans MS"/>
                <a:sym typeface="Comic Sans MS"/>
              </a:rPr>
              <a:t>Students Need</a:t>
            </a:r>
          </a:p>
          <a:p>
            <a:pPr marL="285750" indent="-285750">
              <a:lnSpc>
                <a:spcPct val="80000"/>
              </a:lnSpc>
              <a:spcBef>
                <a:spcPts val="0"/>
              </a:spcBef>
              <a:buSzPts val="1250"/>
            </a:pPr>
            <a:r>
              <a:rPr lang="en-US" sz="2000" b="0" i="0" u="none" strike="noStrike" cap="none" dirty="0">
                <a:solidFill>
                  <a:schemeClr val="dk1"/>
                </a:solidFill>
                <a:latin typeface="Comic Sans MS"/>
                <a:ea typeface="Comic Sans MS"/>
                <a:cs typeface="Comic Sans MS"/>
                <a:sym typeface="Comic Sans MS"/>
              </a:rPr>
              <a:t>They need a designated work space.</a:t>
            </a:r>
          </a:p>
          <a:p>
            <a:pPr marL="342900" marR="0" lvl="0" indent="-342900" algn="l" rtl="0">
              <a:lnSpc>
                <a:spcPct val="80000"/>
              </a:lnSpc>
              <a:spcBef>
                <a:spcPts val="0"/>
              </a:spcBef>
              <a:spcAft>
                <a:spcPts val="0"/>
              </a:spcAft>
              <a:buClr>
                <a:schemeClr val="dk1"/>
              </a:buClr>
              <a:buSzPts val="1250"/>
              <a:buFont typeface="Arial"/>
              <a:buChar char="•"/>
            </a:pPr>
            <a:r>
              <a:rPr lang="en-US" sz="2000" dirty="0">
                <a:latin typeface="Comic Sans MS"/>
                <a:ea typeface="Comic Sans MS"/>
                <a:cs typeface="Comic Sans MS"/>
                <a:sym typeface="Comic Sans MS"/>
              </a:rPr>
              <a:t>They need headphones with a built-in microphone.</a:t>
            </a:r>
          </a:p>
          <a:p>
            <a:pPr marL="342900" marR="0" lvl="0" indent="-342900" algn="l" rtl="0">
              <a:lnSpc>
                <a:spcPct val="80000"/>
              </a:lnSpc>
              <a:spcBef>
                <a:spcPts val="0"/>
              </a:spcBef>
              <a:spcAft>
                <a:spcPts val="0"/>
              </a:spcAft>
              <a:buClr>
                <a:schemeClr val="dk1"/>
              </a:buClr>
              <a:buSzPts val="1250"/>
              <a:buFont typeface="Arial"/>
              <a:buChar char="•"/>
            </a:pPr>
            <a:r>
              <a:rPr lang="en-US" sz="2000" b="0" i="0" u="none" strike="noStrike" cap="none" dirty="0">
                <a:solidFill>
                  <a:schemeClr val="dk1"/>
                </a:solidFill>
                <a:latin typeface="Comic Sans MS"/>
                <a:ea typeface="Comic Sans MS"/>
                <a:cs typeface="Comic Sans MS"/>
                <a:sym typeface="Comic Sans MS"/>
              </a:rPr>
              <a:t>They should alrea</a:t>
            </a:r>
            <a:r>
              <a:rPr lang="en-US" sz="2000" dirty="0">
                <a:latin typeface="Comic Sans MS"/>
                <a:ea typeface="Comic Sans MS"/>
                <a:cs typeface="Comic Sans MS"/>
                <a:sym typeface="Comic Sans MS"/>
              </a:rPr>
              <a:t>dy have a composition book that is their daybook for sorts and other assignments.</a:t>
            </a:r>
            <a:r>
              <a:rPr lang="en-US" sz="2000" b="0" i="0" u="none" strike="noStrike" cap="none" dirty="0">
                <a:solidFill>
                  <a:schemeClr val="dk1"/>
                </a:solidFill>
                <a:latin typeface="Comic Sans MS"/>
                <a:ea typeface="Comic Sans MS"/>
                <a:cs typeface="Comic Sans MS"/>
                <a:sym typeface="Comic Sans MS"/>
              </a:rPr>
              <a:t> </a:t>
            </a:r>
          </a:p>
          <a:p>
            <a:pPr marL="342900" marR="0" lvl="0" indent="-342900" algn="l" rtl="0">
              <a:lnSpc>
                <a:spcPct val="80000"/>
              </a:lnSpc>
              <a:spcBef>
                <a:spcPts val="0"/>
              </a:spcBef>
              <a:spcAft>
                <a:spcPts val="0"/>
              </a:spcAft>
              <a:buClr>
                <a:schemeClr val="dk1"/>
              </a:buClr>
              <a:buSzPts val="1250"/>
              <a:buFont typeface="Arial"/>
              <a:buChar char="•"/>
            </a:pPr>
            <a:endParaRPr lang="en-US" sz="2000" dirty="0">
              <a:latin typeface="Comic Sans MS"/>
              <a:sym typeface="Comic Sans MS"/>
            </a:endParaRPr>
          </a:p>
          <a:p>
            <a:pPr marL="0" marR="0" lvl="0" indent="0" algn="l" rtl="0">
              <a:lnSpc>
                <a:spcPct val="80000"/>
              </a:lnSpc>
              <a:spcBef>
                <a:spcPts val="0"/>
              </a:spcBef>
              <a:spcAft>
                <a:spcPts val="0"/>
              </a:spcAft>
              <a:buClr>
                <a:schemeClr val="dk1"/>
              </a:buClr>
              <a:buSzPts val="1250"/>
              <a:buNone/>
            </a:pPr>
            <a:r>
              <a:rPr lang="en-US" sz="2000" dirty="0">
                <a:latin typeface="Comic Sans MS"/>
                <a:sym typeface="Comic Sans MS"/>
              </a:rPr>
              <a:t>The parents will</a:t>
            </a:r>
          </a:p>
          <a:p>
            <a:pPr marL="342900" indent="-342900">
              <a:lnSpc>
                <a:spcPct val="80000"/>
              </a:lnSpc>
              <a:spcBef>
                <a:spcPts val="0"/>
              </a:spcBef>
              <a:buSzPts val="1250"/>
            </a:pPr>
            <a:r>
              <a:rPr lang="en-US" sz="2000" dirty="0">
                <a:latin typeface="Comic Sans MS"/>
                <a:sym typeface="Comic Sans MS"/>
              </a:rPr>
              <a:t>Help students log into their meetings</a:t>
            </a:r>
          </a:p>
          <a:p>
            <a:pPr marL="342900" indent="-342900">
              <a:lnSpc>
                <a:spcPct val="80000"/>
              </a:lnSpc>
              <a:spcBef>
                <a:spcPts val="0"/>
              </a:spcBef>
              <a:buSzPts val="1250"/>
            </a:pPr>
            <a:r>
              <a:rPr lang="en-US" sz="2000" dirty="0">
                <a:latin typeface="Comic Sans MS"/>
                <a:sym typeface="Comic Sans MS"/>
              </a:rPr>
              <a:t>Allow the student to attend class independently</a:t>
            </a:r>
          </a:p>
          <a:p>
            <a:pPr marL="342900" indent="-342900">
              <a:lnSpc>
                <a:spcPct val="80000"/>
              </a:lnSpc>
              <a:spcBef>
                <a:spcPts val="0"/>
              </a:spcBef>
              <a:buSzPts val="1250"/>
            </a:pPr>
            <a:r>
              <a:rPr lang="en-US" sz="2000" dirty="0">
                <a:latin typeface="Comic Sans MS"/>
                <a:sym typeface="Comic Sans MS"/>
              </a:rPr>
              <a:t>Allow students to cut, glue, color, write and complete their assignments on their own</a:t>
            </a:r>
          </a:p>
          <a:p>
            <a:pPr marL="342900" indent="-342900">
              <a:lnSpc>
                <a:spcPct val="80000"/>
              </a:lnSpc>
              <a:spcBef>
                <a:spcPts val="0"/>
              </a:spcBef>
              <a:buSzPts val="1250"/>
            </a:pPr>
            <a:r>
              <a:rPr lang="en-US" sz="2000" dirty="0">
                <a:latin typeface="Comic Sans MS"/>
                <a:sym typeface="Comic Sans MS"/>
              </a:rPr>
              <a:t>Allow students to complete assessments (</a:t>
            </a:r>
            <a:r>
              <a:rPr lang="en-US" sz="2000" dirty="0" err="1">
                <a:latin typeface="Comic Sans MS"/>
                <a:sym typeface="Comic Sans MS"/>
              </a:rPr>
              <a:t>IReady</a:t>
            </a:r>
            <a:r>
              <a:rPr lang="en-US" sz="2000" dirty="0">
                <a:latin typeface="Comic Sans MS"/>
                <a:sym typeface="Comic Sans MS"/>
              </a:rPr>
              <a:t>, </a:t>
            </a:r>
            <a:r>
              <a:rPr lang="en-US" sz="2000" dirty="0" err="1">
                <a:latin typeface="Comic Sans MS"/>
                <a:sym typeface="Comic Sans MS"/>
              </a:rPr>
              <a:t>Istation</a:t>
            </a:r>
            <a:r>
              <a:rPr lang="en-US" sz="2000" dirty="0">
                <a:latin typeface="Comic Sans MS"/>
                <a:sym typeface="Comic Sans MS"/>
              </a:rPr>
              <a:t>, teacher assessments) independently– this includes not explaining the questions.  Explaining is helping and they cannot have any help on these assessments</a:t>
            </a:r>
            <a:endParaRPr sz="4800" dirty="0"/>
          </a:p>
          <a:p>
            <a:pPr marL="0" marR="0" lvl="0" indent="0" algn="l" rtl="0">
              <a:lnSpc>
                <a:spcPct val="80000"/>
              </a:lnSpc>
              <a:spcBef>
                <a:spcPts val="160"/>
              </a:spcBef>
              <a:spcAft>
                <a:spcPts val="0"/>
              </a:spcAft>
              <a:buClr>
                <a:schemeClr val="dk1"/>
              </a:buClr>
              <a:buFont typeface="Arial"/>
              <a:buNone/>
            </a:pPr>
            <a:endParaRPr sz="800" b="0" i="0" u="none" strike="noStrike" cap="none" dirty="0">
              <a:solidFill>
                <a:schemeClr val="dk1"/>
              </a:solidFill>
              <a:latin typeface="Calibri"/>
              <a:ea typeface="Calibri"/>
              <a:cs typeface="Calibri"/>
              <a:sym typeface="Calibri"/>
            </a:endParaRPr>
          </a:p>
        </p:txBody>
      </p:sp>
      <p:pic>
        <p:nvPicPr>
          <p:cNvPr id="104" name="Google Shape;104;p16"/>
          <p:cNvPicPr preferRelativeResize="0"/>
          <p:nvPr/>
        </p:nvPicPr>
        <p:blipFill rotWithShape="1">
          <a:blip r:embed="rId3">
            <a:alphaModFix/>
          </a:blip>
          <a:srcRect/>
          <a:stretch/>
        </p:blipFill>
        <p:spPr>
          <a:xfrm>
            <a:off x="8092440" y="661361"/>
            <a:ext cx="971550" cy="4927909"/>
          </a:xfrm>
          <a:prstGeom prst="rect">
            <a:avLst/>
          </a:prstGeom>
          <a:noFill/>
          <a:ln>
            <a:noFill/>
          </a:ln>
        </p:spPr>
      </p:pic>
    </p:spTree>
    <p:extLst>
      <p:ext uri="{BB962C8B-B14F-4D97-AF65-F5344CB8AC3E}">
        <p14:creationId xmlns:p14="http://schemas.microsoft.com/office/powerpoint/2010/main" val="1756757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E5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2C86E4-4113-8F47-B63D-5C6C6387CFA2}"/>
              </a:ext>
            </a:extLst>
          </p:cNvPr>
          <p:cNvSpPr txBox="1"/>
          <p:nvPr/>
        </p:nvSpPr>
        <p:spPr>
          <a:xfrm>
            <a:off x="994410" y="434340"/>
            <a:ext cx="6904454" cy="769441"/>
          </a:xfrm>
          <a:prstGeom prst="rect">
            <a:avLst/>
          </a:prstGeom>
          <a:noFill/>
        </p:spPr>
        <p:txBody>
          <a:bodyPr wrap="none" rtlCol="0">
            <a:spAutoFit/>
          </a:bodyPr>
          <a:lstStyle/>
          <a:p>
            <a:r>
              <a:rPr lang="en-US" sz="4400" dirty="0">
                <a:latin typeface="Comic Sans MS" panose="030F0902030302020204" pitchFamily="66" charset="0"/>
              </a:rPr>
              <a:t>Student Online Platforms</a:t>
            </a:r>
          </a:p>
        </p:txBody>
      </p:sp>
      <p:sp>
        <p:nvSpPr>
          <p:cNvPr id="3" name="TextBox 2">
            <a:extLst>
              <a:ext uri="{FF2B5EF4-FFF2-40B4-BE49-F238E27FC236}">
                <a16:creationId xmlns:a16="http://schemas.microsoft.com/office/drawing/2014/main" id="{6BC7C2EC-F08E-4741-865F-2D06D9A315A1}"/>
              </a:ext>
            </a:extLst>
          </p:cNvPr>
          <p:cNvSpPr txBox="1"/>
          <p:nvPr/>
        </p:nvSpPr>
        <p:spPr>
          <a:xfrm>
            <a:off x="468630" y="1623060"/>
            <a:ext cx="8813631" cy="4524315"/>
          </a:xfrm>
          <a:prstGeom prst="rect">
            <a:avLst/>
          </a:prstGeom>
          <a:noFill/>
        </p:spPr>
        <p:txBody>
          <a:bodyPr wrap="none" rtlCol="0">
            <a:spAutoFit/>
          </a:bodyPr>
          <a:lstStyle/>
          <a:p>
            <a:r>
              <a:rPr lang="en-US" sz="3200" dirty="0">
                <a:latin typeface="Comic Sans MS" panose="030F0902030302020204" pitchFamily="66" charset="0"/>
              </a:rPr>
              <a:t>CANVAS</a:t>
            </a:r>
          </a:p>
          <a:p>
            <a:pPr marL="342900" indent="-342900">
              <a:buFont typeface="Arial" panose="020B0604020202020204" pitchFamily="34" charset="0"/>
              <a:buChar char="•"/>
            </a:pPr>
            <a:r>
              <a:rPr lang="en-US" sz="2400" dirty="0">
                <a:latin typeface="Comic Sans MS" panose="030F0902030302020204" pitchFamily="66" charset="0"/>
              </a:rPr>
              <a:t>Everyday for homeroom as well as encore classes</a:t>
            </a:r>
          </a:p>
          <a:p>
            <a:pPr marL="342900" indent="-342900">
              <a:buFont typeface="Arial" panose="020B0604020202020204" pitchFamily="34" charset="0"/>
              <a:buChar char="•"/>
            </a:pPr>
            <a:r>
              <a:rPr lang="en-US" sz="2400" dirty="0">
                <a:latin typeface="Comic Sans MS" panose="030F0902030302020204" pitchFamily="66" charset="0"/>
              </a:rPr>
              <a:t>One-stop shop for MS Teams, Seesaw, </a:t>
            </a:r>
            <a:r>
              <a:rPr lang="en-US" sz="2400" dirty="0" err="1">
                <a:latin typeface="Comic Sans MS" panose="030F0902030302020204" pitchFamily="66" charset="0"/>
              </a:rPr>
              <a:t>Bookflix</a:t>
            </a:r>
            <a:r>
              <a:rPr lang="en-US" sz="2400" dirty="0">
                <a:latin typeface="Comic Sans MS" panose="030F0902030302020204" pitchFamily="66" charset="0"/>
              </a:rPr>
              <a:t> and Epic! </a:t>
            </a:r>
          </a:p>
          <a:p>
            <a:endParaRPr lang="en-US" sz="3200" dirty="0">
              <a:latin typeface="Comic Sans MS" panose="030F0902030302020204" pitchFamily="66" charset="0"/>
            </a:endParaRPr>
          </a:p>
          <a:p>
            <a:r>
              <a:rPr lang="en-US" sz="3200" dirty="0">
                <a:latin typeface="Comic Sans MS" panose="030F0902030302020204" pitchFamily="66" charset="0"/>
              </a:rPr>
              <a:t>Seesaw</a:t>
            </a:r>
          </a:p>
          <a:p>
            <a:pPr marL="342900" indent="-342900">
              <a:buFont typeface="Arial" panose="020B0604020202020204" pitchFamily="34" charset="0"/>
              <a:buChar char="•"/>
            </a:pPr>
            <a:r>
              <a:rPr lang="en-US" sz="2400" dirty="0">
                <a:latin typeface="Comic Sans MS" panose="030F0902030302020204" pitchFamily="66" charset="0"/>
              </a:rPr>
              <a:t>For doing online assignments</a:t>
            </a:r>
          </a:p>
          <a:p>
            <a:pPr marL="342900" indent="-342900">
              <a:buFont typeface="Arial" panose="020B0604020202020204" pitchFamily="34" charset="0"/>
              <a:buChar char="•"/>
            </a:pPr>
            <a:r>
              <a:rPr lang="en-US" sz="2400" dirty="0">
                <a:latin typeface="Comic Sans MS" panose="030F0902030302020204" pitchFamily="66" charset="0"/>
              </a:rPr>
              <a:t>For turning in paper assignments</a:t>
            </a:r>
          </a:p>
          <a:p>
            <a:endParaRPr lang="en-US" sz="3200" dirty="0">
              <a:latin typeface="Comic Sans MS" panose="030F0902030302020204" pitchFamily="66" charset="0"/>
            </a:endParaRPr>
          </a:p>
          <a:p>
            <a:r>
              <a:rPr lang="en-US" sz="3200" dirty="0" err="1">
                <a:latin typeface="Comic Sans MS" panose="030F0902030302020204" pitchFamily="66" charset="0"/>
              </a:rPr>
              <a:t>Flipgrid</a:t>
            </a:r>
            <a:endParaRPr lang="en-US" sz="3200" dirty="0">
              <a:latin typeface="Comic Sans MS" panose="030F0902030302020204" pitchFamily="66" charset="0"/>
            </a:endParaRPr>
          </a:p>
          <a:p>
            <a:pPr marL="342900" indent="-342900">
              <a:buFont typeface="Arial" panose="020B0604020202020204" pitchFamily="34" charset="0"/>
              <a:buChar char="•"/>
            </a:pPr>
            <a:r>
              <a:rPr lang="en-US" sz="2400" dirty="0">
                <a:latin typeface="Comic Sans MS" panose="030F0902030302020204" pitchFamily="66" charset="0"/>
              </a:rPr>
              <a:t>Mostly for encore classes</a:t>
            </a:r>
          </a:p>
        </p:txBody>
      </p:sp>
      <p:pic>
        <p:nvPicPr>
          <p:cNvPr id="1026" name="Picture 2" descr="Canvas Undelete - Academic Technology Resources Centers">
            <a:extLst>
              <a:ext uri="{FF2B5EF4-FFF2-40B4-BE49-F238E27FC236}">
                <a16:creationId xmlns:a16="http://schemas.microsoft.com/office/drawing/2014/main" id="{3217F949-DFE8-3C4D-8879-013EA68D4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3670" y="1508846"/>
            <a:ext cx="616720" cy="6231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saw Logo Transparent , Free Transparent Clipart - ClipartKey">
            <a:extLst>
              <a:ext uri="{FF2B5EF4-FFF2-40B4-BE49-F238E27FC236}">
                <a16:creationId xmlns:a16="http://schemas.microsoft.com/office/drawing/2014/main" id="{A72257DC-09D2-7E48-A2B1-AE0999602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120" y="3255490"/>
            <a:ext cx="904240" cy="5535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lipgrid. on the App Store">
            <a:extLst>
              <a:ext uri="{FF2B5EF4-FFF2-40B4-BE49-F238E27FC236}">
                <a16:creationId xmlns:a16="http://schemas.microsoft.com/office/drawing/2014/main" id="{786C649D-FFA7-0645-85EE-422DA68F0F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7430" y="4939665"/>
            <a:ext cx="620395" cy="62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873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457200" y="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Reading</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10" name="Google Shape;110;p17"/>
          <p:cNvSpPr txBox="1">
            <a:spLocks noGrp="1"/>
          </p:cNvSpPr>
          <p:nvPr>
            <p:ph type="body" idx="1"/>
          </p:nvPr>
        </p:nvSpPr>
        <p:spPr>
          <a:xfrm>
            <a:off x="228600" y="987033"/>
            <a:ext cx="8229600" cy="45259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None/>
            </a:pPr>
            <a:r>
              <a:rPr lang="en-US" sz="2000" b="0" i="0" u="none" strike="noStrike" cap="none" dirty="0">
                <a:solidFill>
                  <a:schemeClr val="dk1"/>
                </a:solidFill>
                <a:latin typeface="Comic Sans MS" panose="030F0902030302020204" pitchFamily="66" charset="0"/>
                <a:sym typeface="Calibri"/>
              </a:rPr>
              <a:t>Reader's workshop </a:t>
            </a:r>
            <a:endParaRPr dirty="0">
              <a:latin typeface="Comic Sans MS" panose="030F0902030302020204" pitchFamily="66" charset="0"/>
            </a:endParaRPr>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Comic Sans MS" panose="030F0902030302020204" pitchFamily="66" charset="0"/>
                <a:sym typeface="Calibri"/>
              </a:rPr>
              <a:t>Is used in all Kindergarten classrooms and consists of the following:</a:t>
            </a:r>
            <a:endParaRPr dirty="0">
              <a:latin typeface="Comic Sans MS" panose="030F0902030302020204" pitchFamily="66" charset="0"/>
            </a:endParaRPr>
          </a:p>
          <a:p>
            <a:pPr marL="1143000" marR="0" lvl="2" indent="-228600" algn="l" rtl="0">
              <a:spcBef>
                <a:spcPts val="360"/>
              </a:spcBef>
              <a:spcAft>
                <a:spcPts val="0"/>
              </a:spcAft>
              <a:buClr>
                <a:schemeClr val="dk1"/>
              </a:buClr>
              <a:buSzPts val="1800"/>
              <a:buFont typeface="Arial"/>
              <a:buChar char="•"/>
            </a:pPr>
            <a:r>
              <a:rPr lang="en-US" sz="1800" b="0" i="0" u="none" strike="noStrike" cap="none" dirty="0">
                <a:solidFill>
                  <a:schemeClr val="dk1"/>
                </a:solidFill>
                <a:latin typeface="Comic Sans MS" panose="030F0902030302020204" pitchFamily="66" charset="0"/>
                <a:sym typeface="Calibri"/>
              </a:rPr>
              <a:t>Guided Reading: small group instruction for children at the same reading level</a:t>
            </a:r>
            <a:endParaRPr dirty="0">
              <a:latin typeface="Comic Sans MS" panose="030F0902030302020204" pitchFamily="66" charset="0"/>
            </a:endParaRPr>
          </a:p>
          <a:p>
            <a:pPr marL="1143000" marR="0" lvl="2" indent="-228600" algn="l" rtl="0">
              <a:spcBef>
                <a:spcPts val="360"/>
              </a:spcBef>
              <a:spcAft>
                <a:spcPts val="0"/>
              </a:spcAft>
              <a:buClr>
                <a:schemeClr val="dk1"/>
              </a:buClr>
              <a:buSzPts val="1800"/>
              <a:buFont typeface="Arial"/>
              <a:buChar char="•"/>
            </a:pPr>
            <a:r>
              <a:rPr lang="en-US" sz="1800" b="0" i="0" u="none" strike="noStrike" cap="none" dirty="0">
                <a:solidFill>
                  <a:schemeClr val="dk1"/>
                </a:solidFill>
                <a:latin typeface="Comic Sans MS" panose="030F0902030302020204" pitchFamily="66" charset="0"/>
                <a:sym typeface="Calibri"/>
              </a:rPr>
              <a:t>Learning Centers:  phonics or literacy based reading practice</a:t>
            </a:r>
            <a:endParaRPr dirty="0">
              <a:latin typeface="Comic Sans MS" panose="030F0902030302020204" pitchFamily="66" charset="0"/>
            </a:endParaRPr>
          </a:p>
          <a:p>
            <a:pPr marL="1143000" marR="0" lvl="2" indent="-228600" algn="l" rtl="0">
              <a:spcBef>
                <a:spcPts val="360"/>
              </a:spcBef>
              <a:spcAft>
                <a:spcPts val="0"/>
              </a:spcAft>
              <a:buClr>
                <a:schemeClr val="dk1"/>
              </a:buClr>
              <a:buSzPts val="1800"/>
              <a:buFont typeface="Arial"/>
              <a:buChar char="•"/>
            </a:pPr>
            <a:r>
              <a:rPr lang="en-US" sz="1800" b="0" i="0" u="none" strike="noStrike" cap="none" dirty="0">
                <a:solidFill>
                  <a:schemeClr val="dk1"/>
                </a:solidFill>
                <a:latin typeface="Comic Sans MS" panose="030F0902030302020204" pitchFamily="66" charset="0"/>
                <a:sym typeface="Calibri"/>
              </a:rPr>
              <a:t>Shared Reading: whole group print concept</a:t>
            </a:r>
            <a:endParaRPr dirty="0">
              <a:latin typeface="Comic Sans MS" panose="030F0902030302020204" pitchFamily="66" charset="0"/>
            </a:endParaRPr>
          </a:p>
          <a:p>
            <a:pPr marL="1143000" marR="0" lvl="2" indent="-228600" algn="l" rtl="0">
              <a:spcBef>
                <a:spcPts val="360"/>
              </a:spcBef>
              <a:spcAft>
                <a:spcPts val="0"/>
              </a:spcAft>
              <a:buClr>
                <a:schemeClr val="dk1"/>
              </a:buClr>
              <a:buSzPts val="1800"/>
              <a:buFont typeface="Arial"/>
              <a:buChar char="•"/>
            </a:pPr>
            <a:r>
              <a:rPr lang="en-US" sz="1800" b="0" i="0" u="none" strike="noStrike" cap="none" dirty="0">
                <a:solidFill>
                  <a:schemeClr val="dk1"/>
                </a:solidFill>
                <a:latin typeface="Comic Sans MS" panose="030F0902030302020204" pitchFamily="66" charset="0"/>
                <a:sym typeface="Calibri"/>
              </a:rPr>
              <a:t>Independent/Partner Reading: children read at their individual reading levels</a:t>
            </a:r>
            <a:endParaRPr dirty="0">
              <a:latin typeface="Comic Sans MS" panose="030F0902030302020204" pitchFamily="66" charset="0"/>
            </a:endParaRPr>
          </a:p>
          <a:p>
            <a:pPr marL="1143000" marR="0" lvl="2" indent="-228600" algn="l" rtl="0">
              <a:spcBef>
                <a:spcPts val="360"/>
              </a:spcBef>
              <a:spcAft>
                <a:spcPts val="0"/>
              </a:spcAft>
              <a:buClr>
                <a:schemeClr val="dk1"/>
              </a:buClr>
              <a:buSzPts val="1800"/>
              <a:buFont typeface="Arial"/>
              <a:buChar char="•"/>
            </a:pPr>
            <a:r>
              <a:rPr lang="en-US" sz="1800" b="0" i="0" u="none" strike="noStrike" cap="none" dirty="0">
                <a:solidFill>
                  <a:schemeClr val="dk1"/>
                </a:solidFill>
                <a:latin typeface="Comic Sans MS" panose="030F0902030302020204" pitchFamily="66" charset="0"/>
                <a:sym typeface="Calibri"/>
              </a:rPr>
              <a:t>Conferencing: Teacher meets with individual students to assess their current reading level/skills</a:t>
            </a:r>
            <a:endParaRPr dirty="0">
              <a:latin typeface="Comic Sans MS" panose="030F0902030302020204" pitchFamily="66" charset="0"/>
            </a:endParaRPr>
          </a:p>
          <a:p>
            <a:pPr marL="1143000" marR="0" lvl="2" indent="-228600" algn="l" rtl="0">
              <a:spcBef>
                <a:spcPts val="360"/>
              </a:spcBef>
              <a:spcAft>
                <a:spcPts val="0"/>
              </a:spcAft>
              <a:buClr>
                <a:schemeClr val="dk1"/>
              </a:buClr>
              <a:buSzPts val="1800"/>
              <a:buFont typeface="Arial"/>
              <a:buChar char="•"/>
            </a:pPr>
            <a:r>
              <a:rPr lang="en-US" sz="1800" b="0" i="0" u="none" strike="noStrike" cap="none" dirty="0">
                <a:solidFill>
                  <a:schemeClr val="dk1"/>
                </a:solidFill>
                <a:latin typeface="Comic Sans MS" panose="030F0902030302020204" pitchFamily="66" charset="0"/>
                <a:sym typeface="Calibri"/>
              </a:rPr>
              <a:t>I Station computer program used </a:t>
            </a:r>
            <a:r>
              <a:rPr lang="en-US" sz="1800" dirty="0">
                <a:latin typeface="Comic Sans MS" panose="030F0902030302020204" pitchFamily="66" charset="0"/>
              </a:rPr>
              <a:t>weekly</a:t>
            </a:r>
            <a:endParaRPr dirty="0">
              <a:latin typeface="Comic Sans MS" panose="030F0902030302020204" pitchFamily="66" charset="0"/>
            </a:endParaRPr>
          </a:p>
          <a:p>
            <a:pPr marL="742950" marR="0" lvl="1" indent="-184150" algn="l" rtl="0">
              <a:spcBef>
                <a:spcPts val="320"/>
              </a:spcBef>
              <a:spcAft>
                <a:spcPts val="0"/>
              </a:spcAft>
              <a:buClr>
                <a:schemeClr val="dk1"/>
              </a:buClr>
              <a:buSzPts val="1600"/>
              <a:buFont typeface="Arial"/>
              <a:buNone/>
            </a:pPr>
            <a:endParaRPr sz="1600" b="0" i="0" u="none" strike="noStrike" cap="none" dirty="0">
              <a:solidFill>
                <a:schemeClr val="dk1"/>
              </a:solidFill>
              <a:latin typeface="Calibri"/>
              <a:ea typeface="Calibri"/>
              <a:cs typeface="Calibri"/>
              <a:sym typeface="Calibri"/>
            </a:endParaRPr>
          </a:p>
        </p:txBody>
      </p:sp>
      <p:pic>
        <p:nvPicPr>
          <p:cNvPr id="111" name="Google Shape;111;p17"/>
          <p:cNvPicPr preferRelativeResize="0"/>
          <p:nvPr/>
        </p:nvPicPr>
        <p:blipFill rotWithShape="1">
          <a:blip r:embed="rId3">
            <a:alphaModFix/>
          </a:blip>
          <a:srcRect/>
          <a:stretch/>
        </p:blipFill>
        <p:spPr>
          <a:xfrm>
            <a:off x="4198471" y="4244192"/>
            <a:ext cx="2883646" cy="25376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790E"/>
        </a:solidFill>
        <a:effectLst/>
      </p:bgPr>
    </p:bg>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354330" y="-159702"/>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Phonics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17" name="Google Shape;117;p18"/>
          <p:cNvSpPr txBox="1">
            <a:spLocks noGrp="1"/>
          </p:cNvSpPr>
          <p:nvPr>
            <p:ph type="body" idx="1"/>
          </p:nvPr>
        </p:nvSpPr>
        <p:spPr>
          <a:xfrm>
            <a:off x="457200" y="1234375"/>
            <a:ext cx="8518800" cy="488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err="1">
                <a:latin typeface="Comic Sans MS" panose="030F0902030302020204" pitchFamily="66" charset="0"/>
              </a:rPr>
              <a:t>Letterland</a:t>
            </a:r>
            <a:r>
              <a:rPr lang="en-US" sz="2400" dirty="0">
                <a:latin typeface="Comic Sans MS" panose="030F0902030302020204" pitchFamily="66" charset="0"/>
              </a:rPr>
              <a:t> is our new phonics/phonemic awareness program.</a:t>
            </a:r>
            <a:endParaRPr sz="2400" dirty="0">
              <a:latin typeface="Comic Sans MS" panose="030F0902030302020204" pitchFamily="66" charset="0"/>
            </a:endParaRPr>
          </a:p>
          <a:p>
            <a:pPr marL="0" marR="0" lvl="0" indent="0" algn="l" rtl="0">
              <a:spcBef>
                <a:spcPts val="0"/>
              </a:spcBef>
              <a:spcAft>
                <a:spcPts val="0"/>
              </a:spcAft>
              <a:buNone/>
            </a:pPr>
            <a:endParaRPr sz="2000" dirty="0">
              <a:latin typeface="Comic Sans MS" panose="030F0902030302020204" pitchFamily="66" charset="0"/>
            </a:endParaRPr>
          </a:p>
          <a:p>
            <a:pPr marL="0" indent="0">
              <a:spcBef>
                <a:spcPts val="0"/>
              </a:spcBef>
              <a:buNone/>
            </a:pPr>
            <a:r>
              <a:rPr lang="en-US" sz="2400" dirty="0" err="1">
                <a:latin typeface="Comic Sans MS" panose="030F0902030302020204" pitchFamily="66" charset="0"/>
              </a:rPr>
              <a:t>Letterland</a:t>
            </a:r>
            <a:r>
              <a:rPr lang="en-US" sz="2400" dirty="0">
                <a:latin typeface="Comic Sans MS" panose="030F0902030302020204" pitchFamily="66" charset="0"/>
              </a:rPr>
              <a:t> was created to teach phonics using a </a:t>
            </a:r>
            <a:r>
              <a:rPr lang="en-US" sz="2400" b="1" dirty="0">
                <a:latin typeface="Comic Sans MS" panose="030F0902030302020204" pitchFamily="66" charset="0"/>
              </a:rPr>
              <a:t>story-based approach</a:t>
            </a:r>
            <a:r>
              <a:rPr lang="en-US" sz="2400" dirty="0">
                <a:latin typeface="Comic Sans MS" panose="030F0902030302020204" pitchFamily="66" charset="0"/>
              </a:rPr>
              <a:t>. The story logic engages students leading to long term retention of concepts. What's more, </a:t>
            </a:r>
            <a:r>
              <a:rPr lang="en-US" sz="2400" dirty="0" err="1">
                <a:latin typeface="Comic Sans MS" panose="030F0902030302020204" pitchFamily="66" charset="0"/>
              </a:rPr>
              <a:t>Letterland</a:t>
            </a:r>
            <a:r>
              <a:rPr lang="en-US" sz="2400" dirty="0">
                <a:latin typeface="Comic Sans MS" panose="030F0902030302020204" pitchFamily="66" charset="0"/>
              </a:rPr>
              <a:t> is wonderfully </a:t>
            </a:r>
            <a:r>
              <a:rPr lang="en-US" sz="2400" b="1" dirty="0">
                <a:latin typeface="Comic Sans MS" panose="030F0902030302020204" pitchFamily="66" charset="0"/>
              </a:rPr>
              <a:t>multi-sensory</a:t>
            </a:r>
            <a:r>
              <a:rPr lang="en-US" sz="2400" dirty="0">
                <a:latin typeface="Comic Sans MS" panose="030F0902030302020204" pitchFamily="66" charset="0"/>
              </a:rPr>
              <a:t>. It activates every learning channel through music, actions, alliteration, movement, song, art, games and role-play.</a:t>
            </a:r>
            <a:endParaRPr lang="en-US" sz="1400" dirty="0">
              <a:latin typeface="Comic Sans MS" panose="030F0902030302020204" pitchFamily="66" charset="0"/>
            </a:endParaRPr>
          </a:p>
          <a:p>
            <a:pPr marL="0" marR="0" lvl="0" indent="0" algn="l" rtl="0">
              <a:spcBef>
                <a:spcPts val="0"/>
              </a:spcBef>
              <a:spcAft>
                <a:spcPts val="0"/>
              </a:spcAft>
              <a:buNone/>
            </a:pPr>
            <a:endParaRPr sz="1800" dirty="0"/>
          </a:p>
          <a:p>
            <a:pPr marL="0" marR="0" lvl="0" indent="0" algn="l" rtl="0">
              <a:spcBef>
                <a:spcPts val="0"/>
              </a:spcBef>
              <a:spcAft>
                <a:spcPts val="0"/>
              </a:spcAft>
              <a:buNone/>
            </a:pPr>
            <a:endParaRPr sz="2400" u="sng" dirty="0"/>
          </a:p>
          <a:p>
            <a:pPr marL="0" marR="0" lvl="0" indent="0" algn="l" rtl="0">
              <a:spcBef>
                <a:spcPts val="480"/>
              </a:spcBef>
              <a:spcAft>
                <a:spcPts val="0"/>
              </a:spcAft>
              <a:buClr>
                <a:schemeClr val="dk1"/>
              </a:buClr>
              <a:buFont typeface="Arial"/>
              <a:buNone/>
            </a:pPr>
            <a:endParaRPr sz="2400" b="0" i="0" u="sng" strike="noStrike" cap="none" dirty="0">
              <a:solidFill>
                <a:schemeClr val="dk1"/>
              </a:solidFill>
              <a:latin typeface="Calibri"/>
              <a:ea typeface="Calibri"/>
              <a:cs typeface="Calibri"/>
              <a:sym typeface="Calibri"/>
            </a:endParaRPr>
          </a:p>
          <a:p>
            <a:pPr marL="0" marR="0" lvl="0" indent="0" algn="l" rtl="0">
              <a:spcBef>
                <a:spcPts val="480"/>
              </a:spcBef>
              <a:spcAft>
                <a:spcPts val="0"/>
              </a:spcAft>
              <a:buClr>
                <a:schemeClr val="dk1"/>
              </a:buClr>
              <a:buFont typeface="Arial"/>
              <a:buNone/>
            </a:pPr>
            <a:endParaRPr dirty="0"/>
          </a:p>
          <a:p>
            <a:pPr marL="457200" marR="0" lvl="1" indent="0" algn="l" rtl="0">
              <a:spcBef>
                <a:spcPts val="400"/>
              </a:spcBef>
              <a:spcAft>
                <a:spcPts val="0"/>
              </a:spcAft>
              <a:buClr>
                <a:schemeClr val="dk1"/>
              </a:buClr>
              <a:buFont typeface="Arial"/>
              <a:buNone/>
            </a:pPr>
            <a:endParaRPr sz="2000" b="0" i="0" u="none" strike="noStrike" cap="none" dirty="0">
              <a:solidFill>
                <a:schemeClr val="dk1"/>
              </a:solidFill>
              <a:latin typeface="Calibri"/>
              <a:ea typeface="Calibri"/>
              <a:cs typeface="Calibri"/>
              <a:sym typeface="Calibri"/>
            </a:endParaRPr>
          </a:p>
        </p:txBody>
      </p:sp>
      <p:pic>
        <p:nvPicPr>
          <p:cNvPr id="12" name="Picture 11">
            <a:extLst>
              <a:ext uri="{FF2B5EF4-FFF2-40B4-BE49-F238E27FC236}">
                <a16:creationId xmlns:a16="http://schemas.microsoft.com/office/drawing/2014/main" id="{CD976C83-742E-F245-9286-F19B7F1E4EC7}"/>
              </a:ext>
            </a:extLst>
          </p:cNvPr>
          <p:cNvPicPr>
            <a:picLocks noChangeAspect="1"/>
          </p:cNvPicPr>
          <p:nvPr/>
        </p:nvPicPr>
        <p:blipFill>
          <a:blip r:embed="rId3"/>
          <a:stretch>
            <a:fillRect/>
          </a:stretch>
        </p:blipFill>
        <p:spPr>
          <a:xfrm>
            <a:off x="834390" y="4915325"/>
            <a:ext cx="7566660" cy="145652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Reading Assessments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23" name="Google Shape;123;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1" indent="0" algn="l" rtl="0">
              <a:spcBef>
                <a:spcPts val="400"/>
              </a:spcBef>
              <a:spcAft>
                <a:spcPts val="0"/>
              </a:spcAft>
              <a:buClr>
                <a:schemeClr val="dk1"/>
              </a:buClr>
              <a:buFont typeface="Arial"/>
              <a:buNone/>
            </a:pPr>
            <a:r>
              <a:rPr lang="en-US" sz="2000" dirty="0">
                <a:latin typeface="Comic Sans MS" panose="030F0902030302020204" pitchFamily="66" charset="0"/>
              </a:rPr>
              <a:t>Through </a:t>
            </a:r>
            <a:r>
              <a:rPr lang="en-US" sz="2000" dirty="0" err="1">
                <a:latin typeface="Comic Sans MS" panose="030F0902030302020204" pitchFamily="66" charset="0"/>
              </a:rPr>
              <a:t>Istation</a:t>
            </a:r>
            <a:endParaRPr sz="2000" dirty="0">
              <a:latin typeface="Comic Sans MS" panose="030F0902030302020204" pitchFamily="66" charset="0"/>
            </a:endParaRPr>
          </a:p>
          <a:p>
            <a:pPr marL="457200" marR="0" lvl="1" indent="0" algn="l" rtl="0">
              <a:spcBef>
                <a:spcPts val="400"/>
              </a:spcBef>
              <a:spcAft>
                <a:spcPts val="0"/>
              </a:spcAft>
              <a:buClr>
                <a:schemeClr val="dk1"/>
              </a:buClr>
              <a:buFont typeface="Arial"/>
              <a:buNone/>
            </a:pPr>
            <a:r>
              <a:rPr lang="en-US" sz="2000" dirty="0">
                <a:latin typeface="Comic Sans MS" panose="030F0902030302020204" pitchFamily="66" charset="0"/>
              </a:rPr>
              <a:t>From the state – 3 times a year (September, January &amp; May)</a:t>
            </a:r>
            <a:endParaRPr sz="2000" dirty="0">
              <a:latin typeface="Comic Sans MS" panose="030F0902030302020204" pitchFamily="66" charset="0"/>
            </a:endParaRPr>
          </a:p>
          <a:p>
            <a:pPr marL="342900" marR="0" lvl="0" indent="0" algn="l" rtl="0">
              <a:spcBef>
                <a:spcPts val="400"/>
              </a:spcBef>
              <a:spcAft>
                <a:spcPts val="0"/>
              </a:spcAft>
              <a:buNone/>
            </a:pPr>
            <a:endParaRPr sz="2000" dirty="0">
              <a:latin typeface="Comic Sans MS" panose="030F0902030302020204" pitchFamily="66" charset="0"/>
            </a:endParaRPr>
          </a:p>
          <a:p>
            <a:pPr marL="0" marR="0" lvl="0" indent="0" algn="l" rtl="0">
              <a:spcBef>
                <a:spcPts val="400"/>
              </a:spcBef>
              <a:spcAft>
                <a:spcPts val="0"/>
              </a:spcAft>
              <a:buNone/>
            </a:pPr>
            <a:r>
              <a:rPr lang="en-US" sz="2000" dirty="0">
                <a:latin typeface="Comic Sans MS" panose="030F0902030302020204" pitchFamily="66" charset="0"/>
              </a:rPr>
              <a:t>D</a:t>
            </a:r>
            <a:r>
              <a:rPr lang="en-US" sz="2000" b="0" i="0" u="none" strike="noStrike" cap="none" dirty="0">
                <a:solidFill>
                  <a:schemeClr val="dk1"/>
                </a:solidFill>
                <a:latin typeface="Comic Sans MS" panose="030F0902030302020204" pitchFamily="66" charset="0"/>
                <a:sym typeface="Calibri"/>
              </a:rPr>
              <a:t>aily/Weekly</a:t>
            </a:r>
            <a:endParaRPr dirty="0">
              <a:latin typeface="Comic Sans MS" panose="030F0902030302020204" pitchFamily="66" charset="0"/>
            </a:endParaRPr>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Comic Sans MS" panose="030F0902030302020204" pitchFamily="66" charset="0"/>
                <a:sym typeface="Calibri"/>
              </a:rPr>
              <a:t>Conferencing</a:t>
            </a:r>
            <a:endParaRPr dirty="0">
              <a:latin typeface="Comic Sans MS" panose="030F0902030302020204" pitchFamily="66" charset="0"/>
            </a:endParaRPr>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Comic Sans MS" panose="030F0902030302020204" pitchFamily="66" charset="0"/>
                <a:sym typeface="Calibri"/>
              </a:rPr>
              <a:t>Guided Reading Groups</a:t>
            </a:r>
            <a:endParaRPr dirty="0">
              <a:latin typeface="Comic Sans MS" panose="030F0902030302020204" pitchFamily="66" charset="0"/>
            </a:endParaRPr>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Comic Sans MS" panose="030F0902030302020204" pitchFamily="66" charset="0"/>
                <a:sym typeface="Calibri"/>
              </a:rPr>
              <a:t>Classroom Observations</a:t>
            </a:r>
            <a:endParaRPr dirty="0">
              <a:latin typeface="Comic Sans MS" panose="030F0902030302020204" pitchFamily="66" charset="0"/>
            </a:endParaRPr>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Comic Sans MS" panose="030F0902030302020204" pitchFamily="66" charset="0"/>
                <a:sym typeface="Calibri"/>
              </a:rPr>
              <a:t>Center work</a:t>
            </a:r>
            <a:endParaRPr dirty="0">
              <a:latin typeface="Comic Sans MS" panose="030F0902030302020204"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CCDC"/>
        </a:solidFill>
        <a:effectLst/>
      </p:bgPr>
    </p:bg>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Writing</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29" name="Google Shape;129;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sym typeface="Calibri"/>
              </a:rPr>
              <a:t>Writer's Workshop </a:t>
            </a:r>
            <a:endParaRPr dirty="0">
              <a:latin typeface="Comic Sans MS" panose="030F0902030302020204" pitchFamily="66" charset="0"/>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Is used in all Kindergarten classrooms and consists of the following:</a:t>
            </a:r>
            <a:endParaRPr dirty="0">
              <a:latin typeface="Comic Sans MS" panose="030F0902030302020204" pitchFamily="66" charset="0"/>
            </a:endParaRPr>
          </a:p>
          <a:p>
            <a:pPr marL="1143000" marR="0" lvl="2" indent="-2286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Comic Sans MS" panose="030F0902030302020204" pitchFamily="66" charset="0"/>
                <a:sym typeface="Calibri"/>
              </a:rPr>
              <a:t>Mini lesson taught whole group every day</a:t>
            </a:r>
            <a:endParaRPr dirty="0">
              <a:latin typeface="Comic Sans MS" panose="030F0902030302020204" pitchFamily="66" charset="0"/>
            </a:endParaRPr>
          </a:p>
          <a:p>
            <a:pPr marL="1143000" marR="0" lvl="2" indent="-2286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Comic Sans MS" panose="030F0902030302020204" pitchFamily="66" charset="0"/>
                <a:sym typeface="Calibri"/>
              </a:rPr>
              <a:t>Children work on writing at their own pace and writing stage</a:t>
            </a:r>
            <a:endParaRPr dirty="0">
              <a:latin typeface="Comic Sans MS" panose="030F0902030302020204" pitchFamily="66" charset="0"/>
            </a:endParaRPr>
          </a:p>
          <a:p>
            <a:pPr marL="1143000" marR="0" lvl="2" indent="-2286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Comic Sans MS" panose="030F0902030302020204" pitchFamily="66" charset="0"/>
                <a:sym typeface="Calibri"/>
              </a:rPr>
              <a:t>Children monitor/assess their own writing</a:t>
            </a:r>
            <a:endParaRPr dirty="0">
              <a:latin typeface="Comic Sans MS" panose="030F0902030302020204" pitchFamily="66" charset="0"/>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Units </a:t>
            </a:r>
            <a:r>
              <a:rPr lang="en-US" dirty="0">
                <a:latin typeface="Comic Sans MS" panose="030F0902030302020204" pitchFamily="66" charset="0"/>
              </a:rPr>
              <a:t>for the year include: Small Moments, Informational Writing (How-To and All About Books) and Persuasive Writing.</a:t>
            </a:r>
            <a:endParaRPr sz="2800" b="0" i="0" u="none" strike="noStrike" cap="none" dirty="0">
              <a:solidFill>
                <a:schemeClr val="dk1"/>
              </a:solidFill>
              <a:latin typeface="Comic Sans MS" panose="030F0902030302020204" pitchFamily="66" charset="0"/>
              <a:sym typeface="Calibri"/>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Writing celebrations occur at the end of most units</a:t>
            </a:r>
            <a:endParaRPr sz="2800" b="0" i="0" u="none" strike="noStrike" cap="none" dirty="0">
              <a:solidFill>
                <a:schemeClr val="dk1"/>
              </a:solidFill>
              <a:latin typeface="Comic Sans MS" panose="030F0902030302020204" pitchFamily="66" charset="0"/>
              <a:sym typeface="Calibri"/>
            </a:endParaRPr>
          </a:p>
          <a:p>
            <a:pPr marL="342900" marR="0" lvl="0" indent="-139700" algn="l" rtl="0">
              <a:lnSpc>
                <a:spcPct val="90000"/>
              </a:lnSpc>
              <a:spcBef>
                <a:spcPts val="64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p:txBody>
      </p:sp>
      <p:pic>
        <p:nvPicPr>
          <p:cNvPr id="130" name="Google Shape;130;p20"/>
          <p:cNvPicPr preferRelativeResize="0"/>
          <p:nvPr/>
        </p:nvPicPr>
        <p:blipFill rotWithShape="1">
          <a:blip r:embed="rId3">
            <a:alphaModFix/>
          </a:blip>
          <a:srcRect/>
          <a:stretch/>
        </p:blipFill>
        <p:spPr>
          <a:xfrm>
            <a:off x="5882354" y="448234"/>
            <a:ext cx="1556857" cy="150905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CCDC"/>
        </a:solidFill>
        <a:effectLst/>
      </p:bgPr>
    </p:bg>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Writing Assessments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36" name="Google Shape;136;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sym typeface="Calibri"/>
              </a:rPr>
              <a:t>Throughout the year</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Writing prompts</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Word study inventories</a:t>
            </a:r>
            <a:endParaRPr dirty="0">
              <a:latin typeface="Comic Sans MS" panose="030F0902030302020204" pitchFamily="66" charset="0"/>
            </a:endParaRPr>
          </a:p>
          <a:p>
            <a:pPr marL="457200" marR="0" lvl="1" indent="0" algn="l" rtl="0">
              <a:spcBef>
                <a:spcPts val="560"/>
              </a:spcBef>
              <a:spcAft>
                <a:spcPts val="0"/>
              </a:spcAft>
              <a:buClr>
                <a:schemeClr val="dk1"/>
              </a:buClr>
              <a:buFont typeface="Arial"/>
              <a:buNone/>
            </a:pPr>
            <a:endParaRPr sz="2800" b="0" i="0" u="none" strike="noStrike" cap="none" dirty="0">
              <a:solidFill>
                <a:schemeClr val="dk1"/>
              </a:solidFill>
              <a:latin typeface="Comic Sans MS" panose="030F0902030302020204" pitchFamily="66" charset="0"/>
              <a:sym typeface="Calibri"/>
            </a:endParaRPr>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sym typeface="Calibri"/>
              </a:rPr>
              <a:t>	Daily/Weekly </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Conferencing</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Classroom observations</a:t>
            </a:r>
            <a:endParaRPr dirty="0">
              <a:latin typeface="Comic Sans MS" panose="030F0902030302020204" pitchFamily="66" charset="0"/>
            </a:endParaRPr>
          </a:p>
        </p:txBody>
      </p:sp>
      <p:pic>
        <p:nvPicPr>
          <p:cNvPr id="137" name="Google Shape;137;p21"/>
          <p:cNvPicPr preferRelativeResize="0"/>
          <p:nvPr/>
        </p:nvPicPr>
        <p:blipFill rotWithShape="1">
          <a:blip r:embed="rId3">
            <a:alphaModFix/>
          </a:blip>
          <a:srcRect/>
          <a:stretch/>
        </p:blipFill>
        <p:spPr>
          <a:xfrm>
            <a:off x="5293284" y="2271058"/>
            <a:ext cx="2810809" cy="224864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A6E71"/>
        </a:solidFill>
        <a:effectLst/>
      </p:bgPr>
    </p:bg>
    <p:spTree>
      <p:nvGrpSpPr>
        <p:cNvPr id="1" name="Shape 141"/>
        <p:cNvGrpSpPr/>
        <p:nvPr/>
      </p:nvGrpSpPr>
      <p:grpSpPr>
        <a:xfrm>
          <a:off x="0" y="0"/>
          <a:ext cx="0" cy="0"/>
          <a:chOff x="0" y="0"/>
          <a:chExt cx="0" cy="0"/>
        </a:xfrm>
      </p:grpSpPr>
      <p:sp>
        <p:nvSpPr>
          <p:cNvPr id="142" name="Google Shape;142;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Math</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43" name="Google Shape;143;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sym typeface="Calibri"/>
              </a:rPr>
              <a:t>Math Workshop</a:t>
            </a:r>
            <a:endParaRPr dirty="0">
              <a:latin typeface="Comic Sans MS" panose="030F0902030302020204" pitchFamily="66" charset="0"/>
            </a:endParaRPr>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omic Sans MS" panose="030F0902030302020204" pitchFamily="66" charset="0"/>
                <a:sym typeface="Calibri"/>
              </a:rPr>
              <a:t>Is used in all Kindergarten classrooms and consists of the following:</a:t>
            </a:r>
            <a:endParaRPr dirty="0">
              <a:latin typeface="Comic Sans MS" panose="030F0902030302020204" pitchFamily="66" charset="0"/>
            </a:endParaRPr>
          </a:p>
          <a:p>
            <a:pPr marL="1143000" marR="0" lvl="2" indent="-2286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Comic Sans MS" panose="030F0902030302020204" pitchFamily="66" charset="0"/>
                <a:sym typeface="Calibri"/>
              </a:rPr>
              <a:t>Mini lesson taught whole group daily</a:t>
            </a:r>
            <a:endParaRPr dirty="0">
              <a:latin typeface="Comic Sans MS" panose="030F0902030302020204" pitchFamily="66" charset="0"/>
            </a:endParaRPr>
          </a:p>
          <a:p>
            <a:pPr marL="1143000" marR="0" lvl="2" indent="-2286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Comic Sans MS" panose="030F0902030302020204" pitchFamily="66" charset="0"/>
                <a:sym typeface="Calibri"/>
              </a:rPr>
              <a:t>Math stations done daily (in school)</a:t>
            </a:r>
            <a:endParaRPr dirty="0">
              <a:latin typeface="Comic Sans MS" panose="030F0902030302020204" pitchFamily="66" charset="0"/>
            </a:endParaRPr>
          </a:p>
          <a:p>
            <a:pPr marL="1143000" marR="0" lvl="2" indent="-2286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Comic Sans MS" panose="030F0902030302020204" pitchFamily="66" charset="0"/>
                <a:sym typeface="Calibri"/>
              </a:rPr>
              <a:t>Small groups are pulled by the teacher</a:t>
            </a:r>
            <a:endParaRPr dirty="0">
              <a:latin typeface="Comic Sans MS" panose="030F0902030302020204" pitchFamily="66" charset="0"/>
            </a:endParaRPr>
          </a:p>
          <a:p>
            <a:pPr marL="914400" marR="0" lvl="2" indent="0" algn="l" rtl="0">
              <a:spcBef>
                <a:spcPts val="480"/>
              </a:spcBef>
              <a:spcAft>
                <a:spcPts val="0"/>
              </a:spcAft>
              <a:buClr>
                <a:schemeClr val="dk1"/>
              </a:buClr>
              <a:buFont typeface="Arial"/>
              <a:buNone/>
            </a:pPr>
            <a:endParaRPr sz="2400" b="0" i="0" u="none" strike="noStrike" cap="none" dirty="0">
              <a:solidFill>
                <a:schemeClr val="dk1"/>
              </a:solidFill>
              <a:latin typeface="Comic Sans MS" panose="030F0902030302020204" pitchFamily="66" charset="0"/>
              <a:sym typeface="Calibri"/>
            </a:endParaRPr>
          </a:p>
          <a:p>
            <a:pPr marL="914400" marR="0" lvl="2" indent="0" algn="l" rtl="0">
              <a:spcBef>
                <a:spcPts val="480"/>
              </a:spcBef>
              <a:spcAft>
                <a:spcPts val="0"/>
              </a:spcAft>
              <a:buClr>
                <a:schemeClr val="dk1"/>
              </a:buClr>
              <a:buFont typeface="Arial"/>
              <a:buNone/>
            </a:pPr>
            <a:r>
              <a:rPr lang="en-US" dirty="0" err="1">
                <a:latin typeface="Comic Sans MS" panose="030F0902030302020204" pitchFamily="66" charset="0"/>
              </a:rPr>
              <a:t>iReady</a:t>
            </a:r>
            <a:r>
              <a:rPr lang="en-US" dirty="0">
                <a:latin typeface="Comic Sans MS" panose="030F0902030302020204" pitchFamily="66" charset="0"/>
              </a:rPr>
              <a:t> Math</a:t>
            </a:r>
            <a:endParaRPr sz="2400" b="0" i="0" u="none" strike="noStrike" cap="none" dirty="0">
              <a:solidFill>
                <a:schemeClr val="dk1"/>
              </a:solidFill>
              <a:latin typeface="Comic Sans MS" panose="030F0902030302020204" pitchFamily="66" charset="0"/>
              <a:sym typeface="Calibri"/>
            </a:endParaRPr>
          </a:p>
          <a:p>
            <a:pPr marL="0" marR="0" lvl="0" indent="0" algn="l" rtl="0">
              <a:spcBef>
                <a:spcPts val="640"/>
              </a:spcBef>
              <a:spcAft>
                <a:spcPts val="0"/>
              </a:spcAft>
              <a:buClr>
                <a:schemeClr val="dk1"/>
              </a:buClr>
              <a:buFont typeface="Arial"/>
              <a:buNone/>
            </a:pPr>
            <a:endParaRPr sz="3200" b="0" i="0" u="none" strike="noStrike" cap="none" dirty="0">
              <a:solidFill>
                <a:schemeClr val="dk1"/>
              </a:solidFill>
              <a:latin typeface="Calibri"/>
              <a:ea typeface="Calibri"/>
              <a:cs typeface="Calibri"/>
              <a:sym typeface="Calibri"/>
            </a:endParaRPr>
          </a:p>
        </p:txBody>
      </p:sp>
      <p:pic>
        <p:nvPicPr>
          <p:cNvPr id="144" name="Google Shape;144;p22"/>
          <p:cNvPicPr preferRelativeResize="0"/>
          <p:nvPr/>
        </p:nvPicPr>
        <p:blipFill rotWithShape="1">
          <a:blip r:embed="rId3">
            <a:alphaModFix/>
          </a:blip>
          <a:srcRect/>
          <a:stretch/>
        </p:blipFill>
        <p:spPr>
          <a:xfrm>
            <a:off x="5461362" y="274638"/>
            <a:ext cx="2883285" cy="190873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A6E71"/>
        </a:solidFill>
        <a:effectLst/>
      </p:bgPr>
    </p:bg>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Math Assessments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50" name="Google Shape;150;p2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sym typeface="Calibri"/>
              </a:rPr>
              <a:t>Created  by teachers that correlate with each unit</a:t>
            </a:r>
            <a:endParaRPr dirty="0">
              <a:latin typeface="Comic Sans MS" panose="030F0902030302020204" pitchFamily="66" charset="0"/>
            </a:endParaRPr>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sym typeface="Calibri"/>
              </a:rPr>
              <a:t>Assessments are given throughout the year to help guide instruction</a:t>
            </a:r>
            <a:endParaRPr dirty="0">
              <a:latin typeface="Comic Sans MS" panose="030F0902030302020204" pitchFamily="66" charset="0"/>
            </a:endParaRPr>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Comic Sans MS" panose="030F0902030302020204" pitchFamily="66" charset="0"/>
                <a:sym typeface="Calibri"/>
              </a:rPr>
              <a:t>Teacher uses classroom observations from groups or center work</a:t>
            </a:r>
            <a:endParaRPr dirty="0">
              <a:latin typeface="Comic Sans MS" panose="030F0902030302020204" pitchFamily="66" charset="0"/>
            </a:endParaRPr>
          </a:p>
          <a:p>
            <a:pPr marL="342900" marR="0" lvl="0" indent="-342900" algn="l" rtl="0">
              <a:spcBef>
                <a:spcPts val="640"/>
              </a:spcBef>
              <a:spcAft>
                <a:spcPts val="0"/>
              </a:spcAft>
              <a:buClr>
                <a:schemeClr val="dk1"/>
              </a:buClr>
              <a:buSzPts val="3200"/>
              <a:buFont typeface="Arial"/>
              <a:buChar char="•"/>
            </a:pPr>
            <a:r>
              <a:rPr lang="en-US" dirty="0" err="1">
                <a:latin typeface="Comic Sans MS" panose="030F0902030302020204" pitchFamily="66" charset="0"/>
              </a:rPr>
              <a:t>iReady</a:t>
            </a:r>
            <a:r>
              <a:rPr lang="en-US" dirty="0">
                <a:latin typeface="Comic Sans MS" panose="030F0902030302020204" pitchFamily="66" charset="0"/>
              </a:rPr>
              <a:t> Math - Beginning of the year assessment has been administered.  </a:t>
            </a:r>
            <a:endParaRPr sz="3200" b="0" i="0" u="none" strike="noStrike" cap="none" dirty="0">
              <a:solidFill>
                <a:schemeClr val="dk1"/>
              </a:solidFill>
              <a:latin typeface="Comic Sans MS" panose="030F0902030302020204" pitchFamily="66" charset="0"/>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Shape 154"/>
        <p:cNvGrpSpPr/>
        <p:nvPr/>
      </p:nvGrpSpPr>
      <p:grpSpPr>
        <a:xfrm>
          <a:off x="0" y="0"/>
          <a:ext cx="0" cy="0"/>
          <a:chOff x="0" y="0"/>
          <a:chExt cx="0" cy="0"/>
        </a:xfrm>
      </p:grpSpPr>
      <p:sp>
        <p:nvSpPr>
          <p:cNvPr id="155" name="Google Shape;155;p24"/>
          <p:cNvSpPr txBox="1">
            <a:spLocks noGrp="1"/>
          </p:cNvSpPr>
          <p:nvPr>
            <p:ph type="title"/>
          </p:nvPr>
        </p:nvSpPr>
        <p:spPr>
          <a:xfrm>
            <a:off x="91440" y="11588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Social Studies/Science</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56" name="Google Shape;156;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960"/>
              <a:buNone/>
            </a:pPr>
            <a:r>
              <a:rPr lang="en-US" sz="2960" b="0" i="0" u="none" strike="noStrike" cap="none" dirty="0">
                <a:solidFill>
                  <a:schemeClr val="dk1"/>
                </a:solidFill>
                <a:latin typeface="Comic Sans MS" panose="030F0902030302020204" pitchFamily="66" charset="0"/>
                <a:sym typeface="Calibri"/>
              </a:rPr>
              <a:t>Social Studies</a:t>
            </a:r>
            <a:endParaRPr dirty="0">
              <a:latin typeface="Comic Sans MS" panose="030F0902030302020204" pitchFamily="66" charset="0"/>
            </a:endParaRPr>
          </a:p>
          <a:p>
            <a:pPr indent="-457200">
              <a:lnSpc>
                <a:spcPct val="90000"/>
              </a:lnSpc>
              <a:spcBef>
                <a:spcPts val="592"/>
              </a:spcBef>
            </a:pPr>
            <a:r>
              <a:rPr lang="en-US" sz="2960" b="0" i="0" u="none" strike="noStrike" cap="none" dirty="0">
                <a:solidFill>
                  <a:schemeClr val="dk1"/>
                </a:solidFill>
                <a:latin typeface="Comic Sans MS" panose="030F0902030302020204" pitchFamily="66" charset="0"/>
                <a:sym typeface="Calibri"/>
              </a:rPr>
              <a:t>Integrated throughout the curriculum</a:t>
            </a:r>
            <a:endParaRPr dirty="0">
              <a:latin typeface="Comic Sans MS" panose="030F0902030302020204" pitchFamily="66" charset="0"/>
            </a:endParaRPr>
          </a:p>
          <a:p>
            <a:pPr indent="-457200">
              <a:lnSpc>
                <a:spcPct val="90000"/>
              </a:lnSpc>
              <a:spcBef>
                <a:spcPts val="592"/>
              </a:spcBef>
            </a:pPr>
            <a:r>
              <a:rPr lang="en-US" sz="2960" b="0" i="0" u="none" strike="noStrike" cap="none" dirty="0">
                <a:solidFill>
                  <a:schemeClr val="dk1"/>
                </a:solidFill>
                <a:latin typeface="Comic Sans MS" panose="030F0902030302020204" pitchFamily="66" charset="0"/>
                <a:sym typeface="Calibri"/>
              </a:rPr>
              <a:t>Family, community helpers, holidays and   		seasonal themes</a:t>
            </a:r>
            <a:endParaRPr dirty="0">
              <a:latin typeface="Comic Sans MS" panose="030F0902030302020204" pitchFamily="66" charset="0"/>
            </a:endParaRPr>
          </a:p>
          <a:p>
            <a:pPr marL="0" marR="0" lvl="0" indent="0" algn="l" rtl="0">
              <a:lnSpc>
                <a:spcPct val="90000"/>
              </a:lnSpc>
              <a:spcBef>
                <a:spcPts val="592"/>
              </a:spcBef>
              <a:spcAft>
                <a:spcPts val="0"/>
              </a:spcAft>
              <a:buClr>
                <a:schemeClr val="dk1"/>
              </a:buClr>
              <a:buSzPts val="2960"/>
              <a:buNone/>
            </a:pPr>
            <a:r>
              <a:rPr lang="en-US" sz="2960" b="0" i="0" u="none" strike="noStrike" cap="none" dirty="0">
                <a:solidFill>
                  <a:schemeClr val="dk1"/>
                </a:solidFill>
                <a:latin typeface="Comic Sans MS" panose="030F0902030302020204" pitchFamily="66" charset="0"/>
                <a:sym typeface="Calibri"/>
              </a:rPr>
              <a:t>Science</a:t>
            </a:r>
            <a:endParaRPr dirty="0">
              <a:latin typeface="Comic Sans MS" panose="030F0902030302020204" pitchFamily="66" charset="0"/>
            </a:endParaRPr>
          </a:p>
          <a:p>
            <a:pPr indent="-457200">
              <a:lnSpc>
                <a:spcPct val="90000"/>
              </a:lnSpc>
              <a:spcBef>
                <a:spcPts val="592"/>
              </a:spcBef>
            </a:pPr>
            <a:r>
              <a:rPr lang="en-US" sz="2960" b="0" i="0" u="none" strike="noStrike" cap="none" dirty="0">
                <a:solidFill>
                  <a:schemeClr val="dk1"/>
                </a:solidFill>
                <a:latin typeface="Comic Sans MS" panose="030F0902030302020204" pitchFamily="66" charset="0"/>
                <a:sym typeface="Calibri"/>
              </a:rPr>
              <a:t>Integrated throughout the curriculum</a:t>
            </a:r>
            <a:endParaRPr dirty="0">
              <a:latin typeface="Comic Sans MS" panose="030F0902030302020204" pitchFamily="66" charset="0"/>
            </a:endParaRPr>
          </a:p>
          <a:p>
            <a:pPr indent="-457200">
              <a:lnSpc>
                <a:spcPct val="90000"/>
              </a:lnSpc>
              <a:spcBef>
                <a:spcPts val="592"/>
              </a:spcBef>
            </a:pPr>
            <a:r>
              <a:rPr lang="en-US" sz="2960" b="0" i="0" u="none" strike="noStrike" cap="none" dirty="0">
                <a:solidFill>
                  <a:schemeClr val="dk1"/>
                </a:solidFill>
                <a:latin typeface="Comic Sans MS" panose="030F0902030302020204" pitchFamily="66" charset="0"/>
                <a:sym typeface="Calibri"/>
              </a:rPr>
              <a:t>Science kits are done each 9 weeks (Force and Motion, Animals, Properties, and Measuring)</a:t>
            </a:r>
            <a:endParaRPr dirty="0">
              <a:latin typeface="Comic Sans MS" panose="030F0902030302020204" pitchFamily="66" charset="0"/>
            </a:endParaRPr>
          </a:p>
          <a:p>
            <a:pPr indent="-457200">
              <a:lnSpc>
                <a:spcPct val="90000"/>
              </a:lnSpc>
              <a:spcBef>
                <a:spcPts val="592"/>
              </a:spcBef>
            </a:pPr>
            <a:r>
              <a:rPr lang="en-US" sz="2960" b="0" i="0" u="none" strike="noStrike" cap="none" dirty="0">
                <a:solidFill>
                  <a:schemeClr val="dk1"/>
                </a:solidFill>
                <a:latin typeface="Comic Sans MS" panose="030F0902030302020204" pitchFamily="66" charset="0"/>
                <a:sym typeface="Calibri"/>
              </a:rPr>
              <a:t>Weather changes and seasonal topics</a:t>
            </a:r>
            <a:endParaRPr dirty="0">
              <a:latin typeface="Comic Sans MS" panose="030F0902030302020204" pitchFamily="66" charset="0"/>
            </a:endParaRPr>
          </a:p>
          <a:p>
            <a:pPr marL="0" marR="0" lvl="0" indent="0" algn="l" rtl="0">
              <a:lnSpc>
                <a:spcPct val="90000"/>
              </a:lnSpc>
              <a:spcBef>
                <a:spcPts val="592"/>
              </a:spcBef>
              <a:spcAft>
                <a:spcPts val="0"/>
              </a:spcAft>
              <a:buClr>
                <a:schemeClr val="dk1"/>
              </a:buClr>
              <a:buFont typeface="Arial"/>
              <a:buNone/>
            </a:pPr>
            <a:endParaRPr sz="2960" b="0" i="0" u="none" strike="noStrike" cap="none" dirty="0">
              <a:solidFill>
                <a:schemeClr val="dk1"/>
              </a:solidFill>
              <a:latin typeface="Calibri"/>
              <a:ea typeface="Calibri"/>
              <a:cs typeface="Calibri"/>
              <a:sym typeface="Calibri"/>
            </a:endParaRPr>
          </a:p>
        </p:txBody>
      </p:sp>
      <p:pic>
        <p:nvPicPr>
          <p:cNvPr id="157" name="Google Shape;157;p24"/>
          <p:cNvPicPr preferRelativeResize="0"/>
          <p:nvPr/>
        </p:nvPicPr>
        <p:blipFill rotWithShape="1">
          <a:blip r:embed="rId3">
            <a:alphaModFix/>
          </a:blip>
          <a:srcRect/>
          <a:stretch/>
        </p:blipFill>
        <p:spPr>
          <a:xfrm>
            <a:off x="7395479" y="687388"/>
            <a:ext cx="1442974" cy="1460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14AFF"/>
        </a:solidFill>
        <a:effectLst/>
      </p:bgPr>
    </p:bg>
    <p:spTree>
      <p:nvGrpSpPr>
        <p:cNvPr id="1" name="Shape 161"/>
        <p:cNvGrpSpPr/>
        <p:nvPr/>
      </p:nvGrpSpPr>
      <p:grpSpPr>
        <a:xfrm>
          <a:off x="0" y="0"/>
          <a:ext cx="0" cy="0"/>
          <a:chOff x="0" y="0"/>
          <a:chExt cx="0" cy="0"/>
        </a:xfrm>
      </p:grpSpPr>
      <p:sp>
        <p:nvSpPr>
          <p:cNvPr id="162" name="Google Shape;162;p25"/>
          <p:cNvSpPr txBox="1"/>
          <p:nvPr/>
        </p:nvSpPr>
        <p:spPr>
          <a:xfrm>
            <a:off x="1121815" y="3064510"/>
            <a:ext cx="7196666" cy="397031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dk1"/>
              </a:buClr>
              <a:buSzPts val="2800"/>
              <a:buFont typeface="Arial"/>
              <a:buChar char="•"/>
            </a:pPr>
            <a:r>
              <a:rPr lang="en-US" sz="2800" b="0" i="0" u="none" strike="noStrike" cap="none" dirty="0">
                <a:solidFill>
                  <a:schemeClr val="dk1"/>
                </a:solidFill>
                <a:latin typeface="Comic Sans MS"/>
                <a:ea typeface="Comic Sans MS"/>
                <a:cs typeface="Comic Sans MS"/>
                <a:sym typeface="Comic Sans MS"/>
              </a:rPr>
              <a:t>Important to remember that although you may receive a brief note or picture from us in Dojo, any further communication needs to be through our CCS email.</a:t>
            </a:r>
          </a:p>
          <a:p>
            <a:pPr marL="457200" marR="0" lvl="0" indent="-457200" algn="l" rtl="0">
              <a:spcBef>
                <a:spcPts val="0"/>
              </a:spcBef>
              <a:spcAft>
                <a:spcPts val="0"/>
              </a:spcAft>
              <a:buClr>
                <a:schemeClr val="dk1"/>
              </a:buClr>
              <a:buSzPts val="2800"/>
              <a:buFont typeface="Arial"/>
              <a:buChar char="•"/>
            </a:pPr>
            <a:r>
              <a:rPr lang="en-US" sz="2800" dirty="0">
                <a:solidFill>
                  <a:schemeClr val="dk1"/>
                </a:solidFill>
                <a:latin typeface="Comic Sans MS"/>
                <a:sym typeface="Comic Sans MS"/>
              </a:rPr>
              <a:t>Meant for positive reinforcement.</a:t>
            </a:r>
            <a:endParaRPr dirty="0"/>
          </a:p>
          <a:p>
            <a:pPr marL="457200" marR="0" lvl="0" indent="-279400" algn="l" rtl="0">
              <a:spcBef>
                <a:spcPts val="0"/>
              </a:spcBef>
              <a:spcAft>
                <a:spcPts val="0"/>
              </a:spcAft>
              <a:buClr>
                <a:schemeClr val="dk1"/>
              </a:buClr>
              <a:buSzPts val="2800"/>
              <a:buFont typeface="Arial"/>
              <a:buNone/>
            </a:pPr>
            <a:endParaRPr sz="2800" b="0" i="0" u="none" strike="noStrike" cap="none" dirty="0">
              <a:solidFill>
                <a:schemeClr val="dk1"/>
              </a:solidFill>
              <a:latin typeface="Comic Sans MS"/>
              <a:ea typeface="Comic Sans MS"/>
              <a:cs typeface="Comic Sans MS"/>
              <a:sym typeface="Comic Sans MS"/>
            </a:endParaRPr>
          </a:p>
        </p:txBody>
      </p:sp>
      <p:pic>
        <p:nvPicPr>
          <p:cNvPr id="163" name="Google Shape;163;p25" descr="http://www.cesi.ie/wp-content/uploads/2015/05/logo-mojo-900.png"/>
          <p:cNvPicPr preferRelativeResize="0"/>
          <p:nvPr/>
        </p:nvPicPr>
        <p:blipFill rotWithShape="1">
          <a:blip r:embed="rId3">
            <a:alphaModFix/>
          </a:blip>
          <a:srcRect/>
          <a:stretch/>
        </p:blipFill>
        <p:spPr>
          <a:xfrm>
            <a:off x="2199621" y="704708"/>
            <a:ext cx="4538133" cy="147237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7DFF"/>
        </a:solidFill>
        <a:effectLst/>
      </p:bgPr>
    </p:bg>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Report Card/Progress Reports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69" name="Google Shape;169;p2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2800" b="0" i="0" u="none" strike="noStrike" cap="none" dirty="0">
                <a:solidFill>
                  <a:schemeClr val="dk1"/>
                </a:solidFill>
                <a:latin typeface="Comic Sans MS" panose="030F0902030302020204" pitchFamily="66" charset="0"/>
                <a:sym typeface="Calibri"/>
              </a:rPr>
              <a:t>Progress Reports go home 4 times a year</a:t>
            </a:r>
            <a:endParaRPr sz="2800" dirty="0">
              <a:latin typeface="Comic Sans MS" panose="030F0902030302020204" pitchFamily="66" charset="0"/>
            </a:endParaRPr>
          </a:p>
          <a:p>
            <a:pPr marL="342900" marR="0" lvl="0" indent="-342900" algn="l" rtl="0">
              <a:spcBef>
                <a:spcPts val="640"/>
              </a:spcBef>
              <a:spcAft>
                <a:spcPts val="0"/>
              </a:spcAft>
              <a:buClr>
                <a:schemeClr val="dk1"/>
              </a:buClr>
              <a:buSzPts val="3200"/>
              <a:buFont typeface="Arial"/>
              <a:buChar char="•"/>
            </a:pPr>
            <a:r>
              <a:rPr lang="en-US" sz="2800" b="0" i="0" u="none" strike="noStrike" cap="none" dirty="0">
                <a:solidFill>
                  <a:schemeClr val="dk1"/>
                </a:solidFill>
                <a:latin typeface="Comic Sans MS" panose="030F0902030302020204" pitchFamily="66" charset="0"/>
                <a:sym typeface="Calibri"/>
              </a:rPr>
              <a:t>Report cards go home at the end of every 9 weeks</a:t>
            </a:r>
            <a:endParaRPr sz="2800" dirty="0">
              <a:latin typeface="Comic Sans MS" panose="030F0902030302020204" pitchFamily="66" charset="0"/>
            </a:endParaRPr>
          </a:p>
          <a:p>
            <a:pPr marL="342900" marR="0" lvl="0" indent="-342900" algn="l" rtl="0">
              <a:spcBef>
                <a:spcPts val="640"/>
              </a:spcBef>
              <a:spcAft>
                <a:spcPts val="0"/>
              </a:spcAft>
              <a:buClr>
                <a:schemeClr val="dk1"/>
              </a:buClr>
              <a:buSzPts val="3200"/>
              <a:buFont typeface="Arial"/>
              <a:buChar char="•"/>
            </a:pPr>
            <a:r>
              <a:rPr lang="en-US" sz="2800" b="0" i="0" u="none" strike="noStrike" cap="none" dirty="0">
                <a:solidFill>
                  <a:schemeClr val="dk1"/>
                </a:solidFill>
                <a:latin typeface="Comic Sans MS" panose="030F0902030302020204" pitchFamily="66" charset="0"/>
                <a:sym typeface="Calibri"/>
              </a:rPr>
              <a:t>Parent/teacher conference is included/required with the first report card</a:t>
            </a:r>
            <a:endParaRPr sz="2800" dirty="0">
              <a:latin typeface="Comic Sans MS" panose="030F0902030302020204" pitchFamily="66" charset="0"/>
            </a:endParaRPr>
          </a:p>
          <a:p>
            <a:pPr marL="342900" marR="0" lvl="0" indent="-342900" algn="l" rtl="0">
              <a:spcBef>
                <a:spcPts val="640"/>
              </a:spcBef>
              <a:spcAft>
                <a:spcPts val="0"/>
              </a:spcAft>
              <a:buClr>
                <a:schemeClr val="dk1"/>
              </a:buClr>
              <a:buSzPts val="3200"/>
              <a:buFont typeface="Arial"/>
              <a:buChar char="•"/>
            </a:pPr>
            <a:r>
              <a:rPr lang="en-US" sz="2800" b="0" i="0" u="none" strike="noStrike" cap="none" dirty="0">
                <a:solidFill>
                  <a:schemeClr val="dk1"/>
                </a:solidFill>
                <a:latin typeface="Comic Sans MS" panose="030F0902030302020204" pitchFamily="66" charset="0"/>
                <a:sym typeface="Calibri"/>
              </a:rPr>
              <a:t>Additional conferences are on an as needed basis</a:t>
            </a:r>
            <a:endParaRPr sz="2800" dirty="0">
              <a:latin typeface="Comic Sans MS" panose="030F0902030302020204" pitchFamily="66" charset="0"/>
            </a:endParaRPr>
          </a:p>
          <a:p>
            <a:pPr marL="342900" marR="0" lvl="0" indent="-139700" algn="l" rtl="0">
              <a:spcBef>
                <a:spcPts val="64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p:txBody>
      </p:sp>
      <p:pic>
        <p:nvPicPr>
          <p:cNvPr id="170" name="Google Shape;170;p26"/>
          <p:cNvPicPr preferRelativeResize="0"/>
          <p:nvPr/>
        </p:nvPicPr>
        <p:blipFill rotWithShape="1">
          <a:blip r:embed="rId3">
            <a:alphaModFix/>
          </a:blip>
          <a:srcRect/>
          <a:stretch/>
        </p:blipFill>
        <p:spPr>
          <a:xfrm>
            <a:off x="3628713" y="5050118"/>
            <a:ext cx="1345204" cy="136338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7DFF"/>
        </a:solidFill>
        <a:effectLst/>
      </p:bgPr>
    </p:bg>
    <p:spTree>
      <p:nvGrpSpPr>
        <p:cNvPr id="1" name="Shape 174"/>
        <p:cNvGrpSpPr/>
        <p:nvPr/>
      </p:nvGrpSpPr>
      <p:grpSpPr>
        <a:xfrm>
          <a:off x="0" y="0"/>
          <a:ext cx="0" cy="0"/>
          <a:chOff x="0" y="0"/>
          <a:chExt cx="0" cy="0"/>
        </a:xfrm>
      </p:grpSpPr>
      <p:sp>
        <p:nvSpPr>
          <p:cNvPr id="175" name="Google Shape;175;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4400" b="0" i="0" u="none" strike="noStrike" cap="none" dirty="0">
                <a:solidFill>
                  <a:schemeClr val="dk1"/>
                </a:solidFill>
                <a:latin typeface="Comic Sans MS" panose="030F0902030302020204" pitchFamily="66" charset="0"/>
                <a:ea typeface="Arial"/>
                <a:cs typeface="Arial"/>
                <a:sym typeface="Arial"/>
              </a:rPr>
              <a:t>Standards Based Report Cards</a:t>
            </a:r>
            <a:endParaRPr sz="4400" b="0" i="0" u="none" strike="noStrike" cap="none" dirty="0">
              <a:solidFill>
                <a:schemeClr val="dk1"/>
              </a:solidFill>
              <a:latin typeface="Comic Sans MS" panose="030F0902030302020204" pitchFamily="66" charset="0"/>
              <a:ea typeface="Arial"/>
              <a:cs typeface="Arial"/>
              <a:sym typeface="Arial"/>
            </a:endParaRPr>
          </a:p>
        </p:txBody>
      </p:sp>
      <p:sp>
        <p:nvSpPr>
          <p:cNvPr id="176" name="Google Shape;176;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720"/>
              <a:buFont typeface="Arial"/>
              <a:buChar char="•"/>
            </a:pPr>
            <a:r>
              <a:rPr lang="en-US" sz="2600" b="0" i="0" u="none" strike="noStrike" cap="none" dirty="0">
                <a:solidFill>
                  <a:schemeClr val="dk1"/>
                </a:solidFill>
                <a:latin typeface="Comic Sans MS" panose="030F0902030302020204" pitchFamily="66" charset="0"/>
                <a:sym typeface="Calibri"/>
              </a:rPr>
              <a:t>Report  a student's level of end of the year grade level standards</a:t>
            </a:r>
            <a:endParaRPr sz="2600" dirty="0">
              <a:latin typeface="Comic Sans MS" panose="030F0902030302020204" pitchFamily="66" charset="0"/>
            </a:endParaRPr>
          </a:p>
          <a:p>
            <a:pPr marL="342900" marR="0" lvl="0" indent="-342900" algn="l" rtl="0">
              <a:lnSpc>
                <a:spcPct val="80000"/>
              </a:lnSpc>
              <a:spcBef>
                <a:spcPts val="544"/>
              </a:spcBef>
              <a:spcAft>
                <a:spcPts val="0"/>
              </a:spcAft>
              <a:buClr>
                <a:schemeClr val="dk1"/>
              </a:buClr>
              <a:buSzPts val="2720"/>
              <a:buFont typeface="Arial"/>
              <a:buChar char="•"/>
            </a:pPr>
            <a:r>
              <a:rPr lang="en-US" sz="2600" b="0" i="0" u="none" strike="noStrike" cap="none" dirty="0">
                <a:solidFill>
                  <a:schemeClr val="dk1"/>
                </a:solidFill>
                <a:latin typeface="Comic Sans MS" panose="030F0902030302020204" pitchFamily="66" charset="0"/>
                <a:sym typeface="Calibri"/>
              </a:rPr>
              <a:t>Aligned with Common Core</a:t>
            </a:r>
            <a:endParaRPr sz="2600" dirty="0">
              <a:latin typeface="Comic Sans MS" panose="030F0902030302020204" pitchFamily="66" charset="0"/>
            </a:endParaRPr>
          </a:p>
          <a:p>
            <a:pPr marL="342900" marR="0" lvl="0" indent="-342900" algn="l" rtl="0">
              <a:lnSpc>
                <a:spcPct val="80000"/>
              </a:lnSpc>
              <a:spcBef>
                <a:spcPts val="544"/>
              </a:spcBef>
              <a:spcAft>
                <a:spcPts val="0"/>
              </a:spcAft>
              <a:buClr>
                <a:schemeClr val="dk1"/>
              </a:buClr>
              <a:buSzPts val="2720"/>
              <a:buFont typeface="Arial"/>
              <a:buChar char="•"/>
            </a:pPr>
            <a:r>
              <a:rPr lang="en-US" sz="2600" b="0" i="0" u="none" strike="noStrike" cap="none" dirty="0">
                <a:solidFill>
                  <a:schemeClr val="dk1"/>
                </a:solidFill>
                <a:latin typeface="Comic Sans MS" panose="030F0902030302020204" pitchFamily="66" charset="0"/>
                <a:sym typeface="Calibri"/>
              </a:rPr>
              <a:t>Special area scores for music, art and PE given twice a year</a:t>
            </a:r>
            <a:endParaRPr sz="2600" dirty="0">
              <a:latin typeface="Comic Sans MS" panose="030F0902030302020204" pitchFamily="66" charset="0"/>
            </a:endParaRPr>
          </a:p>
          <a:p>
            <a:pPr marL="342900" marR="0" lvl="0" indent="-342900" algn="l" rtl="0">
              <a:lnSpc>
                <a:spcPct val="80000"/>
              </a:lnSpc>
              <a:spcBef>
                <a:spcPts val="544"/>
              </a:spcBef>
              <a:spcAft>
                <a:spcPts val="0"/>
              </a:spcAft>
              <a:buClr>
                <a:schemeClr val="dk1"/>
              </a:buClr>
              <a:buSzPts val="2720"/>
              <a:buFont typeface="Arial"/>
              <a:buChar char="•"/>
            </a:pPr>
            <a:r>
              <a:rPr lang="en-US" sz="2600" b="0" i="0" u="none" strike="noStrike" cap="none" dirty="0">
                <a:solidFill>
                  <a:schemeClr val="dk1"/>
                </a:solidFill>
                <a:latin typeface="Comic Sans MS" panose="030F0902030302020204" pitchFamily="66" charset="0"/>
                <a:sym typeface="Calibri"/>
              </a:rPr>
              <a:t>Social/learning skills are recorded separate</a:t>
            </a:r>
            <a:endParaRPr sz="2600" dirty="0">
              <a:latin typeface="Comic Sans MS" panose="030F0902030302020204" pitchFamily="66" charset="0"/>
            </a:endParaRPr>
          </a:p>
          <a:p>
            <a:pPr marL="342900" marR="0" lvl="0" indent="-342900" algn="l" rtl="0">
              <a:lnSpc>
                <a:spcPct val="80000"/>
              </a:lnSpc>
              <a:spcBef>
                <a:spcPts val="544"/>
              </a:spcBef>
              <a:spcAft>
                <a:spcPts val="0"/>
              </a:spcAft>
              <a:buClr>
                <a:schemeClr val="dk1"/>
              </a:buClr>
              <a:buSzPts val="2720"/>
              <a:buFont typeface="Arial"/>
              <a:buChar char="•"/>
            </a:pPr>
            <a:r>
              <a:rPr lang="en-US" sz="2600" b="0" i="0" u="none" strike="noStrike" cap="none" dirty="0">
                <a:solidFill>
                  <a:schemeClr val="dk1"/>
                </a:solidFill>
                <a:latin typeface="Comic Sans MS" panose="030F0902030302020204" pitchFamily="66" charset="0"/>
                <a:sym typeface="Calibri"/>
              </a:rPr>
              <a:t>Scoring seen as a 1, 2, 3, or 4 (above grade level)</a:t>
            </a:r>
            <a:endParaRPr sz="2600" dirty="0">
              <a:latin typeface="Comic Sans MS" panose="030F0902030302020204" pitchFamily="66" charset="0"/>
            </a:endParaRPr>
          </a:p>
          <a:p>
            <a:pPr marL="342900" marR="0" lvl="0" indent="-342900" algn="l" rtl="0">
              <a:lnSpc>
                <a:spcPct val="80000"/>
              </a:lnSpc>
              <a:spcBef>
                <a:spcPts val="544"/>
              </a:spcBef>
              <a:spcAft>
                <a:spcPts val="0"/>
              </a:spcAft>
              <a:buClr>
                <a:schemeClr val="dk1"/>
              </a:buClr>
              <a:buSzPts val="2720"/>
              <a:buFont typeface="Arial"/>
              <a:buChar char="•"/>
            </a:pPr>
            <a:r>
              <a:rPr lang="en-US" sz="2600" b="0" i="0" u="none" strike="noStrike" cap="none" dirty="0">
                <a:solidFill>
                  <a:schemeClr val="dk1"/>
                </a:solidFill>
                <a:latin typeface="Comic Sans MS" panose="030F0902030302020204" pitchFamily="66" charset="0"/>
                <a:sym typeface="Calibri"/>
              </a:rPr>
              <a:t>Children may receive 1's or 2's 1st and 2nd quarter because they are "making progress" towards end of year goal</a:t>
            </a:r>
            <a:endParaRPr sz="2600" dirty="0">
              <a:latin typeface="Comic Sans MS" panose="030F0902030302020204" pitchFamily="66" charset="0"/>
            </a:endParaRPr>
          </a:p>
          <a:p>
            <a:pPr marL="342900" marR="0" lvl="0" indent="-342900" algn="l" rtl="0">
              <a:lnSpc>
                <a:spcPct val="80000"/>
              </a:lnSpc>
              <a:spcBef>
                <a:spcPts val="544"/>
              </a:spcBef>
              <a:spcAft>
                <a:spcPts val="0"/>
              </a:spcAft>
              <a:buClr>
                <a:schemeClr val="dk1"/>
              </a:buClr>
              <a:buSzPts val="2720"/>
              <a:buFont typeface="Arial"/>
              <a:buChar char="•"/>
            </a:pPr>
            <a:r>
              <a:rPr lang="en-US" sz="2600" b="0" i="0" u="none" strike="noStrike" cap="none" dirty="0">
                <a:solidFill>
                  <a:schemeClr val="dk1"/>
                </a:solidFill>
                <a:latin typeface="Comic Sans MS" panose="030F0902030302020204" pitchFamily="66" charset="0"/>
                <a:sym typeface="Calibri"/>
              </a:rPr>
              <a:t>Goal is have a 3 in all areas by the end of the year</a:t>
            </a:r>
            <a:endParaRPr sz="2600" dirty="0">
              <a:latin typeface="Comic Sans MS" panose="030F0902030302020204" pitchFamily="66"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5AA8"/>
        </a:solidFill>
        <a:effectLst/>
      </p:bgPr>
    </p:bg>
    <p:spTree>
      <p:nvGrpSpPr>
        <p:cNvPr id="1" name="Shape 180"/>
        <p:cNvGrpSpPr/>
        <p:nvPr/>
      </p:nvGrpSpPr>
      <p:grpSpPr>
        <a:xfrm>
          <a:off x="0" y="0"/>
          <a:ext cx="0" cy="0"/>
          <a:chOff x="0" y="0"/>
          <a:chExt cx="0" cy="0"/>
        </a:xfrm>
      </p:grpSpPr>
      <p:sp>
        <p:nvSpPr>
          <p:cNvPr id="181" name="Google Shape;181;p28"/>
          <p:cNvSpPr txBox="1">
            <a:spLocks noGrp="1"/>
          </p:cNvSpPr>
          <p:nvPr>
            <p:ph type="body" idx="1"/>
          </p:nvPr>
        </p:nvSpPr>
        <p:spPr>
          <a:xfrm>
            <a:off x="457191" y="1727870"/>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960"/>
              <a:buFont typeface="Arial"/>
              <a:buChar char="•"/>
            </a:pPr>
            <a:r>
              <a:rPr lang="en-US" sz="2960" b="0" i="0" u="none" strike="noStrike" cap="none" dirty="0">
                <a:solidFill>
                  <a:schemeClr val="dk1"/>
                </a:solidFill>
                <a:latin typeface="Comic Sans MS" panose="030F0902030302020204" pitchFamily="66" charset="0"/>
                <a:ea typeface="Arial"/>
                <a:cs typeface="Arial"/>
                <a:sym typeface="Arial"/>
              </a:rPr>
              <a:t>Starting January, homework will be weekly. More information will come closer to the time. </a:t>
            </a:r>
            <a:endParaRPr sz="2960" b="0" i="0" u="none" strike="noStrike" cap="none" dirty="0">
              <a:solidFill>
                <a:schemeClr val="dk1"/>
              </a:solidFill>
              <a:latin typeface="Comic Sans MS" panose="030F0902030302020204" pitchFamily="66" charset="0"/>
              <a:ea typeface="Arial"/>
              <a:cs typeface="Arial"/>
              <a:sym typeface="Arial"/>
            </a:endParaRPr>
          </a:p>
          <a:p>
            <a:pPr marL="342900" marR="0" lvl="0" indent="-154940" algn="l" rtl="0">
              <a:lnSpc>
                <a:spcPct val="90000"/>
              </a:lnSpc>
              <a:spcBef>
                <a:spcPts val="592"/>
              </a:spcBef>
              <a:spcAft>
                <a:spcPts val="0"/>
              </a:spcAft>
              <a:buClr>
                <a:schemeClr val="dk1"/>
              </a:buClr>
              <a:buSzPts val="2960"/>
              <a:buFont typeface="Arial"/>
              <a:buNone/>
            </a:pPr>
            <a:endParaRPr sz="2960" b="0" i="0" u="none" strike="noStrike" cap="none" dirty="0">
              <a:solidFill>
                <a:schemeClr val="dk1"/>
              </a:solidFill>
              <a:latin typeface="Comic Sans MS" panose="030F0902030302020204" pitchFamily="66" charset="0"/>
              <a:ea typeface="Arial"/>
              <a:cs typeface="Arial"/>
              <a:sym typeface="Arial"/>
            </a:endParaRPr>
          </a:p>
          <a:p>
            <a:pPr marL="342900" marR="0" lvl="0" indent="-342900" algn="l" rtl="0">
              <a:lnSpc>
                <a:spcPct val="90000"/>
              </a:lnSpc>
              <a:spcBef>
                <a:spcPts val="592"/>
              </a:spcBef>
              <a:spcAft>
                <a:spcPts val="0"/>
              </a:spcAft>
              <a:buClr>
                <a:schemeClr val="dk1"/>
              </a:buClr>
              <a:buSzPts val="2960"/>
              <a:buFont typeface="Arial"/>
              <a:buChar char="•"/>
            </a:pPr>
            <a:r>
              <a:rPr lang="en-US" sz="2960" b="0" i="0" u="none" strike="noStrike" cap="none" dirty="0">
                <a:solidFill>
                  <a:schemeClr val="dk1"/>
                </a:solidFill>
                <a:latin typeface="Comic Sans MS" panose="030F0902030302020204" pitchFamily="66" charset="0"/>
                <a:ea typeface="Arial"/>
                <a:cs typeface="Arial"/>
                <a:sym typeface="Arial"/>
              </a:rPr>
              <a:t>For now, you should be reading with your child every night and they can be working on writing their name, recognizing letters, writing upper and lowercase letters, letter sounds, writing numerals, counting to 100 by ones and 10s, following directions and being independent.</a:t>
            </a:r>
            <a:endParaRPr sz="2960" b="0" i="0" u="none" strike="noStrike" cap="none" dirty="0">
              <a:solidFill>
                <a:schemeClr val="dk1"/>
              </a:solidFill>
              <a:latin typeface="Comic Sans MS" panose="030F0902030302020204" pitchFamily="66" charset="0"/>
              <a:ea typeface="Arial"/>
              <a:cs typeface="Arial"/>
              <a:sym typeface="Arial"/>
            </a:endParaRPr>
          </a:p>
        </p:txBody>
      </p:sp>
      <p:sp>
        <p:nvSpPr>
          <p:cNvPr id="182" name="Google Shape;182;p28"/>
          <p:cNvSpPr txBox="1"/>
          <p:nvPr/>
        </p:nvSpPr>
        <p:spPr>
          <a:xfrm>
            <a:off x="2438775" y="787400"/>
            <a:ext cx="3731700" cy="83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0" i="0" u="none" strike="noStrike" cap="none" dirty="0">
                <a:solidFill>
                  <a:schemeClr val="dk1"/>
                </a:solidFill>
                <a:latin typeface="Comic Sans MS" panose="030F0902030302020204" pitchFamily="66" charset="0"/>
                <a:sym typeface="Arial"/>
              </a:rPr>
              <a:t>Homework</a:t>
            </a:r>
            <a:endParaRPr sz="1800" dirty="0">
              <a:solidFill>
                <a:schemeClr val="dk1"/>
              </a:solidFill>
              <a:latin typeface="Comic Sans MS" panose="030F0902030302020204" pitchFamily="66"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9"/>
          <p:cNvSpPr txBox="1">
            <a:spLocks noGrp="1"/>
          </p:cNvSpPr>
          <p:nvPr>
            <p:ph type="title"/>
          </p:nvPr>
        </p:nvSpPr>
        <p:spPr>
          <a:xfrm>
            <a:off x="2639850" y="120988"/>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Tips for success!</a:t>
            </a:r>
            <a:endParaRPr/>
          </a:p>
        </p:txBody>
      </p:sp>
      <p:sp>
        <p:nvSpPr>
          <p:cNvPr id="188" name="Google Shape;188;p29"/>
          <p:cNvSpPr txBox="1">
            <a:spLocks noGrp="1"/>
          </p:cNvSpPr>
          <p:nvPr>
            <p:ph type="body" idx="1"/>
          </p:nvPr>
        </p:nvSpPr>
        <p:spPr>
          <a:xfrm>
            <a:off x="457200" y="1151375"/>
            <a:ext cx="8229600" cy="49749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dirty="0">
                <a:latin typeface="Comic Sans MS" panose="030F0902030302020204" pitchFamily="66" charset="0"/>
              </a:rPr>
              <a:t>Nutrition</a:t>
            </a:r>
            <a:endParaRPr dirty="0">
              <a:latin typeface="Comic Sans MS" panose="030F0902030302020204" pitchFamily="66" charset="0"/>
            </a:endParaRPr>
          </a:p>
          <a:p>
            <a:pPr marL="0" lvl="0" indent="0" algn="l" rtl="0">
              <a:spcBef>
                <a:spcPts val="640"/>
              </a:spcBef>
              <a:spcAft>
                <a:spcPts val="0"/>
              </a:spcAft>
              <a:buNone/>
            </a:pPr>
            <a:endParaRPr dirty="0">
              <a:latin typeface="Comic Sans MS" panose="030F0902030302020204" pitchFamily="66" charset="0"/>
            </a:endParaRPr>
          </a:p>
          <a:p>
            <a:pPr marL="0" lvl="0" indent="0" algn="l" rtl="0">
              <a:spcBef>
                <a:spcPts val="640"/>
              </a:spcBef>
              <a:spcAft>
                <a:spcPts val="0"/>
              </a:spcAft>
              <a:buNone/>
            </a:pPr>
            <a:r>
              <a:rPr lang="en-US" dirty="0">
                <a:latin typeface="Comic Sans MS" panose="030F0902030302020204" pitchFamily="66" charset="0"/>
              </a:rPr>
              <a:t>Sleep</a:t>
            </a:r>
            <a:endParaRPr dirty="0">
              <a:latin typeface="Comic Sans MS" panose="030F0902030302020204" pitchFamily="66" charset="0"/>
            </a:endParaRPr>
          </a:p>
          <a:p>
            <a:pPr marL="0" lvl="0" indent="0" algn="l" rtl="0">
              <a:spcBef>
                <a:spcPts val="640"/>
              </a:spcBef>
              <a:spcAft>
                <a:spcPts val="0"/>
              </a:spcAft>
              <a:buNone/>
            </a:pPr>
            <a:endParaRPr dirty="0">
              <a:latin typeface="Comic Sans MS" panose="030F0902030302020204" pitchFamily="66" charset="0"/>
            </a:endParaRPr>
          </a:p>
          <a:p>
            <a:pPr marL="0" lvl="0" indent="0" algn="l" rtl="0">
              <a:spcBef>
                <a:spcPts val="640"/>
              </a:spcBef>
              <a:spcAft>
                <a:spcPts val="0"/>
              </a:spcAft>
              <a:buNone/>
            </a:pPr>
            <a:r>
              <a:rPr lang="en-US" dirty="0">
                <a:latin typeface="Comic Sans MS" panose="030F0902030302020204" pitchFamily="66" charset="0"/>
              </a:rPr>
              <a:t>Limit screen time and anything that promotes aggression </a:t>
            </a:r>
            <a:endParaRPr dirty="0">
              <a:latin typeface="Comic Sans MS" panose="030F0902030302020204" pitchFamily="66" charset="0"/>
            </a:endParaRPr>
          </a:p>
          <a:p>
            <a:pPr marL="0" lvl="0" indent="0" algn="l" rtl="0">
              <a:spcBef>
                <a:spcPts val="640"/>
              </a:spcBef>
              <a:spcAft>
                <a:spcPts val="0"/>
              </a:spcAft>
              <a:buNone/>
            </a:pPr>
            <a:endParaRPr dirty="0">
              <a:latin typeface="Comic Sans MS" panose="030F0902030302020204" pitchFamily="66" charset="0"/>
            </a:endParaRPr>
          </a:p>
          <a:p>
            <a:pPr marL="0" lvl="0" indent="0" algn="l" rtl="0">
              <a:spcBef>
                <a:spcPts val="640"/>
              </a:spcBef>
              <a:spcAft>
                <a:spcPts val="0"/>
              </a:spcAft>
              <a:buNone/>
            </a:pPr>
            <a:r>
              <a:rPr lang="en-US" dirty="0">
                <a:latin typeface="Comic Sans MS" panose="030F0902030302020204" pitchFamily="66" charset="0"/>
              </a:rPr>
              <a:t>Play outside</a:t>
            </a:r>
            <a:endParaRPr dirty="0">
              <a:latin typeface="Comic Sans MS" panose="030F0902030302020204" pitchFamily="66"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5AA8"/>
        </a:solidFill>
        <a:effectLst/>
      </p:bgPr>
    </p:bg>
    <p:spTree>
      <p:nvGrpSpPr>
        <p:cNvPr id="1" name="Shape 192"/>
        <p:cNvGrpSpPr/>
        <p:nvPr/>
      </p:nvGrpSpPr>
      <p:grpSpPr>
        <a:xfrm>
          <a:off x="0" y="0"/>
          <a:ext cx="0" cy="0"/>
          <a:chOff x="0" y="0"/>
          <a:chExt cx="0" cy="0"/>
        </a:xfrm>
      </p:grpSpPr>
      <p:sp>
        <p:nvSpPr>
          <p:cNvPr id="193" name="Google Shape;193;p30"/>
          <p:cNvSpPr txBox="1">
            <a:spLocks noGrp="1"/>
          </p:cNvSpPr>
          <p:nvPr>
            <p:ph type="body" idx="1"/>
          </p:nvPr>
        </p:nvSpPr>
        <p:spPr>
          <a:xfrm>
            <a:off x="457200" y="567766"/>
            <a:ext cx="8229600" cy="555839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Font typeface="Arial"/>
              <a:buNone/>
            </a:pPr>
            <a:r>
              <a:rPr lang="en-US" sz="6000" b="0" i="0" u="none" strike="noStrike" cap="none">
                <a:solidFill>
                  <a:schemeClr val="dk1"/>
                </a:solidFill>
                <a:latin typeface="Short Stack"/>
                <a:ea typeface="Short Stack"/>
                <a:cs typeface="Short Stack"/>
                <a:sym typeface="Short Stack"/>
              </a:rPr>
              <a:t>Thanks for coming!</a:t>
            </a:r>
            <a:endParaRPr/>
          </a:p>
          <a:p>
            <a:pPr marL="0" marR="0" lvl="0" indent="0" algn="ctr" rtl="0">
              <a:spcBef>
                <a:spcPts val="720"/>
              </a:spcBef>
              <a:spcAft>
                <a:spcPts val="0"/>
              </a:spcAft>
              <a:buClr>
                <a:schemeClr val="dk1"/>
              </a:buClr>
              <a:buFont typeface="Arial"/>
              <a:buNone/>
            </a:pPr>
            <a:endParaRPr sz="3600" b="0" i="0" u="none" strike="noStrike" cap="none">
              <a:solidFill>
                <a:schemeClr val="dk1"/>
              </a:solidFill>
              <a:latin typeface="Short Stack"/>
              <a:ea typeface="Short Stack"/>
              <a:cs typeface="Short Stack"/>
              <a:sym typeface="Short Stack"/>
            </a:endParaRPr>
          </a:p>
          <a:p>
            <a:pPr marL="0" marR="0" lvl="0" indent="0" algn="ctr" rtl="0">
              <a:spcBef>
                <a:spcPts val="640"/>
              </a:spcBef>
              <a:spcAft>
                <a:spcPts val="0"/>
              </a:spcAft>
              <a:buClr>
                <a:schemeClr val="dk1"/>
              </a:buClr>
              <a:buFont typeface="Arial"/>
              <a:buNone/>
            </a:pPr>
            <a:r>
              <a:rPr lang="en-US" sz="3200" b="0" i="0" u="none" strike="noStrike" cap="none">
                <a:solidFill>
                  <a:schemeClr val="dk1"/>
                </a:solidFill>
                <a:latin typeface="Short Stack"/>
                <a:ea typeface="Short Stack"/>
                <a:cs typeface="Short Stack"/>
                <a:sym typeface="Short Stack"/>
              </a:rPr>
              <a:t>If you have individual teacher/classroom questions please email your teacher!</a:t>
            </a:r>
            <a:endParaRPr/>
          </a:p>
          <a:p>
            <a:pPr marL="0" marR="0" lvl="0" indent="0" algn="ctr" rtl="0">
              <a:spcBef>
                <a:spcPts val="640"/>
              </a:spcBef>
              <a:spcAft>
                <a:spcPts val="0"/>
              </a:spcAft>
              <a:buClr>
                <a:schemeClr val="dk1"/>
              </a:buClr>
              <a:buFont typeface="Arial"/>
              <a:buNone/>
            </a:pPr>
            <a:endParaRPr sz="3200" b="0" i="0" u="none" strike="noStrike" cap="none">
              <a:solidFill>
                <a:schemeClr val="dk1"/>
              </a:solidFill>
              <a:latin typeface="Short Stack"/>
              <a:ea typeface="Short Stack"/>
              <a:cs typeface="Short Stack"/>
              <a:sym typeface="Short Stack"/>
            </a:endParaRPr>
          </a:p>
        </p:txBody>
      </p:sp>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1148</Words>
  <Application>Microsoft Macintosh PowerPoint</Application>
  <PresentationFormat>On-screen Show (4:3)</PresentationFormat>
  <Paragraphs>158</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Short Stack</vt:lpstr>
      <vt:lpstr>Arial</vt:lpstr>
      <vt:lpstr>Comic Sans MS</vt:lpstr>
      <vt:lpstr>Office Theme</vt:lpstr>
      <vt:lpstr>Kindergarten Curriculum Night 2020</vt:lpstr>
      <vt:lpstr>Transportation</vt:lpstr>
      <vt:lpstr>Student ID Numbers</vt:lpstr>
      <vt:lpstr>In School Housekeeping Items</vt:lpstr>
      <vt:lpstr>Virtual Housekeeping Items</vt:lpstr>
      <vt:lpstr>PowerPoint Presentation</vt:lpstr>
      <vt:lpstr>Reading</vt:lpstr>
      <vt:lpstr>Phonics</vt:lpstr>
      <vt:lpstr>Reading Assessments</vt:lpstr>
      <vt:lpstr>Writing</vt:lpstr>
      <vt:lpstr>Writing Assessments</vt:lpstr>
      <vt:lpstr>Math</vt:lpstr>
      <vt:lpstr>Math Assessments</vt:lpstr>
      <vt:lpstr>Social Studies/Science</vt:lpstr>
      <vt:lpstr>PowerPoint Presentation</vt:lpstr>
      <vt:lpstr>Report Card/Progress Reports</vt:lpstr>
      <vt:lpstr>Standards Based Report Cards</vt:lpstr>
      <vt:lpstr>PowerPoint Presentation</vt:lpstr>
      <vt:lpstr>Tips for success!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Kindergarten Curriculum Night </dc:title>
  <cp:lastModifiedBy>Microsoft Office User</cp:lastModifiedBy>
  <cp:revision>9</cp:revision>
  <dcterms:modified xsi:type="dcterms:W3CDTF">2020-09-15T01:52:28Z</dcterms:modified>
</cp:coreProperties>
</file>