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73"/>
  </p:notesMasterIdLst>
  <p:handoutMasterIdLst>
    <p:handoutMasterId r:id="rId74"/>
  </p:handoutMasterIdLst>
  <p:sldIdLst>
    <p:sldId id="256" r:id="rId2"/>
    <p:sldId id="257" r:id="rId3"/>
    <p:sldId id="258" r:id="rId4"/>
    <p:sldId id="259" r:id="rId5"/>
    <p:sldId id="322" r:id="rId6"/>
    <p:sldId id="286" r:id="rId7"/>
    <p:sldId id="289" r:id="rId8"/>
    <p:sldId id="287" r:id="rId9"/>
    <p:sldId id="341" r:id="rId10"/>
    <p:sldId id="340" r:id="rId11"/>
    <p:sldId id="343" r:id="rId12"/>
    <p:sldId id="323" r:id="rId13"/>
    <p:sldId id="304" r:id="rId14"/>
    <p:sldId id="305" r:id="rId15"/>
    <p:sldId id="306" r:id="rId16"/>
    <p:sldId id="303" r:id="rId17"/>
    <p:sldId id="278" r:id="rId18"/>
    <p:sldId id="279" r:id="rId19"/>
    <p:sldId id="280" r:id="rId20"/>
    <p:sldId id="336" r:id="rId21"/>
    <p:sldId id="281" r:id="rId22"/>
    <p:sldId id="334" r:id="rId23"/>
    <p:sldId id="335" r:id="rId24"/>
    <p:sldId id="285" r:id="rId25"/>
    <p:sldId id="282" r:id="rId26"/>
    <p:sldId id="324" r:id="rId27"/>
    <p:sldId id="325" r:id="rId28"/>
    <p:sldId id="262" r:id="rId29"/>
    <p:sldId id="319" r:id="rId30"/>
    <p:sldId id="264" r:id="rId31"/>
    <p:sldId id="329" r:id="rId32"/>
    <p:sldId id="330" r:id="rId33"/>
    <p:sldId id="263" r:id="rId34"/>
    <p:sldId id="266" r:id="rId35"/>
    <p:sldId id="326" r:id="rId36"/>
    <p:sldId id="310" r:id="rId37"/>
    <p:sldId id="311" r:id="rId38"/>
    <p:sldId id="291" r:id="rId39"/>
    <p:sldId id="267" r:id="rId40"/>
    <p:sldId id="315" r:id="rId41"/>
    <p:sldId id="318" r:id="rId42"/>
    <p:sldId id="317" r:id="rId43"/>
    <p:sldId id="320" r:id="rId44"/>
    <p:sldId id="331" r:id="rId45"/>
    <p:sldId id="316" r:id="rId46"/>
    <p:sldId id="292" r:id="rId47"/>
    <p:sldId id="268" r:id="rId48"/>
    <p:sldId id="269" r:id="rId49"/>
    <p:sldId id="270" r:id="rId50"/>
    <p:sldId id="327" r:id="rId51"/>
    <p:sldId id="293" r:id="rId52"/>
    <p:sldId id="271" r:id="rId53"/>
    <p:sldId id="313" r:id="rId54"/>
    <p:sldId id="312" r:id="rId55"/>
    <p:sldId id="272" r:id="rId56"/>
    <p:sldId id="338" r:id="rId57"/>
    <p:sldId id="307" r:id="rId58"/>
    <p:sldId id="308" r:id="rId59"/>
    <p:sldId id="309" r:id="rId60"/>
    <p:sldId id="332" r:id="rId61"/>
    <p:sldId id="290" r:id="rId62"/>
    <p:sldId id="273" r:id="rId63"/>
    <p:sldId id="339" r:id="rId64"/>
    <p:sldId id="346" r:id="rId65"/>
    <p:sldId id="275" r:id="rId66"/>
    <p:sldId id="276" r:id="rId67"/>
    <p:sldId id="333" r:id="rId68"/>
    <p:sldId id="277" r:id="rId69"/>
    <p:sldId id="342" r:id="rId70"/>
    <p:sldId id="344" r:id="rId71"/>
    <p:sldId id="301" r:id="rId7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60"/>
  </p:normalViewPr>
  <p:slideViewPr>
    <p:cSldViewPr>
      <p:cViewPr varScale="1">
        <p:scale>
          <a:sx n="108" d="100"/>
          <a:sy n="108" d="100"/>
        </p:scale>
        <p:origin x="1740" y="96"/>
      </p:cViewPr>
      <p:guideLst>
        <p:guide orient="horz" pos="2160"/>
        <p:guide pos="2880"/>
      </p:guideLst>
    </p:cSldViewPr>
  </p:slideViewPr>
  <p:notesTextViewPr>
    <p:cViewPr>
      <p:scale>
        <a:sx n="3" d="2"/>
        <a:sy n="3" d="2"/>
      </p:scale>
      <p:origin x="0" y="0"/>
    </p:cViewPr>
  </p:notesTextViewPr>
  <p:sorterViewPr>
    <p:cViewPr>
      <p:scale>
        <a:sx n="101" d="100"/>
        <a:sy n="101" d="100"/>
      </p:scale>
      <p:origin x="0" y="-33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lIns="91427" tIns="45713" rIns="91427" bIns="45713" rtlCol="0"/>
          <a:lstStyle>
            <a:lvl1pPr algn="r">
              <a:defRPr sz="1200"/>
            </a:lvl1pPr>
          </a:lstStyle>
          <a:p>
            <a:fld id="{8363FB26-33CA-48C0-9A40-9B9481690BE7}" type="datetimeFigureOut">
              <a:rPr lang="en-US" smtClean="0"/>
              <a:t>10/19/2017</a:t>
            </a:fld>
            <a:endParaRPr 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27" tIns="45713" rIns="91427" bIns="4571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7" tIns="45713" rIns="91427" bIns="45713" rtlCol="0" anchor="b"/>
          <a:lstStyle>
            <a:lvl1pPr algn="r">
              <a:defRPr sz="1200"/>
            </a:lvl1pPr>
          </a:lstStyle>
          <a:p>
            <a:fld id="{114214ED-D9D0-4A02-B687-ACF68B8A7F60}" type="slidenum">
              <a:rPr lang="en-US" smtClean="0"/>
              <a:t>‹#›</a:t>
            </a:fld>
            <a:endParaRPr lang="en-US" dirty="0"/>
          </a:p>
        </p:txBody>
      </p:sp>
    </p:spTree>
    <p:extLst>
      <p:ext uri="{BB962C8B-B14F-4D97-AF65-F5344CB8AC3E}">
        <p14:creationId xmlns:p14="http://schemas.microsoft.com/office/powerpoint/2010/main" val="1982408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vl1pPr>
          </a:lstStyle>
          <a:p>
            <a:fld id="{1921BEED-7A19-439A-982A-003431491BCD}" type="datetimeFigureOut">
              <a:rPr lang="en-US" smtClean="0"/>
              <a:t>10/19/2017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4" tIns="46582" rIns="93164" bIns="46582"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vl1pPr>
          </a:lstStyle>
          <a:p>
            <a:fld id="{CB3729B7-C4C1-4D49-98EC-E4C122171CDD}" type="slidenum">
              <a:rPr lang="en-US" smtClean="0"/>
              <a:t>‹#›</a:t>
            </a:fld>
            <a:endParaRPr lang="en-US" dirty="0"/>
          </a:p>
        </p:txBody>
      </p:sp>
    </p:spTree>
    <p:extLst>
      <p:ext uri="{BB962C8B-B14F-4D97-AF65-F5344CB8AC3E}">
        <p14:creationId xmlns:p14="http://schemas.microsoft.com/office/powerpoint/2010/main" val="637166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3729B7-C4C1-4D49-98EC-E4C122171CDD}" type="slidenum">
              <a:rPr lang="en-US" smtClean="0"/>
              <a:t>47</a:t>
            </a:fld>
            <a:endParaRPr lang="en-US" dirty="0"/>
          </a:p>
        </p:txBody>
      </p:sp>
    </p:spTree>
    <p:extLst>
      <p:ext uri="{BB962C8B-B14F-4D97-AF65-F5344CB8AC3E}">
        <p14:creationId xmlns:p14="http://schemas.microsoft.com/office/powerpoint/2010/main" val="960285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3729B7-C4C1-4D49-98EC-E4C122171CDD}" type="slidenum">
              <a:rPr lang="en-US" smtClean="0"/>
              <a:t>62</a:t>
            </a:fld>
            <a:endParaRPr lang="en-US" dirty="0"/>
          </a:p>
        </p:txBody>
      </p:sp>
    </p:spTree>
    <p:extLst>
      <p:ext uri="{BB962C8B-B14F-4D97-AF65-F5344CB8AC3E}">
        <p14:creationId xmlns:p14="http://schemas.microsoft.com/office/powerpoint/2010/main" val="3548747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3729B7-C4C1-4D49-98EC-E4C122171CDD}" type="slidenum">
              <a:rPr lang="en-US" smtClean="0"/>
              <a:t>65</a:t>
            </a:fld>
            <a:endParaRPr lang="en-US" dirty="0"/>
          </a:p>
        </p:txBody>
      </p:sp>
    </p:spTree>
    <p:extLst>
      <p:ext uri="{BB962C8B-B14F-4D97-AF65-F5344CB8AC3E}">
        <p14:creationId xmlns:p14="http://schemas.microsoft.com/office/powerpoint/2010/main" val="214334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49767E22-16BA-42D4-AE82-ACEE89AB1DB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767E22-16BA-42D4-AE82-ACEE89AB1DB0}"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767E22-16BA-42D4-AE82-ACEE89AB1DB0}"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767E22-16BA-42D4-AE82-ACEE89AB1DB0}" type="slidenum">
              <a:rPr lang="en-US" smtClean="0"/>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9767E22-16BA-42D4-AE82-ACEE89AB1DB0}" type="slidenum">
              <a:rPr lang="en-US" smtClean="0"/>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9767E22-16BA-42D4-AE82-ACEE89AB1DB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9767E22-16BA-42D4-AE82-ACEE89AB1DB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767E22-16BA-42D4-AE82-ACEE89AB1DB0}" type="slidenum">
              <a:rPr lang="en-US" smtClean="0"/>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767E22-16BA-42D4-AE82-ACEE89AB1DB0}" type="slidenum">
              <a:rPr lang="en-US" smtClean="0"/>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767E22-16BA-42D4-AE82-ACEE89AB1DB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997A97-F649-45B0-B9A1-85E044FF9C2F}" type="datetimeFigureOut">
              <a:rPr lang="en-US" smtClean="0"/>
              <a:t>10/19/2017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767E22-16BA-42D4-AE82-ACEE89AB1DB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62997A97-F649-45B0-B9A1-85E044FF9C2F}" type="datetimeFigureOut">
              <a:rPr lang="en-US" smtClean="0"/>
              <a:t>10/19/2017</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49767E22-16BA-42D4-AE82-ACEE89AB1DB0}"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mailto:edward.emery@cabarrus.k12.nc.us" TargetMode="External"/><Relationship Id="rId2" Type="http://schemas.openxmlformats.org/officeDocument/2006/relationships/hyperlink" Target="mailto:Kelly.kluttz@cabarruslk12.nc.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14400"/>
            <a:ext cx="8305800" cy="2209800"/>
          </a:xfrm>
        </p:spPr>
        <p:txBody>
          <a:bodyPr/>
          <a:lstStyle/>
          <a:p>
            <a:r>
              <a:rPr lang="fr-CA" dirty="0">
                <a:solidFill>
                  <a:schemeClr val="tx1">
                    <a:lumMod val="75000"/>
                    <a:lumOff val="25000"/>
                  </a:schemeClr>
                </a:solidFill>
              </a:rPr>
              <a:t>Cabarrus </a:t>
            </a:r>
            <a:r>
              <a:rPr lang="en-US" dirty="0">
                <a:solidFill>
                  <a:schemeClr val="tx1">
                    <a:lumMod val="75000"/>
                    <a:lumOff val="25000"/>
                  </a:schemeClr>
                </a:solidFill>
              </a:rPr>
              <a:t>County</a:t>
            </a:r>
            <a:r>
              <a:rPr lang="fr-CA" dirty="0">
                <a:solidFill>
                  <a:schemeClr val="tx1">
                    <a:lumMod val="75000"/>
                    <a:lumOff val="25000"/>
                  </a:schemeClr>
                </a:solidFill>
              </a:rPr>
              <a:t> </a:t>
            </a:r>
            <a:r>
              <a:rPr lang="en-US" dirty="0">
                <a:solidFill>
                  <a:schemeClr val="tx1">
                    <a:lumMod val="75000"/>
                    <a:lumOff val="25000"/>
                  </a:schemeClr>
                </a:solidFill>
              </a:rPr>
              <a:t>Schools</a:t>
            </a:r>
            <a:endParaRPr lang="en-US" dirty="0"/>
          </a:p>
        </p:txBody>
      </p:sp>
      <p:sp>
        <p:nvSpPr>
          <p:cNvPr id="3" name="Subtitle 2"/>
          <p:cNvSpPr>
            <a:spLocks noGrp="1"/>
          </p:cNvSpPr>
          <p:nvPr>
            <p:ph type="subTitle" idx="1"/>
          </p:nvPr>
        </p:nvSpPr>
        <p:spPr/>
        <p:txBody>
          <a:bodyPr>
            <a:normAutofit/>
          </a:bodyPr>
          <a:lstStyle/>
          <a:p>
            <a:pPr>
              <a:defRPr/>
            </a:pPr>
            <a:r>
              <a:rPr lang="en-US" sz="2400" dirty="0">
                <a:solidFill>
                  <a:schemeClr val="tx1">
                    <a:lumMod val="75000"/>
                    <a:lumOff val="25000"/>
                  </a:schemeClr>
                </a:solidFill>
              </a:rPr>
              <a:t>Administrator’s Tips </a:t>
            </a:r>
          </a:p>
          <a:p>
            <a:pPr>
              <a:defRPr/>
            </a:pPr>
            <a:r>
              <a:rPr lang="en-US" sz="2400" dirty="0">
                <a:solidFill>
                  <a:schemeClr val="tx1">
                    <a:lumMod val="75000"/>
                    <a:lumOff val="25000"/>
                  </a:schemeClr>
                </a:solidFill>
              </a:rPr>
              <a:t> for Financial Success</a:t>
            </a:r>
          </a:p>
          <a:p>
            <a:endParaRPr lang="en-US" dirty="0"/>
          </a:p>
        </p:txBody>
      </p:sp>
    </p:spTree>
    <p:extLst>
      <p:ext uri="{BB962C8B-B14F-4D97-AF65-F5344CB8AC3E}">
        <p14:creationId xmlns:p14="http://schemas.microsoft.com/office/powerpoint/2010/main" val="3923442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b="1" dirty="0">
                <a:cs typeface="Arial" pitchFamily="34" charset="0"/>
              </a:rPr>
              <a:t>Principal’s Fiscal Responsibility</a:t>
            </a:r>
            <a:br>
              <a:rPr lang="en-US" dirty="0"/>
            </a:br>
            <a:endParaRPr lang="en-US" dirty="0"/>
          </a:p>
        </p:txBody>
      </p:sp>
      <p:sp>
        <p:nvSpPr>
          <p:cNvPr id="3" name="Content Placeholder 2"/>
          <p:cNvSpPr>
            <a:spLocks noGrp="1"/>
          </p:cNvSpPr>
          <p:nvPr>
            <p:ph idx="1"/>
          </p:nvPr>
        </p:nvSpPr>
        <p:spPr>
          <a:xfrm>
            <a:off x="685800" y="1143000"/>
            <a:ext cx="7772400" cy="4495800"/>
          </a:xfrm>
        </p:spPr>
        <p:txBody>
          <a:bodyPr>
            <a:normAutofit fontScale="92500" lnSpcReduction="20000"/>
          </a:bodyPr>
          <a:lstStyle/>
          <a:p>
            <a:pPr marL="68580" indent="0">
              <a:buNone/>
            </a:pPr>
            <a:r>
              <a:rPr lang="en-US" dirty="0"/>
              <a:t>The principal is the fiscal manager of the school.  It is essential to follow the law and accepted practices.  The principal is held accountable for all school related expenditures.  It is the principal’s responsibility to establish sound bookkeeping and business practices for all receipts and expenditures regardless of the source of funds.  This includes proper accounting of funds by organizations sponsored by the school (clubs, camps, etc.).  Administering funds will require the principal to make decisions regarding which programs and activities are the most important.</a:t>
            </a:r>
          </a:p>
          <a:p>
            <a:pPr marL="68580" indent="0">
              <a:buNone/>
            </a:pPr>
            <a:endParaRPr lang="en-US" dirty="0"/>
          </a:p>
          <a:p>
            <a:pPr marL="68580" indent="0">
              <a:buNone/>
            </a:pPr>
            <a:r>
              <a:rPr lang="en-US" dirty="0"/>
              <a:t>The principal should assume the responsibility for financial planning, as well as protecting school funds.  He / she should develop a school budget to be used during the school year.   Knowledge of the laws regarding the handling of school funds is essential.  Principals would not intentionally misuse school funds.  However, ignorance of the law is no excuse.</a:t>
            </a:r>
          </a:p>
          <a:p>
            <a:pPr marL="68580" indent="0">
              <a:buNone/>
            </a:pPr>
            <a:r>
              <a:rPr lang="en-US" dirty="0"/>
              <a:t>Your School Treasurer will serve as your greatest resource for helping with your fiscal management.</a:t>
            </a:r>
          </a:p>
          <a:p>
            <a:endParaRPr lang="en-US" dirty="0"/>
          </a:p>
        </p:txBody>
      </p:sp>
    </p:spTree>
    <p:extLst>
      <p:ext uri="{BB962C8B-B14F-4D97-AF65-F5344CB8AC3E}">
        <p14:creationId xmlns:p14="http://schemas.microsoft.com/office/powerpoint/2010/main" val="81681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Treasurers</a:t>
            </a:r>
          </a:p>
        </p:txBody>
      </p:sp>
      <p:sp>
        <p:nvSpPr>
          <p:cNvPr id="3" name="Content Placeholder 2"/>
          <p:cNvSpPr>
            <a:spLocks noGrp="1"/>
          </p:cNvSpPr>
          <p:nvPr>
            <p:ph idx="1"/>
          </p:nvPr>
        </p:nvSpPr>
        <p:spPr/>
        <p:txBody>
          <a:bodyPr/>
          <a:lstStyle/>
          <a:p>
            <a:pPr marL="68580" indent="0">
              <a:buNone/>
            </a:pPr>
            <a:r>
              <a:rPr lang="en-US" dirty="0"/>
              <a:t>General Statute 115C-448(a) of the School Budget and Fiscal Control Act states that the school treasurer “shall keep a complete record of all moneys in his / her charge in such form and detail as may be prescribed by the Finance Officer of the administrative unit, and shall make such reports to the Superintendent and the finance officer of the administrative unit as they or the Board of Education may prescribe.”</a:t>
            </a:r>
          </a:p>
        </p:txBody>
      </p:sp>
    </p:spTree>
    <p:extLst>
      <p:ext uri="{BB962C8B-B14F-4D97-AF65-F5344CB8AC3E}">
        <p14:creationId xmlns:p14="http://schemas.microsoft.com/office/powerpoint/2010/main" val="2353258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Treasurer Duties / Responsibilities</a:t>
            </a:r>
          </a:p>
        </p:txBody>
      </p:sp>
      <p:sp>
        <p:nvSpPr>
          <p:cNvPr id="3" name="Content Placeholder 2"/>
          <p:cNvSpPr>
            <a:spLocks noGrp="1"/>
          </p:cNvSpPr>
          <p:nvPr>
            <p:ph idx="1"/>
          </p:nvPr>
        </p:nvSpPr>
        <p:spPr>
          <a:xfrm>
            <a:off x="685800" y="1219200"/>
            <a:ext cx="7772400" cy="5135417"/>
          </a:xfrm>
        </p:spPr>
        <p:txBody>
          <a:bodyPr>
            <a:normAutofit fontScale="92500" lnSpcReduction="20000"/>
          </a:bodyPr>
          <a:lstStyle/>
          <a:p>
            <a:pPr>
              <a:spcBef>
                <a:spcPts val="400"/>
              </a:spcBef>
            </a:pPr>
            <a:r>
              <a:rPr lang="en-US" dirty="0"/>
              <a:t>Receive all monies collected, write receipts, prepare timely deposits, and deposit funds in bank.</a:t>
            </a:r>
          </a:p>
          <a:p>
            <a:pPr>
              <a:spcBef>
                <a:spcPts val="400"/>
              </a:spcBef>
            </a:pPr>
            <a:endParaRPr lang="en-US" dirty="0"/>
          </a:p>
          <a:p>
            <a:pPr>
              <a:spcBef>
                <a:spcPts val="400"/>
              </a:spcBef>
            </a:pPr>
            <a:r>
              <a:rPr lang="en-US" dirty="0"/>
              <a:t>Process purchase orders, invoices, write checks for items received and paid for at the school level.</a:t>
            </a:r>
          </a:p>
          <a:p>
            <a:pPr>
              <a:spcBef>
                <a:spcPts val="400"/>
              </a:spcBef>
            </a:pPr>
            <a:endParaRPr lang="en-US" dirty="0"/>
          </a:p>
          <a:p>
            <a:pPr>
              <a:spcBef>
                <a:spcPts val="400"/>
              </a:spcBef>
            </a:pPr>
            <a:r>
              <a:rPr lang="en-US" dirty="0"/>
              <a:t>Work with Finance Office for expenditures relating to non-school funds.</a:t>
            </a:r>
          </a:p>
          <a:p>
            <a:pPr>
              <a:spcBef>
                <a:spcPts val="400"/>
              </a:spcBef>
            </a:pPr>
            <a:endParaRPr lang="en-US" dirty="0"/>
          </a:p>
          <a:p>
            <a:pPr>
              <a:spcBef>
                <a:spcPts val="400"/>
              </a:spcBef>
            </a:pPr>
            <a:r>
              <a:rPr lang="en-US" dirty="0"/>
              <a:t>Keep all books and accounting records.</a:t>
            </a:r>
          </a:p>
          <a:p>
            <a:pPr>
              <a:spcBef>
                <a:spcPts val="400"/>
              </a:spcBef>
            </a:pPr>
            <a:endParaRPr lang="en-US" dirty="0"/>
          </a:p>
          <a:p>
            <a:pPr>
              <a:spcBef>
                <a:spcPts val="400"/>
              </a:spcBef>
            </a:pPr>
            <a:r>
              <a:rPr lang="en-US" dirty="0"/>
              <a:t>Daily monitoring of timekeeper and related reporting.</a:t>
            </a:r>
          </a:p>
          <a:p>
            <a:pPr>
              <a:spcBef>
                <a:spcPts val="400"/>
              </a:spcBef>
            </a:pPr>
            <a:endParaRPr lang="en-US" dirty="0"/>
          </a:p>
          <a:p>
            <a:pPr>
              <a:spcBef>
                <a:spcPts val="400"/>
              </a:spcBef>
            </a:pPr>
            <a:r>
              <a:rPr lang="en-US" dirty="0"/>
              <a:t>Meet all deadlines required for payroll reporting.</a:t>
            </a:r>
          </a:p>
          <a:p>
            <a:pPr>
              <a:spcBef>
                <a:spcPts val="400"/>
              </a:spcBef>
            </a:pPr>
            <a:endParaRPr lang="en-US" dirty="0"/>
          </a:p>
          <a:p>
            <a:pPr>
              <a:spcBef>
                <a:spcPts val="400"/>
              </a:spcBef>
            </a:pPr>
            <a:r>
              <a:rPr lang="en-US" dirty="0"/>
              <a:t>Close out all accounting records as of  June 30.</a:t>
            </a:r>
          </a:p>
          <a:p>
            <a:pPr>
              <a:spcBef>
                <a:spcPts val="400"/>
              </a:spcBef>
            </a:pPr>
            <a:endParaRPr lang="en-US" dirty="0"/>
          </a:p>
          <a:p>
            <a:pPr>
              <a:spcBef>
                <a:spcPts val="400"/>
              </a:spcBef>
            </a:pPr>
            <a:r>
              <a:rPr lang="en-US" dirty="0"/>
              <a:t>Any and all other responsibilities prescribed by the principal and the Finance Officer.</a:t>
            </a:r>
          </a:p>
          <a:p>
            <a:pPr>
              <a:spcBef>
                <a:spcPts val="400"/>
              </a:spcBef>
            </a:pPr>
            <a:endParaRPr lang="en-US" dirty="0"/>
          </a:p>
        </p:txBody>
      </p:sp>
    </p:spTree>
    <p:extLst>
      <p:ext uri="{BB962C8B-B14F-4D97-AF65-F5344CB8AC3E}">
        <p14:creationId xmlns:p14="http://schemas.microsoft.com/office/powerpoint/2010/main" val="1768681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
            <a:ext cx="7772400" cy="1143000"/>
          </a:xfrm>
        </p:spPr>
        <p:txBody>
          <a:bodyPr/>
          <a:lstStyle/>
          <a:p>
            <a:pPr algn="ctr"/>
            <a:r>
              <a:rPr lang="en-US" dirty="0"/>
              <a:t>Funding levels</a:t>
            </a:r>
          </a:p>
        </p:txBody>
      </p:sp>
      <p:sp>
        <p:nvSpPr>
          <p:cNvPr id="3" name="Content Placeholder 2"/>
          <p:cNvSpPr>
            <a:spLocks noGrp="1"/>
          </p:cNvSpPr>
          <p:nvPr>
            <p:ph idx="1"/>
          </p:nvPr>
        </p:nvSpPr>
        <p:spPr>
          <a:xfrm>
            <a:off x="533400" y="914400"/>
            <a:ext cx="7924800" cy="4800599"/>
          </a:xfrm>
        </p:spPr>
        <p:txBody>
          <a:bodyPr>
            <a:normAutofit lnSpcReduction="10000"/>
          </a:bodyPr>
          <a:lstStyle/>
          <a:p>
            <a:r>
              <a:rPr lang="en-US" dirty="0"/>
              <a:t>County Managed</a:t>
            </a:r>
          </a:p>
          <a:p>
            <a:pPr lvl="1"/>
            <a:r>
              <a:rPr lang="en-US" dirty="0"/>
              <a:t>Instructional Allotment or “ADM”</a:t>
            </a:r>
          </a:p>
          <a:p>
            <a:pPr lvl="1"/>
            <a:r>
              <a:rPr lang="en-US" dirty="0"/>
              <a:t>Teacher Allotment</a:t>
            </a:r>
          </a:p>
          <a:p>
            <a:pPr lvl="1"/>
            <a:r>
              <a:rPr lang="en-US" dirty="0"/>
              <a:t>Clerical/Custodial Allotment</a:t>
            </a:r>
          </a:p>
          <a:p>
            <a:pPr lvl="1"/>
            <a:r>
              <a:rPr lang="en-US" dirty="0"/>
              <a:t>Local Travel Allotment</a:t>
            </a:r>
          </a:p>
          <a:p>
            <a:pPr lvl="1"/>
            <a:r>
              <a:rPr lang="en-US" dirty="0"/>
              <a:t>Grants $5,000 or more</a:t>
            </a:r>
          </a:p>
          <a:p>
            <a:r>
              <a:rPr lang="en-US" dirty="0"/>
              <a:t>School Managed</a:t>
            </a:r>
          </a:p>
          <a:p>
            <a:pPr lvl="1"/>
            <a:r>
              <a:rPr lang="en-US" dirty="0"/>
              <a:t>Revenue from fundraising activities (pictures,  prom, parking passes, etc.)</a:t>
            </a:r>
          </a:p>
          <a:p>
            <a:pPr lvl="1"/>
            <a:r>
              <a:rPr lang="en-US" dirty="0"/>
              <a:t>Grants under $5,000</a:t>
            </a:r>
          </a:p>
          <a:p>
            <a:pPr lvl="1"/>
            <a:r>
              <a:rPr lang="en-US" dirty="0"/>
              <a:t>Instructional Fees</a:t>
            </a:r>
          </a:p>
          <a:p>
            <a:pPr lvl="1"/>
            <a:r>
              <a:rPr lang="en-US" dirty="0"/>
              <a:t>Revenue from vending, concessions	</a:t>
            </a:r>
          </a:p>
          <a:p>
            <a:r>
              <a:rPr lang="en-US" dirty="0"/>
              <a:t>Outside Sources</a:t>
            </a:r>
          </a:p>
          <a:p>
            <a:pPr lvl="1"/>
            <a:r>
              <a:rPr lang="en-US" dirty="0"/>
              <a:t>PTA/PTO</a:t>
            </a:r>
          </a:p>
          <a:p>
            <a:pPr lvl="1"/>
            <a:r>
              <a:rPr lang="en-US" dirty="0"/>
              <a:t>Boosters</a:t>
            </a:r>
          </a:p>
          <a:p>
            <a:pPr lvl="1"/>
            <a:endParaRPr lang="en-US" dirty="0"/>
          </a:p>
        </p:txBody>
      </p:sp>
    </p:spTree>
    <p:extLst>
      <p:ext uri="{BB962C8B-B14F-4D97-AF65-F5344CB8AC3E}">
        <p14:creationId xmlns:p14="http://schemas.microsoft.com/office/powerpoint/2010/main" val="3011583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
            <a:ext cx="7772400" cy="1143000"/>
          </a:xfrm>
        </p:spPr>
        <p:txBody>
          <a:bodyPr>
            <a:normAutofit/>
          </a:bodyPr>
          <a:lstStyle/>
          <a:p>
            <a:pPr algn="ctr"/>
            <a:r>
              <a:rPr lang="en-US" sz="3200" dirty="0">
                <a:cs typeface="Arial" pitchFamily="34" charset="0"/>
              </a:rPr>
              <a:t>Allotments</a:t>
            </a:r>
            <a:br>
              <a:rPr lang="en-US" sz="3200" dirty="0">
                <a:cs typeface="Arial" pitchFamily="34" charset="0"/>
              </a:rPr>
            </a:br>
            <a:r>
              <a:rPr lang="en-US" sz="1800" dirty="0">
                <a:cs typeface="Arial" pitchFamily="34" charset="0"/>
              </a:rPr>
              <a:t>County Managed </a:t>
            </a:r>
          </a:p>
        </p:txBody>
      </p:sp>
      <p:sp>
        <p:nvSpPr>
          <p:cNvPr id="3" name="Content Placeholder 2"/>
          <p:cNvSpPr>
            <a:spLocks noGrp="1"/>
          </p:cNvSpPr>
          <p:nvPr>
            <p:ph idx="1"/>
          </p:nvPr>
        </p:nvSpPr>
        <p:spPr>
          <a:xfrm>
            <a:off x="685800" y="1371600"/>
            <a:ext cx="7772400" cy="4200145"/>
          </a:xfrm>
        </p:spPr>
        <p:txBody>
          <a:bodyPr/>
          <a:lstStyle/>
          <a:p>
            <a:pPr marL="68580" indent="0">
              <a:buNone/>
            </a:pPr>
            <a:r>
              <a:rPr lang="en-US" dirty="0"/>
              <a:t>Each year, Cabarrus County Schools has limited resources to fund and support four essential school related areas in our system; Teachers, Teacher Assistants, instructional supplies, and clerical / custodial staffing.</a:t>
            </a:r>
          </a:p>
          <a:p>
            <a:pPr marL="68580" indent="0">
              <a:buNone/>
            </a:pPr>
            <a:endParaRPr lang="en-US" b="1" u="sng" dirty="0"/>
          </a:p>
          <a:p>
            <a:pPr marL="68580" indent="0">
              <a:buNone/>
            </a:pPr>
            <a:r>
              <a:rPr lang="en-US" b="1" u="sng" dirty="0"/>
              <a:t>Instructional Supplies</a:t>
            </a:r>
            <a:r>
              <a:rPr lang="en-US" dirty="0"/>
              <a:t>:	There are a fixed amount of funds available for instructional supplies each year.  At the start of each fiscal year, funds are allocated to each school based on ADM.  </a:t>
            </a:r>
          </a:p>
          <a:p>
            <a:pPr marL="68580" indent="0">
              <a:buNone/>
            </a:pPr>
            <a:endParaRPr lang="en-US" dirty="0"/>
          </a:p>
        </p:txBody>
      </p:sp>
    </p:spTree>
    <p:extLst>
      <p:ext uri="{BB962C8B-B14F-4D97-AF65-F5344CB8AC3E}">
        <p14:creationId xmlns:p14="http://schemas.microsoft.com/office/powerpoint/2010/main" val="2171356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1143000"/>
          </a:xfrm>
        </p:spPr>
        <p:txBody>
          <a:bodyPr>
            <a:normAutofit/>
          </a:bodyPr>
          <a:lstStyle/>
          <a:p>
            <a:pPr algn="ctr"/>
            <a:r>
              <a:rPr lang="en-US" sz="3200" dirty="0">
                <a:latin typeface="Arial" pitchFamily="34" charset="0"/>
                <a:cs typeface="Arial" pitchFamily="34" charset="0"/>
              </a:rPr>
              <a:t>Allotments cont.</a:t>
            </a:r>
            <a:br>
              <a:rPr lang="en-US" sz="3200" dirty="0">
                <a:latin typeface="Arial" pitchFamily="34" charset="0"/>
                <a:cs typeface="Arial" pitchFamily="34" charset="0"/>
              </a:rPr>
            </a:br>
            <a:r>
              <a:rPr lang="en-US" sz="1800" dirty="0">
                <a:latin typeface="Arial" pitchFamily="34" charset="0"/>
                <a:cs typeface="Arial" pitchFamily="34" charset="0"/>
              </a:rPr>
              <a:t>County Managed</a:t>
            </a:r>
          </a:p>
        </p:txBody>
      </p:sp>
      <p:sp>
        <p:nvSpPr>
          <p:cNvPr id="3" name="Content Placeholder 2"/>
          <p:cNvSpPr>
            <a:spLocks noGrp="1"/>
          </p:cNvSpPr>
          <p:nvPr>
            <p:ph idx="1"/>
          </p:nvPr>
        </p:nvSpPr>
        <p:spPr>
          <a:xfrm>
            <a:off x="685800" y="1066800"/>
            <a:ext cx="8305800" cy="4800600"/>
          </a:xfrm>
        </p:spPr>
        <p:txBody>
          <a:bodyPr>
            <a:normAutofit fontScale="92500"/>
          </a:bodyPr>
          <a:lstStyle/>
          <a:p>
            <a:pPr marL="68580" indent="0">
              <a:buNone/>
            </a:pPr>
            <a:r>
              <a:rPr lang="en-US" b="1" dirty="0">
                <a:cs typeface="Arial" pitchFamily="34" charset="0"/>
              </a:rPr>
              <a:t>Items considered instructional supplies or materials include: </a:t>
            </a:r>
          </a:p>
          <a:p>
            <a:pPr marL="68580" indent="0">
              <a:buNone/>
            </a:pPr>
            <a:endParaRPr lang="en-US" dirty="0">
              <a:cs typeface="Arial" pitchFamily="34" charset="0"/>
            </a:endParaRPr>
          </a:p>
          <a:p>
            <a:pPr>
              <a:spcBef>
                <a:spcPts val="400"/>
              </a:spcBef>
            </a:pPr>
            <a:r>
              <a:rPr lang="en-US" dirty="0">
                <a:cs typeface="Arial" pitchFamily="34" charset="0"/>
              </a:rPr>
              <a:t>Items consumed in use.</a:t>
            </a:r>
          </a:p>
          <a:p>
            <a:pPr>
              <a:spcBef>
                <a:spcPts val="400"/>
              </a:spcBef>
            </a:pPr>
            <a:r>
              <a:rPr lang="en-US" dirty="0">
                <a:cs typeface="Arial" pitchFamily="34" charset="0"/>
              </a:rPr>
              <a:t>Items which lose their original shape or appearance with use.</a:t>
            </a:r>
          </a:p>
          <a:p>
            <a:pPr>
              <a:spcBef>
                <a:spcPts val="400"/>
              </a:spcBef>
            </a:pPr>
            <a:r>
              <a:rPr lang="en-US" dirty="0">
                <a:cs typeface="Arial" pitchFamily="34" charset="0"/>
              </a:rPr>
              <a:t>Items which are expendable (that is, if damaged or if some of their parts are lost or worn out, it is usually more feasible to replace them rather than repair them).</a:t>
            </a:r>
          </a:p>
          <a:p>
            <a:pPr>
              <a:spcBef>
                <a:spcPts val="400"/>
              </a:spcBef>
            </a:pPr>
            <a:r>
              <a:rPr lang="en-US" dirty="0">
                <a:cs typeface="Arial" pitchFamily="34" charset="0"/>
              </a:rPr>
              <a:t>Items which are inexpensive (cost does not exceed $5,000) with the characteristics of equipment, or items which are a service (such as the rental of instructional equipment used as part of the instructional program).</a:t>
            </a:r>
          </a:p>
          <a:p>
            <a:pPr>
              <a:spcBef>
                <a:spcPts val="400"/>
              </a:spcBef>
            </a:pPr>
            <a:r>
              <a:rPr lang="en-US" dirty="0">
                <a:cs typeface="Arial" pitchFamily="34" charset="0"/>
              </a:rPr>
              <a:t>Library books for the school media center.</a:t>
            </a:r>
          </a:p>
          <a:p>
            <a:pPr>
              <a:spcBef>
                <a:spcPts val="400"/>
              </a:spcBef>
            </a:pPr>
            <a:r>
              <a:rPr lang="en-US" dirty="0">
                <a:cs typeface="Arial" pitchFamily="34" charset="0"/>
              </a:rPr>
              <a:t>Textbooks in excess of the state’s provision of adopted textbooks.</a:t>
            </a:r>
          </a:p>
          <a:p>
            <a:pPr marL="68580" indent="0">
              <a:spcBef>
                <a:spcPts val="400"/>
              </a:spcBef>
              <a:buNone/>
            </a:pPr>
            <a:endParaRPr lang="en-US" dirty="0">
              <a:solidFill>
                <a:schemeClr val="bg1"/>
              </a:solidFill>
              <a:cs typeface="Arial" pitchFamily="34" charset="0"/>
            </a:endParaRPr>
          </a:p>
          <a:p>
            <a:pPr marL="68580" indent="0">
              <a:spcBef>
                <a:spcPts val="400"/>
              </a:spcBef>
              <a:buNone/>
            </a:pPr>
            <a:r>
              <a:rPr lang="en-US" dirty="0">
                <a:solidFill>
                  <a:schemeClr val="bg1"/>
                </a:solidFill>
                <a:cs typeface="Arial" pitchFamily="34" charset="0"/>
              </a:rPr>
              <a:t>It is impossible to provide a comprehensive list to address all situations if you have a  question or are unsure please speak with your Treasurer or Finance Department.</a:t>
            </a:r>
          </a:p>
          <a:p>
            <a:endParaRPr lang="en-US" dirty="0">
              <a:solidFill>
                <a:schemeClr val="bg1"/>
              </a:solidFill>
            </a:endParaRPr>
          </a:p>
        </p:txBody>
      </p:sp>
    </p:spTree>
    <p:extLst>
      <p:ext uri="{BB962C8B-B14F-4D97-AF65-F5344CB8AC3E}">
        <p14:creationId xmlns:p14="http://schemas.microsoft.com/office/powerpoint/2010/main" val="395342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0"/>
            <a:ext cx="7772400" cy="1143000"/>
          </a:xfrm>
        </p:spPr>
        <p:txBody>
          <a:bodyPr>
            <a:normAutofit/>
          </a:bodyPr>
          <a:lstStyle/>
          <a:p>
            <a:pPr algn="ctr"/>
            <a:r>
              <a:rPr lang="en-US" sz="3200" dirty="0">
                <a:cs typeface="Arial" pitchFamily="34" charset="0"/>
              </a:rPr>
              <a:t>Allotments Cont.</a:t>
            </a:r>
            <a:br>
              <a:rPr lang="en-US" sz="3200" dirty="0">
                <a:cs typeface="Arial" pitchFamily="34" charset="0"/>
              </a:rPr>
            </a:br>
            <a:r>
              <a:rPr lang="en-US" sz="1800" dirty="0">
                <a:cs typeface="Arial" pitchFamily="34" charset="0"/>
              </a:rPr>
              <a:t>County Managed</a:t>
            </a:r>
          </a:p>
        </p:txBody>
      </p:sp>
      <p:sp>
        <p:nvSpPr>
          <p:cNvPr id="3" name="Content Placeholder 2"/>
          <p:cNvSpPr>
            <a:spLocks noGrp="1"/>
          </p:cNvSpPr>
          <p:nvPr>
            <p:ph idx="1"/>
          </p:nvPr>
        </p:nvSpPr>
        <p:spPr>
          <a:xfrm>
            <a:off x="685800" y="1143000"/>
            <a:ext cx="7772400" cy="4343399"/>
          </a:xfrm>
        </p:spPr>
        <p:txBody>
          <a:bodyPr>
            <a:normAutofit fontScale="85000" lnSpcReduction="20000"/>
          </a:bodyPr>
          <a:lstStyle/>
          <a:p>
            <a:pPr marL="68580" indent="0">
              <a:buNone/>
            </a:pPr>
            <a:r>
              <a:rPr lang="en-US" sz="2400" b="1" u="sng" dirty="0"/>
              <a:t>Teachers:</a:t>
            </a:r>
            <a:r>
              <a:rPr lang="en-US" b="1" dirty="0"/>
              <a:t>	</a:t>
            </a:r>
          </a:p>
          <a:p>
            <a:pPr marL="68580" indent="0">
              <a:buNone/>
            </a:pPr>
            <a:r>
              <a:rPr lang="en-US" dirty="0"/>
              <a:t>There are a fixed number of teacher positions to allocate within our system.  Generally the number of teacher positions at each school is determined by the school’s projected Average Daily Membership (ADM). There are some differences based on school level as follows:</a:t>
            </a:r>
          </a:p>
          <a:p>
            <a:pPr marL="68580" indent="0">
              <a:buNone/>
            </a:pPr>
            <a:r>
              <a:rPr lang="en-US" b="1" dirty="0"/>
              <a:t>	Elementary</a:t>
            </a:r>
            <a:r>
              <a:rPr lang="en-US" dirty="0"/>
              <a:t> – Based on ADM with consideration given to target class size. </a:t>
            </a:r>
          </a:p>
          <a:p>
            <a:pPr marL="68580" indent="0">
              <a:buNone/>
            </a:pPr>
            <a:r>
              <a:rPr lang="en-US" b="1" dirty="0"/>
              <a:t>	</a:t>
            </a:r>
          </a:p>
          <a:p>
            <a:pPr marL="68580" indent="0">
              <a:buNone/>
            </a:pPr>
            <a:r>
              <a:rPr lang="en-US" b="1" dirty="0"/>
              <a:t>	Middle School</a:t>
            </a:r>
            <a:r>
              <a:rPr lang="en-US" dirty="0"/>
              <a:t> – Based on ADM with consideration given to target class size.  	Allotment may be adjusted based on current “at risk” population.  Free and 	reduced lunch percentage is currently used as an indicator of risk.</a:t>
            </a:r>
          </a:p>
          <a:p>
            <a:pPr marL="68580" indent="0">
              <a:buNone/>
            </a:pPr>
            <a:endParaRPr lang="en-US" b="1" dirty="0"/>
          </a:p>
          <a:p>
            <a:pPr marL="68580" indent="0">
              <a:buNone/>
            </a:pPr>
            <a:r>
              <a:rPr lang="en-US" b="1" dirty="0"/>
              <a:t>	High School</a:t>
            </a:r>
            <a:r>
              <a:rPr lang="en-US" dirty="0"/>
              <a:t> - Number of teachers determined based on ADM.  Allotment 	may be adjusted based on current “at risk” student population.  Free and 	reduced lunch percentage is currently used as an indicator of risk.  High 	Schools may also receive additional positions for specific areas such as AP 	courses.   </a:t>
            </a:r>
          </a:p>
          <a:p>
            <a:endParaRPr lang="en-US" dirty="0"/>
          </a:p>
        </p:txBody>
      </p:sp>
    </p:spTree>
    <p:extLst>
      <p:ext uri="{BB962C8B-B14F-4D97-AF65-F5344CB8AC3E}">
        <p14:creationId xmlns:p14="http://schemas.microsoft.com/office/powerpoint/2010/main" val="1390242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772400" cy="1143000"/>
          </a:xfrm>
        </p:spPr>
        <p:txBody>
          <a:bodyPr/>
          <a:lstStyle/>
          <a:p>
            <a:pPr algn="ctr"/>
            <a:r>
              <a:rPr lang="en-US" dirty="0">
                <a:cs typeface="Arial" pitchFamily="34" charset="0"/>
              </a:rPr>
              <a:t>Allotments Cont.</a:t>
            </a:r>
            <a:br>
              <a:rPr lang="en-US" dirty="0">
                <a:cs typeface="Arial" pitchFamily="34" charset="0"/>
              </a:rPr>
            </a:br>
            <a:r>
              <a:rPr lang="en-US" sz="2000" dirty="0">
                <a:cs typeface="Arial" pitchFamily="34" charset="0"/>
              </a:rPr>
              <a:t>County Managed</a:t>
            </a:r>
            <a:endParaRPr lang="en-US" dirty="0"/>
          </a:p>
        </p:txBody>
      </p:sp>
      <p:sp>
        <p:nvSpPr>
          <p:cNvPr id="3" name="Content Placeholder 2"/>
          <p:cNvSpPr>
            <a:spLocks noGrp="1"/>
          </p:cNvSpPr>
          <p:nvPr>
            <p:ph idx="1"/>
          </p:nvPr>
        </p:nvSpPr>
        <p:spPr>
          <a:xfrm>
            <a:off x="685800" y="1143000"/>
            <a:ext cx="7772400" cy="4648200"/>
          </a:xfrm>
        </p:spPr>
        <p:txBody>
          <a:bodyPr>
            <a:normAutofit fontScale="92500" lnSpcReduction="10000"/>
          </a:bodyPr>
          <a:lstStyle/>
          <a:p>
            <a:r>
              <a:rPr lang="en-US" b="1" dirty="0"/>
              <a:t>Classroom Teacher – Coded 121</a:t>
            </a:r>
          </a:p>
          <a:p>
            <a:pPr lvl="1"/>
            <a:r>
              <a:rPr lang="en-US" dirty="0"/>
              <a:t>To qualify, an individual must spend the </a:t>
            </a:r>
            <a:r>
              <a:rPr lang="en-US" b="1" u="sng" dirty="0"/>
              <a:t>major portion </a:t>
            </a:r>
            <a:r>
              <a:rPr lang="en-US" dirty="0"/>
              <a:t>of the school day doing any of the following or any combination of the following:</a:t>
            </a:r>
          </a:p>
          <a:p>
            <a:pPr lvl="2"/>
            <a:r>
              <a:rPr lang="en-US" dirty="0"/>
              <a:t>Provides classroom instruction to students</a:t>
            </a:r>
          </a:p>
          <a:p>
            <a:pPr lvl="2"/>
            <a:r>
              <a:rPr lang="en-US" dirty="0"/>
              <a:t>Provides direct instruction via pull out sessions</a:t>
            </a:r>
          </a:p>
          <a:p>
            <a:pPr lvl="2"/>
            <a:r>
              <a:rPr lang="en-US" dirty="0"/>
              <a:t>Works in the classroom with the teacher of record to implement effective strategies which align to required content standards</a:t>
            </a:r>
          </a:p>
          <a:p>
            <a:pPr lvl="2"/>
            <a:r>
              <a:rPr lang="en-US" dirty="0"/>
              <a:t>Subs are allowed  </a:t>
            </a:r>
          </a:p>
          <a:p>
            <a:pPr lvl="2"/>
            <a:r>
              <a:rPr lang="en-US" dirty="0"/>
              <a:t>Earns personal leave</a:t>
            </a:r>
          </a:p>
          <a:p>
            <a:pPr lvl="2"/>
            <a:r>
              <a:rPr lang="en-US" dirty="0"/>
              <a:t>May Not take leave on student days</a:t>
            </a:r>
          </a:p>
          <a:p>
            <a:pPr lvl="2"/>
            <a:endParaRPr lang="en-US" dirty="0"/>
          </a:p>
          <a:p>
            <a:pPr lvl="2"/>
            <a:r>
              <a:rPr lang="en-US" sz="1800" b="1" dirty="0"/>
              <a:t>Lead Teacher – Coded 135 (limited funding)</a:t>
            </a:r>
          </a:p>
          <a:p>
            <a:pPr lvl="3"/>
            <a:r>
              <a:rPr lang="en-US" sz="1800" dirty="0"/>
              <a:t>Title 1 – can’t switch out</a:t>
            </a:r>
          </a:p>
          <a:p>
            <a:pPr lvl="3"/>
            <a:r>
              <a:rPr lang="en-US" sz="1800" dirty="0"/>
              <a:t>DOES NOT GET SUB</a:t>
            </a:r>
          </a:p>
          <a:p>
            <a:pPr lvl="3"/>
            <a:r>
              <a:rPr lang="en-US" sz="1800" dirty="0"/>
              <a:t>Does not earn personal leave</a:t>
            </a:r>
          </a:p>
          <a:p>
            <a:pPr lvl="3"/>
            <a:r>
              <a:rPr lang="en-US" sz="1800" dirty="0"/>
              <a:t>May take annual leave on student days</a:t>
            </a:r>
          </a:p>
          <a:p>
            <a:endParaRPr lang="en-US" dirty="0"/>
          </a:p>
        </p:txBody>
      </p:sp>
    </p:spTree>
    <p:extLst>
      <p:ext uri="{BB962C8B-B14F-4D97-AF65-F5344CB8AC3E}">
        <p14:creationId xmlns:p14="http://schemas.microsoft.com/office/powerpoint/2010/main" val="2024137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0"/>
            <a:ext cx="7772400" cy="1143000"/>
          </a:xfrm>
        </p:spPr>
        <p:txBody>
          <a:bodyPr/>
          <a:lstStyle/>
          <a:p>
            <a:pPr algn="ctr"/>
            <a:r>
              <a:rPr lang="en-US" sz="3200" dirty="0">
                <a:cs typeface="Arial" pitchFamily="34" charset="0"/>
              </a:rPr>
              <a:t>Allotments Cont.</a:t>
            </a:r>
            <a:br>
              <a:rPr lang="en-US" dirty="0">
                <a:cs typeface="Arial" pitchFamily="34" charset="0"/>
              </a:rPr>
            </a:br>
            <a:r>
              <a:rPr lang="en-US" sz="2000" dirty="0">
                <a:cs typeface="Arial" pitchFamily="34" charset="0"/>
              </a:rPr>
              <a:t>County Managed</a:t>
            </a:r>
            <a:endParaRPr lang="en-US" dirty="0"/>
          </a:p>
        </p:txBody>
      </p:sp>
      <p:sp>
        <p:nvSpPr>
          <p:cNvPr id="3" name="Content Placeholder 2"/>
          <p:cNvSpPr>
            <a:spLocks noGrp="1"/>
          </p:cNvSpPr>
          <p:nvPr>
            <p:ph idx="1"/>
          </p:nvPr>
        </p:nvSpPr>
        <p:spPr>
          <a:xfrm>
            <a:off x="751114" y="1143000"/>
            <a:ext cx="7772400" cy="4572000"/>
          </a:xfrm>
        </p:spPr>
        <p:txBody>
          <a:bodyPr>
            <a:normAutofit/>
          </a:bodyPr>
          <a:lstStyle/>
          <a:p>
            <a:pPr marL="68580" indent="0">
              <a:buNone/>
            </a:pPr>
            <a:endParaRPr lang="en-US" b="1" u="sng" dirty="0"/>
          </a:p>
          <a:p>
            <a:pPr marL="68580" indent="0">
              <a:buNone/>
            </a:pPr>
            <a:r>
              <a:rPr lang="en-US" b="1" u="sng" dirty="0"/>
              <a:t>Clerical and Custodial:</a:t>
            </a:r>
            <a:r>
              <a:rPr lang="en-US" dirty="0"/>
              <a:t>	</a:t>
            </a:r>
          </a:p>
          <a:p>
            <a:pPr marL="68580" indent="0">
              <a:buNone/>
            </a:pPr>
            <a:r>
              <a:rPr lang="en-US" dirty="0"/>
              <a:t>Funding for clerical and custodial positions in our system is set amount each year.  Clerical and Custodial allotments are calculated separately, but can be used interchangeably at the discretion of each school’s administration.  Clerical and Custodial staffing is allotted in terms of Months of Employment (MOE).  There are 172 hours allowed for each month of employment.  Example - For a ten month full time clerical staff, the school is allowed 1,720 hours during the fiscal year. </a:t>
            </a:r>
          </a:p>
          <a:p>
            <a:pPr marL="68580" indent="0">
              <a:buNone/>
            </a:pPr>
            <a:r>
              <a:rPr lang="en-US" b="1" dirty="0"/>
              <a:t>	Clerical – Allotments are Based</a:t>
            </a:r>
            <a:r>
              <a:rPr lang="en-US" dirty="0"/>
              <a:t> on ADM</a:t>
            </a:r>
          </a:p>
          <a:p>
            <a:pPr marL="68580" indent="0">
              <a:buNone/>
            </a:pPr>
            <a:r>
              <a:rPr lang="en-US" b="1" dirty="0"/>
              <a:t>	Custodial – Allotments are </a:t>
            </a:r>
            <a:r>
              <a:rPr lang="en-US" dirty="0"/>
              <a:t>Based on a combination of ADM 	and Facility Square Footage</a:t>
            </a:r>
          </a:p>
          <a:p>
            <a:endParaRPr lang="en-US" dirty="0"/>
          </a:p>
        </p:txBody>
      </p:sp>
    </p:spTree>
    <p:extLst>
      <p:ext uri="{BB962C8B-B14F-4D97-AF65-F5344CB8AC3E}">
        <p14:creationId xmlns:p14="http://schemas.microsoft.com/office/powerpoint/2010/main" val="741519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cs typeface="Arial" pitchFamily="34" charset="0"/>
              </a:rPr>
              <a:t>Allotments Cont.</a:t>
            </a:r>
            <a:br>
              <a:rPr lang="en-US" dirty="0">
                <a:cs typeface="Arial" pitchFamily="34" charset="0"/>
              </a:rPr>
            </a:br>
            <a:r>
              <a:rPr lang="en-US" sz="2000" dirty="0">
                <a:cs typeface="Arial" pitchFamily="34" charset="0"/>
              </a:rPr>
              <a:t>County Managed</a:t>
            </a:r>
            <a:endParaRPr lang="en-US" sz="2000" dirty="0"/>
          </a:p>
        </p:txBody>
      </p:sp>
      <p:sp>
        <p:nvSpPr>
          <p:cNvPr id="3" name="Content Placeholder 2"/>
          <p:cNvSpPr>
            <a:spLocks noGrp="1"/>
          </p:cNvSpPr>
          <p:nvPr>
            <p:ph idx="1"/>
          </p:nvPr>
        </p:nvSpPr>
        <p:spPr/>
        <p:txBody>
          <a:bodyPr/>
          <a:lstStyle/>
          <a:p>
            <a:r>
              <a:rPr lang="en-US" dirty="0"/>
              <a:t>Travel Allotment</a:t>
            </a:r>
          </a:p>
        </p:txBody>
      </p:sp>
    </p:spTree>
    <p:extLst>
      <p:ext uri="{BB962C8B-B14F-4D97-AF65-F5344CB8AC3E}">
        <p14:creationId xmlns:p14="http://schemas.microsoft.com/office/powerpoint/2010/main" val="353531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417638"/>
          </a:xfrm>
        </p:spPr>
        <p:txBody>
          <a:bodyPr>
            <a:normAutofit fontScale="90000"/>
          </a:bodyPr>
          <a:lstStyle/>
          <a:p>
            <a:pPr algn="ctr"/>
            <a:r>
              <a:rPr lang="en-US" dirty="0"/>
              <a:t>What’s the difference?</a:t>
            </a:r>
            <a:br>
              <a:rPr lang="en-US" dirty="0"/>
            </a:br>
            <a:r>
              <a:rPr lang="en-US" dirty="0"/>
              <a:t>“ADM” vs. School Funds</a:t>
            </a:r>
            <a:br>
              <a:rPr lang="en-US" dirty="0"/>
            </a:br>
            <a:endParaRPr lang="en-US" dirty="0"/>
          </a:p>
        </p:txBody>
      </p:sp>
      <p:sp>
        <p:nvSpPr>
          <p:cNvPr id="3" name="Content Placeholder 2"/>
          <p:cNvSpPr>
            <a:spLocks noGrp="1"/>
          </p:cNvSpPr>
          <p:nvPr>
            <p:ph idx="1"/>
          </p:nvPr>
        </p:nvSpPr>
        <p:spPr>
          <a:xfrm>
            <a:off x="685800" y="1219200"/>
            <a:ext cx="7772400" cy="4648200"/>
          </a:xfrm>
        </p:spPr>
        <p:txBody>
          <a:bodyPr>
            <a:normAutofit fontScale="70000" lnSpcReduction="20000"/>
          </a:bodyPr>
          <a:lstStyle/>
          <a:p>
            <a:pPr marL="68580" indent="0">
              <a:buNone/>
            </a:pPr>
            <a:r>
              <a:rPr lang="en-US" sz="2500" dirty="0"/>
              <a:t>Instructional Allotment “ADM” = instructional supply funds</a:t>
            </a:r>
          </a:p>
          <a:p>
            <a:pPr marL="68580" indent="0">
              <a:buNone/>
            </a:pPr>
            <a:endParaRPr lang="en-US" sz="2500" dirty="0"/>
          </a:p>
          <a:p>
            <a:pPr marL="68580" indent="0">
              <a:buNone/>
            </a:pPr>
            <a:r>
              <a:rPr lang="en-US" sz="2500" dirty="0"/>
              <a:t>ADM allocations are funds you can access with a purchase requisition but are held at the central office. The system finance officer signs the purchase order and the check.</a:t>
            </a:r>
          </a:p>
          <a:p>
            <a:pPr marL="68580" indent="0">
              <a:buNone/>
            </a:pPr>
            <a:endParaRPr lang="en-US" sz="2500" dirty="0"/>
          </a:p>
          <a:p>
            <a:pPr marL="68580" indent="0">
              <a:buNone/>
            </a:pPr>
            <a:r>
              <a:rPr lang="en-US" sz="2500" dirty="0"/>
              <a:t>School funds = pictures, field trip, athletics tickets, supply fees, parking lot fees, etc.</a:t>
            </a:r>
          </a:p>
          <a:p>
            <a:pPr marL="68580" indent="0">
              <a:buNone/>
            </a:pPr>
            <a:endParaRPr lang="en-US" sz="2500" dirty="0"/>
          </a:p>
          <a:p>
            <a:pPr marL="68580" indent="0">
              <a:buNone/>
            </a:pPr>
            <a:r>
              <a:rPr lang="en-US" sz="2500" dirty="0"/>
              <a:t>School funds are in the school checking account. The principal signs the purchase order.  The principal and the school treasurer signs the check.</a:t>
            </a:r>
          </a:p>
          <a:p>
            <a:pPr>
              <a:buNone/>
            </a:pPr>
            <a:endParaRPr lang="en-US" sz="2500" dirty="0"/>
          </a:p>
          <a:p>
            <a:pPr marL="68580" indent="0">
              <a:buNone/>
            </a:pPr>
            <a:r>
              <a:rPr lang="en-US" sz="2500" dirty="0"/>
              <a:t>ALL of the above are PUBLIC FUNDS.</a:t>
            </a:r>
          </a:p>
          <a:p>
            <a:pPr marL="68580" indent="0">
              <a:buNone/>
            </a:pPr>
            <a:endParaRPr lang="en-US" sz="2500" dirty="0"/>
          </a:p>
          <a:p>
            <a:pPr marL="68580" indent="0">
              <a:buNone/>
            </a:pPr>
            <a:r>
              <a:rPr lang="en-US" sz="2500" dirty="0"/>
              <a:t>Anything you use public funds for can (and will) show up in the newspaper.  Be sure you are proud of your purchases.</a:t>
            </a:r>
          </a:p>
          <a:p>
            <a:endParaRPr lang="en-US" dirty="0"/>
          </a:p>
        </p:txBody>
      </p:sp>
    </p:spTree>
    <p:extLst>
      <p:ext uri="{BB962C8B-B14F-4D97-AF65-F5344CB8AC3E}">
        <p14:creationId xmlns:p14="http://schemas.microsoft.com/office/powerpoint/2010/main" val="2075262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6702"/>
            <a:ext cx="7772400" cy="1143000"/>
          </a:xfrm>
        </p:spPr>
        <p:txBody>
          <a:bodyPr>
            <a:normAutofit fontScale="90000"/>
          </a:bodyPr>
          <a:lstStyle/>
          <a:p>
            <a:pPr algn="ctr"/>
            <a:br>
              <a:rPr lang="en-US" b="1" dirty="0">
                <a:latin typeface="Arial" charset="0"/>
              </a:rPr>
            </a:br>
            <a:r>
              <a:rPr lang="en-US" b="1" dirty="0">
                <a:latin typeface="Arial" charset="0"/>
              </a:rPr>
              <a:t>Anatomy of an Account Code</a:t>
            </a:r>
            <a:br>
              <a:rPr lang="en-US" b="1" dirty="0">
                <a:latin typeface="Arial" charset="0"/>
              </a:rPr>
            </a:br>
            <a:r>
              <a:rPr lang="en-US" sz="2000" b="1" dirty="0">
                <a:latin typeface="Arial" charset="0"/>
              </a:rPr>
              <a:t>County Managed</a:t>
            </a:r>
            <a:br>
              <a:rPr lang="en-US" b="1" dirty="0">
                <a:latin typeface="Arial" charset="0"/>
              </a:rPr>
            </a:br>
            <a:endParaRPr lang="en-US" dirty="0"/>
          </a:p>
        </p:txBody>
      </p:sp>
      <p:sp>
        <p:nvSpPr>
          <p:cNvPr id="4" name="Text Box 15"/>
          <p:cNvSpPr txBox="1">
            <a:spLocks noGrp="1" noChangeArrowheads="1"/>
          </p:cNvSpPr>
          <p:nvPr>
            <p:ph idx="1"/>
          </p:nvPr>
        </p:nvSpPr>
        <p:spPr>
          <a:xfrm>
            <a:off x="685800" y="2057400"/>
            <a:ext cx="7772400" cy="3733800"/>
          </a:xfrm>
          <a:noFill/>
          <a:ln/>
        </p:spPr>
        <p:txBody>
          <a:bodyPr>
            <a:normAutofit/>
          </a:bodyPr>
          <a:lstStyle>
            <a:lvl1pPr/>
            <a:lvl2pPr marL="457200"/>
            <a:lvl3pPr marL="914400"/>
            <a:lvl4pPr marL="1371600"/>
            <a:lvl5pPr marL="1828800"/>
            <a:lvl6pPr marL="2286000"/>
            <a:lvl7pPr marL="2743200"/>
            <a:lvl8pPr marL="3200400"/>
            <a:lvl9pPr marL="3657600"/>
          </a:lstStyle>
          <a:p>
            <a:pPr marL="0" indent="0">
              <a:spcBef>
                <a:spcPct val="50000"/>
              </a:spcBef>
              <a:buFontTx/>
              <a:buNone/>
            </a:pPr>
            <a:r>
              <a:rPr lang="en-US" sz="2000" b="1" dirty="0"/>
              <a:t>Fund = where the money comes from</a:t>
            </a:r>
          </a:p>
          <a:p>
            <a:pPr marL="0" indent="0">
              <a:spcBef>
                <a:spcPct val="50000"/>
              </a:spcBef>
              <a:buFontTx/>
              <a:buNone/>
            </a:pPr>
            <a:r>
              <a:rPr lang="en-US" sz="2000" b="1" dirty="0"/>
              <a:t>	1 = State</a:t>
            </a:r>
          </a:p>
          <a:p>
            <a:pPr marL="0" indent="0">
              <a:spcBef>
                <a:spcPct val="50000"/>
              </a:spcBef>
              <a:buNone/>
            </a:pPr>
            <a:r>
              <a:rPr lang="en-US" sz="2000" b="1" dirty="0"/>
              <a:t>	</a:t>
            </a:r>
            <a:r>
              <a:rPr lang="en-US" b="1" dirty="0"/>
              <a:t>2 = Local</a:t>
            </a:r>
          </a:p>
          <a:p>
            <a:pPr marL="0" indent="0">
              <a:spcBef>
                <a:spcPct val="50000"/>
              </a:spcBef>
              <a:buFontTx/>
              <a:buNone/>
            </a:pPr>
            <a:r>
              <a:rPr lang="en-US" sz="2000" b="1" dirty="0"/>
              <a:t>	3 = Federal</a:t>
            </a:r>
          </a:p>
          <a:p>
            <a:pPr marL="0" indent="0">
              <a:spcBef>
                <a:spcPct val="50000"/>
              </a:spcBef>
              <a:buNone/>
            </a:pPr>
            <a:r>
              <a:rPr lang="en-US" b="1" dirty="0"/>
              <a:t>	4 = Capital</a:t>
            </a:r>
          </a:p>
          <a:p>
            <a:pPr marL="0" indent="0">
              <a:spcBef>
                <a:spcPct val="50000"/>
              </a:spcBef>
              <a:buFontTx/>
              <a:buNone/>
            </a:pPr>
            <a:r>
              <a:rPr lang="en-US" sz="2000" b="1" dirty="0"/>
              <a:t>	5 = Child Nutrition</a:t>
            </a:r>
          </a:p>
        </p:txBody>
      </p:sp>
      <p:pic>
        <p:nvPicPr>
          <p:cNvPr id="5" name="Picture 3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98901" y="2438400"/>
            <a:ext cx="5095875" cy="133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4755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0587"/>
            <a:ext cx="7772400" cy="1565337"/>
          </a:xfrm>
        </p:spPr>
        <p:txBody>
          <a:bodyPr>
            <a:normAutofit fontScale="90000"/>
          </a:bodyPr>
          <a:lstStyle/>
          <a:p>
            <a:pPr algn="ctr"/>
            <a:r>
              <a:rPr lang="en-US" b="1" dirty="0"/>
              <a:t>Anatomy of an Account Code Cont’d</a:t>
            </a:r>
            <a:br>
              <a:rPr lang="en-US" sz="3300" b="1" dirty="0"/>
            </a:br>
            <a:r>
              <a:rPr lang="en-US" sz="2000" b="1" dirty="0"/>
              <a:t>County Managed</a:t>
            </a:r>
            <a:br>
              <a:rPr lang="en-US" b="1" dirty="0">
                <a:latin typeface="Arial" charset="0"/>
              </a:rPr>
            </a:br>
            <a:endParaRPr lang="en-US" dirty="0"/>
          </a:p>
        </p:txBody>
      </p:sp>
      <p:sp>
        <p:nvSpPr>
          <p:cNvPr id="4" name="Text Box 9"/>
          <p:cNvSpPr txBox="1">
            <a:spLocks noGrp="1" noChangeArrowheads="1"/>
          </p:cNvSpPr>
          <p:nvPr>
            <p:ph idx="1"/>
          </p:nvPr>
        </p:nvSpPr>
        <p:spPr bwMode="auto">
          <a:xfrm>
            <a:off x="685800" y="1676401"/>
            <a:ext cx="6248400" cy="76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marL="0" indent="0">
              <a:spcBef>
                <a:spcPct val="50000"/>
              </a:spcBef>
              <a:buNone/>
            </a:pPr>
            <a:r>
              <a:rPr lang="en-US" b="1" dirty="0"/>
              <a:t>Purpose = the reason for which something exists or is used </a:t>
            </a:r>
          </a:p>
        </p:txBody>
      </p:sp>
      <p:sp>
        <p:nvSpPr>
          <p:cNvPr id="5" name="Text Box 10"/>
          <p:cNvSpPr txBox="1">
            <a:spLocks noChangeArrowheads="1"/>
          </p:cNvSpPr>
          <p:nvPr/>
        </p:nvSpPr>
        <p:spPr bwMode="auto">
          <a:xfrm>
            <a:off x="381000" y="2536444"/>
            <a:ext cx="3733800" cy="187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latin typeface="Arial" charset="0"/>
              </a:rPr>
              <a:t>5110 = Regular Instruction</a:t>
            </a:r>
          </a:p>
          <a:p>
            <a:pPr>
              <a:spcBef>
                <a:spcPct val="50000"/>
              </a:spcBef>
            </a:pPr>
            <a:r>
              <a:rPr lang="en-US" b="1" dirty="0">
                <a:latin typeface="Arial" charset="0"/>
              </a:rPr>
              <a:t>5210 = Special Instruction</a:t>
            </a:r>
          </a:p>
          <a:p>
            <a:pPr>
              <a:spcBef>
                <a:spcPct val="50000"/>
              </a:spcBef>
            </a:pPr>
            <a:r>
              <a:rPr lang="en-US" b="1" dirty="0">
                <a:latin typeface="Arial" charset="0"/>
              </a:rPr>
              <a:t>5330 = Remedial &amp; Supplemental K-12 (Title 1)</a:t>
            </a:r>
          </a:p>
          <a:p>
            <a:pPr>
              <a:spcBef>
                <a:spcPct val="50000"/>
              </a:spcBef>
            </a:pPr>
            <a:r>
              <a:rPr lang="en-US" b="1" dirty="0">
                <a:latin typeface="Arial" charset="0"/>
              </a:rPr>
              <a:t>9000 = Furniture &amp; Equipment</a:t>
            </a:r>
          </a:p>
        </p:txBody>
      </p:sp>
      <p:pic>
        <p:nvPicPr>
          <p:cNvPr id="6" name="Picture 103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1400" y="2057400"/>
            <a:ext cx="5095875" cy="133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2"/>
          <p:cNvSpPr txBox="1">
            <a:spLocks noChangeArrowheads="1"/>
          </p:cNvSpPr>
          <p:nvPr/>
        </p:nvSpPr>
        <p:spPr bwMode="auto">
          <a:xfrm>
            <a:off x="1219200" y="4648200"/>
            <a:ext cx="7391400" cy="770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r>
              <a:rPr lang="en-US" b="1" dirty="0"/>
              <a:t>The Board of Education must approve all budget amendments if moved between function</a:t>
            </a:r>
          </a:p>
        </p:txBody>
      </p:sp>
    </p:spTree>
    <p:extLst>
      <p:ext uri="{BB962C8B-B14F-4D97-AF65-F5344CB8AC3E}">
        <p14:creationId xmlns:p14="http://schemas.microsoft.com/office/powerpoint/2010/main" val="392358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5560"/>
            <a:ext cx="7772400" cy="1609140"/>
          </a:xfrm>
        </p:spPr>
        <p:txBody>
          <a:bodyPr>
            <a:normAutofit fontScale="90000"/>
          </a:bodyPr>
          <a:lstStyle/>
          <a:p>
            <a:pPr algn="ctr"/>
            <a:r>
              <a:rPr lang="en-US" sz="3300" b="1" dirty="0"/>
              <a:t>Anatomy of an Account Code  cont’d</a:t>
            </a:r>
            <a:br>
              <a:rPr lang="en-US" sz="3300" b="1" dirty="0"/>
            </a:br>
            <a:r>
              <a:rPr lang="en-US" sz="2000" b="1" dirty="0"/>
              <a:t>County Managed</a:t>
            </a:r>
            <a:br>
              <a:rPr lang="en-US" dirty="0"/>
            </a:br>
            <a:endParaRPr lang="en-US" dirty="0"/>
          </a:p>
        </p:txBody>
      </p:sp>
      <p:sp>
        <p:nvSpPr>
          <p:cNvPr id="6" name="Text Box 11"/>
          <p:cNvSpPr txBox="1">
            <a:spLocks noChangeArrowheads="1"/>
          </p:cNvSpPr>
          <p:nvPr/>
        </p:nvSpPr>
        <p:spPr bwMode="auto">
          <a:xfrm>
            <a:off x="3657600" y="3581400"/>
            <a:ext cx="3810000"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latin typeface="Arial" charset="0"/>
              </a:rPr>
              <a:t>050 – Title I</a:t>
            </a:r>
          </a:p>
          <a:p>
            <a:pPr>
              <a:spcBef>
                <a:spcPct val="50000"/>
              </a:spcBef>
            </a:pPr>
            <a:r>
              <a:rPr lang="en-US" sz="1600" b="1" dirty="0">
                <a:latin typeface="Arial" charset="0"/>
              </a:rPr>
              <a:t>060 – Exceptional Children</a:t>
            </a:r>
          </a:p>
          <a:p>
            <a:pPr>
              <a:spcBef>
                <a:spcPct val="50000"/>
              </a:spcBef>
            </a:pPr>
            <a:r>
              <a:rPr lang="en-US" sz="1600" b="1" dirty="0">
                <a:latin typeface="Arial" charset="0"/>
              </a:rPr>
              <a:t>061 – Instructional Supply</a:t>
            </a:r>
          </a:p>
          <a:p>
            <a:pPr>
              <a:spcBef>
                <a:spcPct val="50000"/>
              </a:spcBef>
            </a:pPr>
            <a:r>
              <a:rPr lang="en-US" sz="1600" b="1" dirty="0">
                <a:latin typeface="Arial" charset="0"/>
              </a:rPr>
              <a:t>069 – At-Risk</a:t>
            </a:r>
          </a:p>
          <a:p>
            <a:pPr>
              <a:spcBef>
                <a:spcPct val="50000"/>
              </a:spcBef>
            </a:pPr>
            <a:r>
              <a:rPr lang="en-US" sz="1600" b="1" dirty="0">
                <a:latin typeface="Arial" charset="0"/>
              </a:rPr>
              <a:t>897 - Technology</a:t>
            </a:r>
          </a:p>
          <a:p>
            <a:pPr>
              <a:spcBef>
                <a:spcPct val="50000"/>
              </a:spcBef>
            </a:pPr>
            <a:r>
              <a:rPr lang="en-US" sz="1600" b="1" dirty="0">
                <a:latin typeface="Arial" charset="0"/>
              </a:rPr>
              <a:t>999 – Capital Outlay</a:t>
            </a:r>
          </a:p>
        </p:txBody>
      </p:sp>
      <p:pic>
        <p:nvPicPr>
          <p:cNvPr id="8" name="Picture 13"/>
          <p:cNvPicPr>
            <a:picLocks noGrp="1" noChangeAspect="1" noChangeArrowheads="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9872" y="1609140"/>
            <a:ext cx="4343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0"/>
          <p:cNvSpPr txBox="1">
            <a:spLocks noChangeArrowheads="1"/>
          </p:cNvSpPr>
          <p:nvPr/>
        </p:nvSpPr>
        <p:spPr bwMode="auto">
          <a:xfrm>
            <a:off x="533400" y="2925148"/>
            <a:ext cx="4191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b="1" dirty="0">
                <a:latin typeface="Arial" charset="0"/>
              </a:rPr>
              <a:t>PRC = Program Report Code</a:t>
            </a:r>
          </a:p>
        </p:txBody>
      </p:sp>
    </p:spTree>
    <p:extLst>
      <p:ext uri="{BB962C8B-B14F-4D97-AF65-F5344CB8AC3E}">
        <p14:creationId xmlns:p14="http://schemas.microsoft.com/office/powerpoint/2010/main" val="623325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2192"/>
            <a:ext cx="7772400" cy="1435608"/>
          </a:xfrm>
        </p:spPr>
        <p:txBody>
          <a:bodyPr>
            <a:normAutofit/>
          </a:bodyPr>
          <a:lstStyle/>
          <a:p>
            <a:pPr algn="ctr"/>
            <a:r>
              <a:rPr lang="en-US" sz="3200" b="1" dirty="0">
                <a:latin typeface="Arial" charset="0"/>
              </a:rPr>
              <a:t>Anatomy of an Account Code  cont’d</a:t>
            </a:r>
            <a:br>
              <a:rPr lang="en-US" sz="2400" b="1" dirty="0">
                <a:latin typeface="Arial" charset="0"/>
              </a:rPr>
            </a:br>
            <a:r>
              <a:rPr lang="en-US" sz="1800" b="1" dirty="0">
                <a:latin typeface="Arial" charset="0"/>
              </a:rPr>
              <a:t>County Managed</a:t>
            </a:r>
            <a:endParaRPr lang="en-US" sz="1800" dirty="0"/>
          </a:p>
        </p:txBody>
      </p:sp>
      <p:sp>
        <p:nvSpPr>
          <p:cNvPr id="3" name="Content Placeholder 2"/>
          <p:cNvSpPr>
            <a:spLocks noGrp="1"/>
          </p:cNvSpPr>
          <p:nvPr>
            <p:ph idx="1"/>
          </p:nvPr>
        </p:nvSpPr>
        <p:spPr/>
        <p:txBody>
          <a:bodyPr/>
          <a:lstStyle/>
          <a:p>
            <a:pPr marL="68580" indent="0">
              <a:buNone/>
            </a:pPr>
            <a:r>
              <a:rPr lang="en-US" dirty="0"/>
              <a:t>Object = the service or commodity obtained as a result of the expenditure</a:t>
            </a:r>
          </a:p>
          <a:p>
            <a:endParaRPr lang="en-US" dirty="0"/>
          </a:p>
        </p:txBody>
      </p:sp>
      <p:pic>
        <p:nvPicPr>
          <p:cNvPr id="4" name="Picture 17"/>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 y="2514600"/>
            <a:ext cx="4805374"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334000" y="2362200"/>
            <a:ext cx="4572000" cy="3862596"/>
          </a:xfrm>
          <a:prstGeom prst="rect">
            <a:avLst/>
          </a:prstGeom>
        </p:spPr>
        <p:txBody>
          <a:bodyPr>
            <a:spAutoFit/>
          </a:bodyPr>
          <a:lstStyle/>
          <a:p>
            <a:pPr>
              <a:spcBef>
                <a:spcPct val="50000"/>
              </a:spcBef>
            </a:pPr>
            <a:r>
              <a:rPr lang="en-US" sz="1400" b="1" dirty="0">
                <a:latin typeface="Arial" charset="0"/>
              </a:rPr>
              <a:t>121 – Teacher Salary</a:t>
            </a:r>
          </a:p>
          <a:p>
            <a:pPr>
              <a:spcBef>
                <a:spcPct val="50000"/>
              </a:spcBef>
            </a:pPr>
            <a:r>
              <a:rPr lang="en-US" sz="1400" b="1" dirty="0">
                <a:latin typeface="Arial" charset="0"/>
              </a:rPr>
              <a:t>199 - Overtime</a:t>
            </a:r>
          </a:p>
          <a:p>
            <a:pPr>
              <a:spcBef>
                <a:spcPct val="50000"/>
              </a:spcBef>
            </a:pPr>
            <a:r>
              <a:rPr lang="en-US" sz="1400" b="1" dirty="0">
                <a:latin typeface="Arial" charset="0"/>
              </a:rPr>
              <a:t>163 – Substitute Pay</a:t>
            </a:r>
          </a:p>
          <a:p>
            <a:pPr>
              <a:spcBef>
                <a:spcPct val="50000"/>
              </a:spcBef>
            </a:pPr>
            <a:r>
              <a:rPr lang="en-US" sz="1400" b="1" dirty="0">
                <a:latin typeface="Arial" charset="0"/>
              </a:rPr>
              <a:t>196 – Stipend</a:t>
            </a:r>
          </a:p>
          <a:p>
            <a:pPr>
              <a:spcBef>
                <a:spcPct val="50000"/>
              </a:spcBef>
            </a:pPr>
            <a:r>
              <a:rPr lang="en-US" sz="1400" b="1" dirty="0">
                <a:latin typeface="Arial" charset="0"/>
              </a:rPr>
              <a:t>143 – Salary for Contracted Duties</a:t>
            </a:r>
          </a:p>
          <a:p>
            <a:pPr>
              <a:spcBef>
                <a:spcPct val="50000"/>
              </a:spcBef>
            </a:pPr>
            <a:r>
              <a:rPr lang="en-US" sz="1400" b="1" dirty="0">
                <a:latin typeface="Arial" charset="0"/>
              </a:rPr>
              <a:t>311 – Contracted Services</a:t>
            </a:r>
          </a:p>
          <a:p>
            <a:pPr>
              <a:spcBef>
                <a:spcPct val="50000"/>
              </a:spcBef>
            </a:pPr>
            <a:r>
              <a:rPr lang="en-US" sz="1400" b="1" dirty="0">
                <a:latin typeface="Arial" charset="0"/>
              </a:rPr>
              <a:t>411 – Instructional Supplies</a:t>
            </a:r>
          </a:p>
          <a:p>
            <a:pPr>
              <a:spcBef>
                <a:spcPct val="50000"/>
              </a:spcBef>
            </a:pPr>
            <a:r>
              <a:rPr lang="en-US" sz="1400" b="1" dirty="0">
                <a:latin typeface="Arial" charset="0"/>
              </a:rPr>
              <a:t>418 – Software</a:t>
            </a:r>
          </a:p>
          <a:p>
            <a:pPr>
              <a:spcBef>
                <a:spcPct val="50000"/>
              </a:spcBef>
            </a:pPr>
            <a:r>
              <a:rPr lang="en-US" sz="1400" b="1" dirty="0">
                <a:latin typeface="Arial" charset="0"/>
              </a:rPr>
              <a:t>461 – Furniture &amp; Equipment</a:t>
            </a:r>
          </a:p>
          <a:p>
            <a:pPr>
              <a:spcBef>
                <a:spcPct val="50000"/>
              </a:spcBef>
            </a:pPr>
            <a:r>
              <a:rPr lang="en-US" sz="1400" b="1" dirty="0">
                <a:latin typeface="Arial" charset="0"/>
              </a:rPr>
              <a:t>	(less than $5,000 per item)</a:t>
            </a:r>
          </a:p>
          <a:p>
            <a:pPr>
              <a:spcBef>
                <a:spcPct val="50000"/>
              </a:spcBef>
            </a:pPr>
            <a:r>
              <a:rPr lang="en-US" sz="1400" b="1" dirty="0">
                <a:latin typeface="Arial" charset="0"/>
              </a:rPr>
              <a:t>462 – Computer Equipment</a:t>
            </a:r>
          </a:p>
          <a:p>
            <a:pPr>
              <a:spcBef>
                <a:spcPct val="50000"/>
              </a:spcBef>
            </a:pPr>
            <a:r>
              <a:rPr lang="en-US" sz="1400" b="1" dirty="0">
                <a:latin typeface="Arial" charset="0"/>
              </a:rPr>
              <a:t> 	(less than $5,000 per item)</a:t>
            </a:r>
          </a:p>
        </p:txBody>
      </p:sp>
    </p:spTree>
    <p:extLst>
      <p:ext uri="{BB962C8B-B14F-4D97-AF65-F5344CB8AC3E}">
        <p14:creationId xmlns:p14="http://schemas.microsoft.com/office/powerpoint/2010/main" val="2475533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772400" cy="1143000"/>
          </a:xfrm>
        </p:spPr>
        <p:txBody>
          <a:bodyPr>
            <a:normAutofit/>
          </a:bodyPr>
          <a:lstStyle/>
          <a:p>
            <a:pPr algn="ctr"/>
            <a:r>
              <a:rPr lang="en-US" sz="3200" dirty="0">
                <a:cs typeface="Arial" pitchFamily="34" charset="0"/>
              </a:rPr>
              <a:t>Accounts Payable</a:t>
            </a:r>
            <a:br>
              <a:rPr lang="en-US" sz="3200" dirty="0">
                <a:cs typeface="Arial" pitchFamily="34" charset="0"/>
              </a:rPr>
            </a:br>
            <a:r>
              <a:rPr lang="en-US" sz="1800" dirty="0">
                <a:cs typeface="Arial" pitchFamily="34" charset="0"/>
              </a:rPr>
              <a:t>Applicable to both County and School Managed funds</a:t>
            </a:r>
          </a:p>
        </p:txBody>
      </p:sp>
      <p:sp>
        <p:nvSpPr>
          <p:cNvPr id="3" name="Content Placeholder 2"/>
          <p:cNvSpPr>
            <a:spLocks noGrp="1"/>
          </p:cNvSpPr>
          <p:nvPr>
            <p:ph idx="1"/>
          </p:nvPr>
        </p:nvSpPr>
        <p:spPr>
          <a:xfrm>
            <a:off x="685800" y="1600200"/>
            <a:ext cx="7772400" cy="3962399"/>
          </a:xfrm>
        </p:spPr>
        <p:txBody>
          <a:bodyPr>
            <a:normAutofit lnSpcReduction="10000"/>
          </a:bodyPr>
          <a:lstStyle/>
          <a:p>
            <a:pPr marL="68580" indent="0" fontAlgn="base">
              <a:buNone/>
            </a:pPr>
            <a:r>
              <a:rPr lang="en-US" dirty="0">
                <a:cs typeface="Arial" pitchFamily="34" charset="0"/>
              </a:rPr>
              <a:t>Public school funds should not be committed without getting an approved purchase order first.	</a:t>
            </a:r>
          </a:p>
          <a:p>
            <a:pPr marL="68580" indent="0" fontAlgn="base">
              <a:buNone/>
            </a:pPr>
            <a:r>
              <a:rPr lang="en-US" dirty="0">
                <a:cs typeface="Arial" pitchFamily="34" charset="0"/>
              </a:rPr>
              <a:t>	Requisition – Request to spend funds.	</a:t>
            </a:r>
          </a:p>
          <a:p>
            <a:pPr marL="68580" indent="0" fontAlgn="base">
              <a:buNone/>
            </a:pPr>
            <a:r>
              <a:rPr lang="en-US" dirty="0">
                <a:cs typeface="Arial" pitchFamily="34" charset="0"/>
              </a:rPr>
              <a:t>	Purchase Order – Approval to spend funds.</a:t>
            </a:r>
          </a:p>
          <a:p>
            <a:pPr marL="68580" indent="0" fontAlgn="base">
              <a:buNone/>
            </a:pPr>
            <a:endParaRPr lang="en-US" dirty="0">
              <a:cs typeface="Arial" pitchFamily="34" charset="0"/>
            </a:endParaRPr>
          </a:p>
          <a:p>
            <a:pPr marL="68580" indent="0" fontAlgn="base">
              <a:buNone/>
            </a:pPr>
            <a:r>
              <a:rPr lang="en-US" dirty="0">
                <a:cs typeface="Arial" pitchFamily="34" charset="0"/>
              </a:rPr>
              <a:t>Timing is everything.   An approved purchase order (not requisition) must be received before any goods are purchased or any services rendered.</a:t>
            </a:r>
          </a:p>
          <a:p>
            <a:pPr marL="68580" indent="0" fontAlgn="base">
              <a:buNone/>
            </a:pPr>
            <a:endParaRPr lang="en-US" dirty="0">
              <a:cs typeface="Arial" pitchFamily="34" charset="0"/>
            </a:endParaRPr>
          </a:p>
          <a:p>
            <a:pPr marL="68580" indent="0" fontAlgn="base">
              <a:buNone/>
            </a:pPr>
            <a:r>
              <a:rPr lang="en-US" dirty="0">
                <a:cs typeface="Arial" pitchFamily="34" charset="0"/>
              </a:rPr>
              <a:t>If you do not have a purchase order in place before obligating public funds –  we appreciate your financial contribution to your school from your personal funds.</a:t>
            </a:r>
          </a:p>
        </p:txBody>
      </p:sp>
    </p:spTree>
    <p:extLst>
      <p:ext uri="{BB962C8B-B14F-4D97-AF65-F5344CB8AC3E}">
        <p14:creationId xmlns:p14="http://schemas.microsoft.com/office/powerpoint/2010/main" val="2280239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990600"/>
          </a:xfrm>
        </p:spPr>
        <p:txBody>
          <a:bodyPr>
            <a:normAutofit/>
          </a:bodyPr>
          <a:lstStyle/>
          <a:p>
            <a:pPr algn="ctr"/>
            <a:r>
              <a:rPr lang="en-US" sz="3200" dirty="0">
                <a:cs typeface="Arial" pitchFamily="34" charset="0"/>
              </a:rPr>
              <a:t>Accounts Payable- Cont’d</a:t>
            </a:r>
            <a:br>
              <a:rPr lang="en-US" sz="4800" dirty="0">
                <a:cs typeface="Arial" pitchFamily="34" charset="0"/>
              </a:rPr>
            </a:br>
            <a:r>
              <a:rPr lang="en-US" sz="1800" dirty="0">
                <a:cs typeface="Arial" pitchFamily="34" charset="0"/>
              </a:rPr>
              <a:t>Applicable to both County and School Managed funds</a:t>
            </a:r>
          </a:p>
        </p:txBody>
      </p:sp>
      <p:sp>
        <p:nvSpPr>
          <p:cNvPr id="3" name="Content Placeholder 2"/>
          <p:cNvSpPr>
            <a:spLocks noGrp="1"/>
          </p:cNvSpPr>
          <p:nvPr>
            <p:ph idx="1"/>
          </p:nvPr>
        </p:nvSpPr>
        <p:spPr>
          <a:xfrm>
            <a:off x="609600" y="990600"/>
            <a:ext cx="7772400" cy="5486400"/>
          </a:xfrm>
        </p:spPr>
        <p:txBody>
          <a:bodyPr>
            <a:normAutofit fontScale="85000" lnSpcReduction="10000"/>
          </a:bodyPr>
          <a:lstStyle/>
          <a:p>
            <a:pPr marL="68580" indent="0">
              <a:buNone/>
            </a:pPr>
            <a:r>
              <a:rPr lang="en-US" sz="1900" b="1" dirty="0"/>
              <a:t>Purchases</a:t>
            </a:r>
            <a:endParaRPr lang="en-US" sz="1900" dirty="0"/>
          </a:p>
          <a:p>
            <a:pPr marL="68580" indent="0">
              <a:buNone/>
            </a:pPr>
            <a:r>
              <a:rPr lang="en-US" sz="1900" dirty="0"/>
              <a:t>A purchase order must be prepared and approved before any order is authorized.  Any order placed or services received prior to approval will be the responsibility of the individual who placed the order.  This includes reimbursements to staff members.  Only principals can approve purchase orders with the exception of the treasurer when the principal is absent.  </a:t>
            </a:r>
          </a:p>
          <a:p>
            <a:pPr marL="68580" indent="0">
              <a:buNone/>
            </a:pPr>
            <a:endParaRPr lang="en-US" sz="1900" dirty="0"/>
          </a:p>
          <a:p>
            <a:pPr marL="68580" indent="0">
              <a:buNone/>
            </a:pPr>
            <a:r>
              <a:rPr lang="en-US" sz="1900" b="1" dirty="0"/>
              <a:t>Reimbursements</a:t>
            </a:r>
            <a:endParaRPr lang="en-US" sz="1900" dirty="0"/>
          </a:p>
          <a:p>
            <a:pPr marL="68580" indent="0">
              <a:buNone/>
            </a:pPr>
            <a:r>
              <a:rPr lang="en-US" sz="1900" dirty="0"/>
              <a:t>Items purchased for reimbursement must be presented for payment with valid receipts and a signed copy of the purchase order.  Purchases should be on separate receipts and not combined with personal purchases.  Receipts should be reviewed by the treasurer to determine if purchase is appropriate for use of public funds.</a:t>
            </a:r>
          </a:p>
          <a:p>
            <a:pPr marL="68580" indent="0">
              <a:buNone/>
            </a:pPr>
            <a:r>
              <a:rPr lang="en-US" sz="1900" dirty="0"/>
              <a:t>Payments to School Personnel other than reimbursements must be processed through payroll.</a:t>
            </a:r>
          </a:p>
          <a:p>
            <a:pPr marL="68580" indent="0">
              <a:buNone/>
            </a:pPr>
            <a:endParaRPr lang="en-US" sz="1900" dirty="0"/>
          </a:p>
          <a:p>
            <a:pPr marL="68580" indent="0">
              <a:buNone/>
            </a:pPr>
            <a:r>
              <a:rPr lang="en-US" sz="1900" dirty="0"/>
              <a:t>Reimbursements to employees should only occur in cases where the vendor does not accept a school purchase order; no check should be issued in payment of any item for which an invoice would normally be furnished.  </a:t>
            </a:r>
          </a:p>
          <a:p>
            <a:pPr marL="68580" indent="0">
              <a:buNone/>
            </a:pPr>
            <a:endParaRPr lang="en-US" sz="1900" dirty="0"/>
          </a:p>
          <a:p>
            <a:pPr marL="68580" indent="0">
              <a:buNone/>
            </a:pPr>
            <a:r>
              <a:rPr lang="en-US" sz="1900" dirty="0"/>
              <a:t>A purchase made by a staff member to be reimbursed in order to circumvent policy is unacceptable.  Any staff member making that purchase will be responsible for payment.</a:t>
            </a:r>
          </a:p>
          <a:p>
            <a:pPr marL="68580" indent="0">
              <a:buNone/>
            </a:pPr>
            <a:endParaRPr lang="en-US" dirty="0"/>
          </a:p>
        </p:txBody>
      </p:sp>
    </p:spTree>
    <p:extLst>
      <p:ext uri="{BB962C8B-B14F-4D97-AF65-F5344CB8AC3E}">
        <p14:creationId xmlns:p14="http://schemas.microsoft.com/office/powerpoint/2010/main" val="1227594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0"/>
            <a:ext cx="7772400" cy="1143000"/>
          </a:xfrm>
        </p:spPr>
        <p:txBody>
          <a:bodyPr>
            <a:normAutofit/>
          </a:bodyPr>
          <a:lstStyle/>
          <a:p>
            <a:pPr algn="ctr"/>
            <a:r>
              <a:rPr lang="en-US" sz="3200" dirty="0">
                <a:cs typeface="Arial" pitchFamily="34" charset="0"/>
              </a:rPr>
              <a:t>Accounts Payable</a:t>
            </a:r>
            <a:br>
              <a:rPr lang="en-US" sz="4800" dirty="0">
                <a:cs typeface="Arial" pitchFamily="34" charset="0"/>
              </a:rPr>
            </a:br>
            <a:r>
              <a:rPr lang="en-US" sz="1800" dirty="0">
                <a:cs typeface="Arial" pitchFamily="34" charset="0"/>
              </a:rPr>
              <a:t>Applicable to both County and School Managed funds</a:t>
            </a:r>
          </a:p>
        </p:txBody>
      </p:sp>
      <p:sp>
        <p:nvSpPr>
          <p:cNvPr id="3" name="Content Placeholder 2"/>
          <p:cNvSpPr>
            <a:spLocks noGrp="1"/>
          </p:cNvSpPr>
          <p:nvPr>
            <p:ph idx="1"/>
          </p:nvPr>
        </p:nvSpPr>
        <p:spPr>
          <a:xfrm>
            <a:off x="685800" y="1143000"/>
            <a:ext cx="7772400" cy="4800600"/>
          </a:xfrm>
        </p:spPr>
        <p:txBody>
          <a:bodyPr>
            <a:normAutofit/>
          </a:bodyPr>
          <a:lstStyle/>
          <a:p>
            <a:pPr marL="68580" indent="0">
              <a:buNone/>
            </a:pPr>
            <a:r>
              <a:rPr lang="en-US" dirty="0"/>
              <a:t>Travel</a:t>
            </a:r>
          </a:p>
          <a:p>
            <a:pPr marL="68580" indent="0">
              <a:buNone/>
            </a:pPr>
            <a:r>
              <a:rPr lang="en-US" dirty="0"/>
              <a:t>Prior approval form for any travel outside of Cabarrus County must be signed by the claimant, and their principal or supervisor.  Out of state and overnight travel must also be signed by the Superintendent.  Be sure to fill out the form in its entirety. </a:t>
            </a:r>
          </a:p>
          <a:p>
            <a:pPr marL="68580" indent="0">
              <a:buNone/>
            </a:pPr>
            <a:endParaRPr lang="en-US" dirty="0"/>
          </a:p>
          <a:p>
            <a:pPr marL="68580" indent="0">
              <a:buNone/>
            </a:pPr>
            <a:r>
              <a:rPr lang="en-US" dirty="0"/>
              <a:t>Meals (require overnight stay) are paid at per diem and do not require receipts.</a:t>
            </a:r>
          </a:p>
          <a:p>
            <a:pPr marL="68580" indent="0">
              <a:buNone/>
            </a:pPr>
            <a:r>
              <a:rPr lang="en-US" dirty="0"/>
              <a:t>	All other expenses require receipts.  (e.g. Registration, hotel 	expense, parking, taxi cabs, car rental, and airline luggage fees).</a:t>
            </a:r>
          </a:p>
          <a:p>
            <a:pPr marL="68580" indent="0">
              <a:buNone/>
            </a:pPr>
            <a:endParaRPr lang="en-US" dirty="0"/>
          </a:p>
          <a:p>
            <a:pPr marL="68580" indent="0">
              <a:buNone/>
            </a:pPr>
            <a:r>
              <a:rPr lang="en-US" dirty="0"/>
              <a:t>Travel forms auto calculate and are available on Finance website.</a:t>
            </a:r>
          </a:p>
          <a:p>
            <a:pPr marL="68580" indent="0">
              <a:buNone/>
            </a:pPr>
            <a:endParaRPr lang="en-US" dirty="0"/>
          </a:p>
        </p:txBody>
      </p:sp>
    </p:spTree>
    <p:extLst>
      <p:ext uri="{BB962C8B-B14F-4D97-AF65-F5344CB8AC3E}">
        <p14:creationId xmlns:p14="http://schemas.microsoft.com/office/powerpoint/2010/main" val="1348246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2177"/>
            <a:ext cx="7772400" cy="1143000"/>
          </a:xfrm>
        </p:spPr>
        <p:txBody>
          <a:bodyPr>
            <a:normAutofit/>
          </a:bodyPr>
          <a:lstStyle/>
          <a:p>
            <a:pPr algn="ctr"/>
            <a:r>
              <a:rPr lang="en-US" dirty="0"/>
              <a:t>Accounts Payable</a:t>
            </a:r>
            <a:br>
              <a:rPr lang="en-US" dirty="0"/>
            </a:br>
            <a:r>
              <a:rPr lang="en-US" sz="2000" dirty="0"/>
              <a:t>Travel Flowchart</a:t>
            </a:r>
          </a:p>
        </p:txBody>
      </p:sp>
      <p:pic>
        <p:nvPicPr>
          <p:cNvPr id="4" name="Content Placeholder 3"/>
          <p:cNvPicPr>
            <a:picLocks noGrp="1" noChangeAspect="1"/>
          </p:cNvPicPr>
          <p:nvPr>
            <p:ph idx="1"/>
          </p:nvPr>
        </p:nvPicPr>
        <p:blipFill>
          <a:blip r:embed="rId2"/>
          <a:stretch>
            <a:fillRect/>
          </a:stretch>
        </p:blipFill>
        <p:spPr>
          <a:xfrm>
            <a:off x="0" y="990600"/>
            <a:ext cx="9296399" cy="5867400"/>
          </a:xfrm>
          <a:prstGeom prst="rect">
            <a:avLst/>
          </a:prstGeom>
        </p:spPr>
      </p:pic>
    </p:spTree>
    <p:extLst>
      <p:ext uri="{BB962C8B-B14F-4D97-AF65-F5344CB8AC3E}">
        <p14:creationId xmlns:p14="http://schemas.microsoft.com/office/powerpoint/2010/main" val="3067288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772400" cy="1143000"/>
          </a:xfrm>
        </p:spPr>
        <p:txBody>
          <a:bodyPr>
            <a:normAutofit/>
          </a:bodyPr>
          <a:lstStyle/>
          <a:p>
            <a:pPr algn="ctr"/>
            <a:r>
              <a:rPr lang="en-US" dirty="0">
                <a:cs typeface="Arial" pitchFamily="34" charset="0"/>
              </a:rPr>
              <a:t>Accounts Payable</a:t>
            </a:r>
            <a:br>
              <a:rPr lang="en-US" sz="8000" dirty="0">
                <a:cs typeface="Arial" pitchFamily="34" charset="0"/>
              </a:rPr>
            </a:br>
            <a:r>
              <a:rPr lang="en-US" sz="1800" dirty="0">
                <a:cs typeface="Arial" pitchFamily="34" charset="0"/>
              </a:rPr>
              <a:t>Applicable to both County and School Managed funds</a:t>
            </a:r>
            <a:endParaRPr lang="en-US" sz="1800" dirty="0"/>
          </a:p>
        </p:txBody>
      </p:sp>
      <p:sp>
        <p:nvSpPr>
          <p:cNvPr id="3" name="Content Placeholder 2"/>
          <p:cNvSpPr>
            <a:spLocks noGrp="1"/>
          </p:cNvSpPr>
          <p:nvPr>
            <p:ph idx="1"/>
          </p:nvPr>
        </p:nvSpPr>
        <p:spPr>
          <a:xfrm>
            <a:off x="685800" y="1143000"/>
            <a:ext cx="7772400" cy="4419600"/>
          </a:xfrm>
        </p:spPr>
        <p:txBody>
          <a:bodyPr>
            <a:normAutofit fontScale="85000" lnSpcReduction="20000"/>
          </a:bodyPr>
          <a:lstStyle/>
          <a:p>
            <a:pPr marL="68580" indent="0">
              <a:buNone/>
            </a:pPr>
            <a:r>
              <a:rPr lang="en-US" dirty="0"/>
              <a:t>Prepaid Vouchers</a:t>
            </a:r>
          </a:p>
          <a:p>
            <a:pPr marL="68580" indent="0">
              <a:buNone/>
            </a:pPr>
            <a:endParaRPr lang="en-US" dirty="0"/>
          </a:p>
          <a:p>
            <a:pPr marL="68580" indent="0">
              <a:buNone/>
            </a:pPr>
            <a:r>
              <a:rPr lang="en-US" dirty="0"/>
              <a:t>Prepaid Vouchers can be used for registration/conferences,  stamps,  hotel reservations, membership fees,  annual dues,  copier contract costs,  utilities/telephone,  or reimbursements under $25.00. </a:t>
            </a:r>
          </a:p>
          <a:p>
            <a:pPr marL="68580" indent="0">
              <a:buNone/>
            </a:pPr>
            <a:endParaRPr lang="en-US" dirty="0"/>
          </a:p>
          <a:p>
            <a:pPr marL="68580" indent="0">
              <a:buNone/>
            </a:pPr>
            <a:r>
              <a:rPr lang="en-US" dirty="0"/>
              <a:t> Proper and complete backup is required, including:</a:t>
            </a:r>
          </a:p>
          <a:p>
            <a:r>
              <a:rPr lang="en-US" dirty="0"/>
              <a:t> prior approval forms</a:t>
            </a:r>
          </a:p>
          <a:p>
            <a:r>
              <a:rPr lang="en-US" dirty="0"/>
              <a:t> completed registration forms</a:t>
            </a:r>
          </a:p>
          <a:p>
            <a:r>
              <a:rPr lang="en-US" dirty="0"/>
              <a:t> hotel confirmations</a:t>
            </a:r>
          </a:p>
          <a:p>
            <a:r>
              <a:rPr lang="en-US" dirty="0"/>
              <a:t> contract copy</a:t>
            </a:r>
          </a:p>
          <a:p>
            <a:r>
              <a:rPr lang="en-US" dirty="0"/>
              <a:t> invoices</a:t>
            </a:r>
          </a:p>
          <a:p>
            <a:r>
              <a:rPr lang="en-US" dirty="0"/>
              <a:t> original receipts</a:t>
            </a:r>
          </a:p>
          <a:p>
            <a:r>
              <a:rPr lang="en-US" dirty="0"/>
              <a:t> Postage requires original receipt to be returned to Accounts Payable after purchase(County Managed Only).</a:t>
            </a:r>
          </a:p>
          <a:p>
            <a:endParaRPr lang="en-US" dirty="0"/>
          </a:p>
        </p:txBody>
      </p:sp>
    </p:spTree>
    <p:extLst>
      <p:ext uri="{BB962C8B-B14F-4D97-AF65-F5344CB8AC3E}">
        <p14:creationId xmlns:p14="http://schemas.microsoft.com/office/powerpoint/2010/main" val="2599503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0"/>
            <a:ext cx="7772400" cy="1143000"/>
          </a:xfrm>
        </p:spPr>
        <p:txBody>
          <a:bodyPr>
            <a:normAutofit fontScale="90000"/>
          </a:bodyPr>
          <a:lstStyle/>
          <a:p>
            <a:pPr algn="ctr"/>
            <a:r>
              <a:rPr lang="en-US" dirty="0">
                <a:cs typeface="Arial" pitchFamily="34" charset="0"/>
              </a:rPr>
              <a:t>Accounts Payable</a:t>
            </a:r>
            <a:br>
              <a:rPr lang="en-US" sz="9600" dirty="0">
                <a:cs typeface="Arial" pitchFamily="34" charset="0"/>
              </a:rPr>
            </a:br>
            <a:r>
              <a:rPr lang="en-US" sz="2200" dirty="0">
                <a:cs typeface="Arial" pitchFamily="34" charset="0"/>
              </a:rPr>
              <a:t>Applicable to both County and School Managed funds</a:t>
            </a:r>
            <a:endParaRPr lang="en-US" sz="2200" dirty="0"/>
          </a:p>
        </p:txBody>
      </p:sp>
      <p:sp>
        <p:nvSpPr>
          <p:cNvPr id="3" name="Content Placeholder 2"/>
          <p:cNvSpPr>
            <a:spLocks noGrp="1"/>
          </p:cNvSpPr>
          <p:nvPr>
            <p:ph idx="1"/>
          </p:nvPr>
        </p:nvSpPr>
        <p:spPr>
          <a:xfrm>
            <a:off x="228600" y="1143000"/>
            <a:ext cx="8915400" cy="5323113"/>
          </a:xfrm>
        </p:spPr>
        <p:txBody>
          <a:bodyPr>
            <a:normAutofit fontScale="92500"/>
          </a:bodyPr>
          <a:lstStyle/>
          <a:p>
            <a:pPr marL="68580" indent="0">
              <a:buNone/>
            </a:pPr>
            <a:r>
              <a:rPr lang="en-US" sz="1400" dirty="0"/>
              <a:t>Tipping Policy</a:t>
            </a:r>
          </a:p>
          <a:p>
            <a:r>
              <a:rPr lang="en-US" sz="1400" dirty="0">
                <a:latin typeface="Calibri" panose="020F0502020204030204" pitchFamily="34" charset="0"/>
              </a:rPr>
              <a:t>The Board recognizes that some incidental expenses can be incurred during the process of handling official district business.  Tips and gratuities can be paid for normal services associated with travel and food services with proper documentation.  </a:t>
            </a:r>
          </a:p>
          <a:p>
            <a:r>
              <a:rPr lang="en-US" sz="1400" dirty="0">
                <a:latin typeface="Calibri" panose="020F0502020204030204" pitchFamily="34" charset="0"/>
              </a:rPr>
              <a:t>It is expected that CCS employees exercise prudence in all financial matters.  Tips should be reasonable and customary.  Anything in excess of reasonable and customary will be an individual expense and will not be reimbursed by CCS.  </a:t>
            </a:r>
          </a:p>
          <a:p>
            <a:r>
              <a:rPr lang="en-US" sz="1400" dirty="0">
                <a:latin typeface="Calibri" panose="020F0502020204030204" pitchFamily="34" charset="0"/>
              </a:rPr>
              <a:t>Meals are reimbursed per our travel policy at the per diem rate.  For overnight travel, this rate is inclusive of tip amounts paid.  Tips should not be entered separately on the travel reimbursement request form, this should be included in the cost of the meals.  Receipts are not required to claim per diem meal reimbursement.</a:t>
            </a:r>
          </a:p>
          <a:p>
            <a:r>
              <a:rPr lang="en-US" sz="1400" dirty="0">
                <a:latin typeface="Calibri" panose="020F0502020204030204" pitchFamily="34" charset="0"/>
              </a:rPr>
              <a:t>Non-travel related food purchases are when food is catered or delivered to a CCS event.  Reasonable and customary tips are an allowable expense.  Tip amounts must be included on the invoice or original receipt.  For reimbursements, the payment of gratuity must be supported with proper documentation; proper documentation includes a receipt showing tip amount as a separate line and copy of credit card statement or checking account statement.  </a:t>
            </a:r>
          </a:p>
          <a:p>
            <a:pPr lvl="1"/>
            <a:r>
              <a:rPr lang="en-US" sz="1400" b="1" dirty="0">
                <a:latin typeface="Calibri" panose="020F0502020204030204" pitchFamily="34" charset="0"/>
              </a:rPr>
              <a:t>Gratuity should not exceed 15% of the bill for dine in meals. </a:t>
            </a:r>
          </a:p>
          <a:p>
            <a:pPr lvl="1"/>
            <a:r>
              <a:rPr lang="en-US" sz="1400" b="1" dirty="0">
                <a:latin typeface="Calibri" panose="020F0502020204030204" pitchFamily="34" charset="0"/>
              </a:rPr>
              <a:t>For Parties of 6 or more, the gratuity should not exceed 18% of the bill for dine in meals. </a:t>
            </a:r>
          </a:p>
          <a:p>
            <a:pPr lvl="1"/>
            <a:r>
              <a:rPr lang="en-US" sz="1400" b="1" dirty="0">
                <a:latin typeface="Calibri" panose="020F0502020204030204" pitchFamily="34" charset="0"/>
              </a:rPr>
              <a:t>Gratuity should not exceed 5% of the bill for delivered meals and catering.</a:t>
            </a:r>
          </a:p>
          <a:p>
            <a:pPr marL="342900" lvl="1" indent="0">
              <a:buNone/>
            </a:pPr>
            <a:endParaRPr lang="en-US" sz="1400" dirty="0">
              <a:latin typeface="Calibri" panose="020F0502020204030204" pitchFamily="34" charset="0"/>
            </a:endParaRPr>
          </a:p>
          <a:p>
            <a:pPr marL="257175" lvl="1" indent="-257175">
              <a:buFontTx/>
              <a:buChar char="•"/>
            </a:pPr>
            <a:r>
              <a:rPr lang="en-US" sz="1400" dirty="0">
                <a:latin typeface="Calibri" panose="020F0502020204030204" pitchFamily="34" charset="0"/>
              </a:rPr>
              <a:t>Gratuity for other travel services are not permitted except for the following: baggage handling/skycaps, shuttle drivers, valets, and taxi drivers.  </a:t>
            </a:r>
          </a:p>
          <a:p>
            <a:pPr lvl="1"/>
            <a:r>
              <a:rPr lang="en-US" sz="1400" b="1" dirty="0">
                <a:latin typeface="Calibri" panose="020F0502020204030204" pitchFamily="34" charset="0"/>
              </a:rPr>
              <a:t>Airports: Baggage handling/skycaps and shuttle drivers = no more than $2 per bag</a:t>
            </a:r>
          </a:p>
          <a:p>
            <a:pPr lvl="1"/>
            <a:r>
              <a:rPr lang="en-US" sz="1400" b="1" dirty="0">
                <a:latin typeface="Calibri" panose="020F0502020204030204" pitchFamily="34" charset="0"/>
              </a:rPr>
              <a:t>Parking/Auto Related: Valets = $2 per car when collecting the car;</a:t>
            </a:r>
          </a:p>
          <a:p>
            <a:pPr lvl="2"/>
            <a:r>
              <a:rPr lang="en-US" b="1" dirty="0">
                <a:latin typeface="Calibri" panose="020F0502020204030204" pitchFamily="34" charset="0"/>
              </a:rPr>
              <a:t>Taxi Drivers = no more than 15% of the fare and $2 per bag</a:t>
            </a:r>
          </a:p>
          <a:p>
            <a:pPr marL="68580" indent="0">
              <a:buNone/>
            </a:pPr>
            <a:endParaRPr lang="en-US" dirty="0"/>
          </a:p>
        </p:txBody>
      </p:sp>
    </p:spTree>
    <p:extLst>
      <p:ext uri="{BB962C8B-B14F-4D97-AF65-F5344CB8AC3E}">
        <p14:creationId xmlns:p14="http://schemas.microsoft.com/office/powerpoint/2010/main" val="1703162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76200"/>
            <a:ext cx="7772400" cy="1143000"/>
          </a:xfrm>
        </p:spPr>
        <p:txBody>
          <a:bodyPr>
            <a:normAutofit fontScale="90000"/>
          </a:bodyPr>
          <a:lstStyle/>
          <a:p>
            <a:pPr algn="ctr"/>
            <a:r>
              <a:rPr lang="en-US" dirty="0">
                <a:cs typeface="Arial" pitchFamily="34" charset="0"/>
              </a:rPr>
              <a:t>Accounts Payable</a:t>
            </a:r>
            <a:br>
              <a:rPr lang="en-US" sz="15700" dirty="0">
                <a:cs typeface="Arial" pitchFamily="34" charset="0"/>
              </a:rPr>
            </a:br>
            <a:r>
              <a:rPr lang="en-US" sz="2200" dirty="0">
                <a:cs typeface="Arial" pitchFamily="34" charset="0"/>
              </a:rPr>
              <a:t>Applicable to both County and School Managed funds</a:t>
            </a:r>
            <a:endParaRPr lang="en-US" sz="2200" dirty="0"/>
          </a:p>
        </p:txBody>
      </p:sp>
      <p:sp>
        <p:nvSpPr>
          <p:cNvPr id="8" name="Content Placeholder 7"/>
          <p:cNvSpPr>
            <a:spLocks noGrp="1"/>
          </p:cNvSpPr>
          <p:nvPr>
            <p:ph idx="1"/>
          </p:nvPr>
        </p:nvSpPr>
        <p:spPr>
          <a:xfrm>
            <a:off x="685800" y="838200"/>
            <a:ext cx="8305800" cy="5486399"/>
          </a:xfrm>
        </p:spPr>
        <p:txBody>
          <a:bodyPr>
            <a:normAutofit/>
          </a:bodyPr>
          <a:lstStyle/>
          <a:p>
            <a:pPr marL="685800" lvl="2" indent="0">
              <a:buNone/>
            </a:pPr>
            <a:endParaRPr lang="en-US" b="1" dirty="0">
              <a:latin typeface="Calibri" panose="020F0502020204030204" pitchFamily="34" charset="0"/>
            </a:endParaRPr>
          </a:p>
          <a:p>
            <a:pPr marL="257175" lvl="1" indent="-257175">
              <a:buFontTx/>
              <a:buChar char="•"/>
            </a:pPr>
            <a:r>
              <a:rPr lang="en-US" sz="1400" dirty="0">
                <a:latin typeface="Calibri" panose="020F0502020204030204" pitchFamily="34" charset="0"/>
              </a:rPr>
              <a:t>Gratuity for charter bus drivers is allowed provided the following requirements are met:</a:t>
            </a:r>
          </a:p>
          <a:p>
            <a:pPr marL="900112" lvl="3" indent="-257175"/>
            <a:r>
              <a:rPr lang="en-US" dirty="0">
                <a:latin typeface="Calibri" panose="020F0502020204030204" pitchFamily="34" charset="0"/>
              </a:rPr>
              <a:t>The field trip form that goes home to parents must clearly state that funds collected include a $50 tip to be given to drivers.</a:t>
            </a:r>
          </a:p>
          <a:p>
            <a:pPr marL="900112" lvl="3" indent="-257175"/>
            <a:r>
              <a:rPr lang="en-US" dirty="0">
                <a:latin typeface="Calibri" panose="020F0502020204030204" pitchFamily="34" charset="0"/>
              </a:rPr>
              <a:t>The gratuity </a:t>
            </a:r>
            <a:r>
              <a:rPr lang="en-US" b="1" dirty="0">
                <a:latin typeface="Calibri" panose="020F0502020204030204" pitchFamily="34" charset="0"/>
              </a:rPr>
              <a:t>should not </a:t>
            </a:r>
            <a:r>
              <a:rPr lang="en-US" dirty="0">
                <a:latin typeface="Calibri" panose="020F0502020204030204" pitchFamily="34" charset="0"/>
              </a:rPr>
              <a:t>exceed $50 per driver for the total trip.</a:t>
            </a:r>
          </a:p>
          <a:p>
            <a:pPr marL="1243012" lvl="4" indent="-257175"/>
            <a:r>
              <a:rPr lang="en-US" dirty="0">
                <a:latin typeface="Calibri" panose="020F0502020204030204" pitchFamily="34" charset="0"/>
              </a:rPr>
              <a:t>If the service provided is not satisfactory, then a tip should not be given.</a:t>
            </a:r>
          </a:p>
          <a:p>
            <a:pPr marL="0" indent="0">
              <a:buNone/>
            </a:pPr>
            <a:endParaRPr lang="en-US" sz="1400" dirty="0"/>
          </a:p>
          <a:p>
            <a:r>
              <a:rPr lang="en-US" sz="1400" dirty="0">
                <a:latin typeface="Calibri" panose="020F0502020204030204" pitchFamily="34" charset="0"/>
              </a:rPr>
              <a:t>Example:</a:t>
            </a:r>
          </a:p>
          <a:p>
            <a:pPr lvl="1"/>
            <a:r>
              <a:rPr lang="en-US" sz="1400" dirty="0">
                <a:latin typeface="Calibri" panose="020F0502020204030204" pitchFamily="34" charset="0"/>
              </a:rPr>
              <a:t>7</a:t>
            </a:r>
            <a:r>
              <a:rPr lang="en-US" sz="1400" baseline="30000" dirty="0">
                <a:latin typeface="Calibri" panose="020F0502020204030204" pitchFamily="34" charset="0"/>
              </a:rPr>
              <a:t>th</a:t>
            </a:r>
            <a:r>
              <a:rPr lang="en-US" sz="1400" dirty="0">
                <a:latin typeface="Calibri" panose="020F0502020204030204" pitchFamily="34" charset="0"/>
              </a:rPr>
              <a:t> grade class of Dean Smith High School will going to Washington D.C</a:t>
            </a:r>
          </a:p>
          <a:p>
            <a:pPr lvl="2"/>
            <a:r>
              <a:rPr lang="en-US" dirty="0">
                <a:latin typeface="Calibri" panose="020F0502020204030204" pitchFamily="34" charset="0"/>
              </a:rPr>
              <a:t>3 charter buses are needed </a:t>
            </a:r>
          </a:p>
          <a:p>
            <a:pPr lvl="2"/>
            <a:r>
              <a:rPr lang="en-US" dirty="0">
                <a:latin typeface="Calibri" panose="020F0502020204030204" pitchFamily="34" charset="0"/>
              </a:rPr>
              <a:t>The potential tip would be $150, $50 per driver</a:t>
            </a:r>
          </a:p>
          <a:p>
            <a:pPr lvl="3"/>
            <a:r>
              <a:rPr lang="en-US" dirty="0">
                <a:latin typeface="Calibri" panose="020F0502020204030204" pitchFamily="34" charset="0"/>
              </a:rPr>
              <a:t>Provided the field trip form includes information about the tip and the service is satisfactory.</a:t>
            </a:r>
          </a:p>
          <a:p>
            <a:r>
              <a:rPr lang="en-US" sz="1400" b="1" dirty="0">
                <a:solidFill>
                  <a:schemeClr val="bg1"/>
                </a:solidFill>
                <a:latin typeface="Calibri" panose="020F0502020204030204" pitchFamily="34" charset="0"/>
              </a:rPr>
              <a:t>Remember we are spending taxpayer money, we should always practice prudence and good financial stewardship.</a:t>
            </a:r>
          </a:p>
          <a:p>
            <a:r>
              <a:rPr lang="en-US" sz="1400" dirty="0">
                <a:latin typeface="Calibri" panose="020F0502020204030204" pitchFamily="34" charset="0"/>
              </a:rPr>
              <a:t>Pursuant to Section 3.4 Travel, Mileage, and Meal reimbursement of the Finance Manual, requests for reimbursements shall be filed within 30 days after the travel period ends for which the reimbursement is being requested.  Failure to adhere to all policy and procedures expressed will render amounts ineligible for reimbursement.</a:t>
            </a:r>
          </a:p>
          <a:p>
            <a:endParaRPr lang="en-US" dirty="0"/>
          </a:p>
        </p:txBody>
      </p:sp>
    </p:spTree>
    <p:extLst>
      <p:ext uri="{BB962C8B-B14F-4D97-AF65-F5344CB8AC3E}">
        <p14:creationId xmlns:p14="http://schemas.microsoft.com/office/powerpoint/2010/main" val="4125518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838200"/>
          </a:xfrm>
        </p:spPr>
        <p:txBody>
          <a:bodyPr>
            <a:normAutofit fontScale="90000"/>
          </a:bodyPr>
          <a:lstStyle/>
          <a:p>
            <a:pPr algn="ctr"/>
            <a:br>
              <a:rPr lang="en-US" dirty="0">
                <a:cs typeface="Arial" pitchFamily="34" charset="0"/>
              </a:rPr>
            </a:br>
            <a:r>
              <a:rPr lang="en-US" dirty="0">
                <a:cs typeface="Arial" pitchFamily="34" charset="0"/>
              </a:rPr>
              <a:t>Accounts Payable</a:t>
            </a:r>
            <a:br>
              <a:rPr lang="en-US" sz="9600" dirty="0">
                <a:cs typeface="Arial" pitchFamily="34" charset="0"/>
              </a:rPr>
            </a:br>
            <a:endParaRPr lang="en-US" dirty="0"/>
          </a:p>
        </p:txBody>
      </p:sp>
      <p:sp>
        <p:nvSpPr>
          <p:cNvPr id="4" name="Text Placeholder 3"/>
          <p:cNvSpPr>
            <a:spLocks noGrp="1"/>
          </p:cNvSpPr>
          <p:nvPr>
            <p:ph type="body" idx="1"/>
          </p:nvPr>
        </p:nvSpPr>
        <p:spPr>
          <a:xfrm>
            <a:off x="347472" y="704247"/>
            <a:ext cx="3657600" cy="639762"/>
          </a:xfrm>
        </p:spPr>
        <p:txBody>
          <a:bodyPr/>
          <a:lstStyle/>
          <a:p>
            <a:pPr algn="ctr"/>
            <a:r>
              <a:rPr lang="en-US" dirty="0"/>
              <a:t>County Managed</a:t>
            </a:r>
          </a:p>
        </p:txBody>
      </p:sp>
      <p:sp>
        <p:nvSpPr>
          <p:cNvPr id="5" name="Text Placeholder 4"/>
          <p:cNvSpPr>
            <a:spLocks noGrp="1"/>
          </p:cNvSpPr>
          <p:nvPr>
            <p:ph type="body" sz="quarter" idx="3"/>
          </p:nvPr>
        </p:nvSpPr>
        <p:spPr>
          <a:xfrm>
            <a:off x="4724400" y="838200"/>
            <a:ext cx="3657600" cy="639762"/>
          </a:xfrm>
        </p:spPr>
        <p:txBody>
          <a:bodyPr/>
          <a:lstStyle/>
          <a:p>
            <a:pPr algn="ctr"/>
            <a:r>
              <a:rPr lang="en-US" dirty="0"/>
              <a:t>School Managed</a:t>
            </a:r>
          </a:p>
        </p:txBody>
      </p:sp>
      <p:sp>
        <p:nvSpPr>
          <p:cNvPr id="3" name="Content Placeholder 2"/>
          <p:cNvSpPr>
            <a:spLocks noGrp="1"/>
          </p:cNvSpPr>
          <p:nvPr>
            <p:ph sz="quarter" idx="13"/>
          </p:nvPr>
        </p:nvSpPr>
        <p:spPr>
          <a:xfrm>
            <a:off x="381000" y="1477962"/>
            <a:ext cx="3962400" cy="4618038"/>
          </a:xfrm>
        </p:spPr>
        <p:txBody>
          <a:bodyPr>
            <a:normAutofit fontScale="55000" lnSpcReduction="20000"/>
          </a:bodyPr>
          <a:lstStyle/>
          <a:p>
            <a:pPr marL="68580" indent="0">
              <a:buNone/>
            </a:pPr>
            <a:r>
              <a:rPr lang="en-US" sz="2500" dirty="0"/>
              <a:t>Purchase Orders</a:t>
            </a:r>
          </a:p>
          <a:p>
            <a:pPr marL="68580" indent="0">
              <a:buNone/>
            </a:pPr>
            <a:r>
              <a:rPr lang="en-US" sz="2500" dirty="0"/>
              <a:t>Requisitions are to be entered into financial software before purchases have been made and will not be approved until proper documentation has been received.</a:t>
            </a:r>
          </a:p>
          <a:p>
            <a:pPr marL="68580" indent="0">
              <a:buNone/>
            </a:pPr>
            <a:r>
              <a:rPr lang="en-US" sz="2500" dirty="0"/>
              <a:t>A copy of the requisition and three bids are required for any item over $5,000 or multiple items totaling $5,000 if all components are required to complete usage of the items. (e.g. Smart Boards). </a:t>
            </a:r>
          </a:p>
          <a:p>
            <a:pPr marL="68580" indent="0">
              <a:buNone/>
            </a:pPr>
            <a:endParaRPr lang="en-US" sz="2500" dirty="0"/>
          </a:p>
          <a:p>
            <a:pPr marL="68580" indent="0">
              <a:buNone/>
            </a:pPr>
            <a:r>
              <a:rPr lang="en-US" sz="2500" dirty="0"/>
              <a:t>Technology requisition approval number is required on electronics and software purchases.</a:t>
            </a:r>
          </a:p>
          <a:p>
            <a:pPr marL="68580" indent="0">
              <a:buNone/>
            </a:pPr>
            <a:endParaRPr lang="en-US" sz="2500" dirty="0"/>
          </a:p>
          <a:p>
            <a:pPr marL="68580" indent="0">
              <a:buNone/>
            </a:pPr>
            <a:r>
              <a:rPr lang="en-US" sz="2500" dirty="0"/>
              <a:t>A copy of the requisition and list of items are required for orders over 25 items that are not individually typed on the requisition.</a:t>
            </a:r>
          </a:p>
          <a:p>
            <a:pPr marL="68580" indent="0">
              <a:buNone/>
            </a:pPr>
            <a:endParaRPr lang="en-US" sz="2500" dirty="0"/>
          </a:p>
          <a:p>
            <a:pPr marL="68580" indent="0">
              <a:buNone/>
            </a:pPr>
            <a:r>
              <a:rPr lang="en-US" sz="2500" dirty="0"/>
              <a:t>Dell requires quote numbers to be typed on requisitions.</a:t>
            </a:r>
          </a:p>
          <a:p>
            <a:endParaRPr lang="en-US" dirty="0"/>
          </a:p>
        </p:txBody>
      </p:sp>
      <p:sp>
        <p:nvSpPr>
          <p:cNvPr id="6" name="Content Placeholder 5"/>
          <p:cNvSpPr>
            <a:spLocks noGrp="1"/>
          </p:cNvSpPr>
          <p:nvPr>
            <p:ph sz="quarter" idx="14"/>
          </p:nvPr>
        </p:nvSpPr>
        <p:spPr>
          <a:xfrm>
            <a:off x="4800600" y="1600200"/>
            <a:ext cx="4038600" cy="4495800"/>
          </a:xfrm>
        </p:spPr>
        <p:txBody>
          <a:bodyPr>
            <a:normAutofit fontScale="70000" lnSpcReduction="20000"/>
          </a:bodyPr>
          <a:lstStyle/>
          <a:p>
            <a:pPr marL="68580" indent="0">
              <a:buNone/>
            </a:pPr>
            <a:r>
              <a:rPr lang="en-US" dirty="0"/>
              <a:t>Purchase Orders</a:t>
            </a:r>
          </a:p>
          <a:p>
            <a:pPr marL="68580" indent="0">
              <a:buNone/>
            </a:pPr>
            <a:endParaRPr lang="en-US" dirty="0"/>
          </a:p>
          <a:p>
            <a:pPr marL="68580" indent="0">
              <a:buNone/>
            </a:pPr>
            <a:r>
              <a:rPr lang="en-US" dirty="0"/>
              <a:t>Purchase orders must be approved by the Principal and entered into SFO(School Funds Online) before any purchases are made.</a:t>
            </a:r>
          </a:p>
          <a:p>
            <a:pPr marL="68580" indent="0">
              <a:buNone/>
            </a:pPr>
            <a:endParaRPr lang="en-US" dirty="0"/>
          </a:p>
          <a:p>
            <a:pPr marL="68580" indent="0">
              <a:buNone/>
            </a:pPr>
            <a:r>
              <a:rPr lang="en-US" dirty="0"/>
              <a:t>A copy of the requisition and three bids are required for any item over $5,000 or multiple items totaling $5,000 if all components are required to complete </a:t>
            </a:r>
          </a:p>
          <a:p>
            <a:pPr marL="68580" indent="0">
              <a:buNone/>
            </a:pPr>
            <a:r>
              <a:rPr lang="en-US" dirty="0"/>
              <a:t>usage of the items. (e.g. Smart Boards). </a:t>
            </a:r>
          </a:p>
          <a:p>
            <a:pPr marL="68580" indent="0">
              <a:buNone/>
            </a:pPr>
            <a:endParaRPr lang="en-US" dirty="0"/>
          </a:p>
          <a:p>
            <a:pPr marL="68580" indent="0">
              <a:buNone/>
            </a:pPr>
            <a:r>
              <a:rPr lang="en-US" dirty="0"/>
              <a:t>Technology requisition approval number is required on electronics and software purchases.</a:t>
            </a:r>
          </a:p>
          <a:p>
            <a:pPr marL="68580" indent="0">
              <a:buNone/>
            </a:pPr>
            <a:endParaRPr lang="en-US" dirty="0"/>
          </a:p>
          <a:p>
            <a:pPr marL="68580" indent="0">
              <a:buNone/>
            </a:pPr>
            <a:r>
              <a:rPr lang="en-US" dirty="0"/>
              <a:t>A list of items are required for orders over 25 items that are not individually typed on the purchase order.</a:t>
            </a:r>
          </a:p>
          <a:p>
            <a:pPr marL="68580" indent="0">
              <a:buNone/>
            </a:pPr>
            <a:endParaRPr lang="en-US" dirty="0"/>
          </a:p>
          <a:p>
            <a:pPr marL="68580" indent="0">
              <a:buNone/>
            </a:pPr>
            <a:r>
              <a:rPr lang="en-US" dirty="0"/>
              <a:t>Dell requires quote numbers to be typed on purchase orders.</a:t>
            </a:r>
          </a:p>
          <a:p>
            <a:endParaRPr lang="en-US" dirty="0"/>
          </a:p>
        </p:txBody>
      </p:sp>
    </p:spTree>
    <p:extLst>
      <p:ext uri="{BB962C8B-B14F-4D97-AF65-F5344CB8AC3E}">
        <p14:creationId xmlns:p14="http://schemas.microsoft.com/office/powerpoint/2010/main" val="2586122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1401762"/>
          </a:xfrm>
        </p:spPr>
        <p:txBody>
          <a:bodyPr>
            <a:normAutofit/>
          </a:bodyPr>
          <a:lstStyle/>
          <a:p>
            <a:pPr algn="ctr"/>
            <a:r>
              <a:rPr lang="en-US" sz="3200" dirty="0">
                <a:cs typeface="Arial" pitchFamily="34" charset="0"/>
              </a:rPr>
              <a:t>Checklist for disbursing funds</a:t>
            </a:r>
            <a:br>
              <a:rPr lang="en-US" dirty="0"/>
            </a:br>
            <a:r>
              <a:rPr lang="en-US" sz="2000" dirty="0"/>
              <a:t>School Managed</a:t>
            </a:r>
          </a:p>
        </p:txBody>
      </p:sp>
      <p:sp>
        <p:nvSpPr>
          <p:cNvPr id="3" name="Content Placeholder 2"/>
          <p:cNvSpPr>
            <a:spLocks noGrp="1"/>
          </p:cNvSpPr>
          <p:nvPr>
            <p:ph idx="1"/>
          </p:nvPr>
        </p:nvSpPr>
        <p:spPr/>
        <p:txBody>
          <a:bodyPr/>
          <a:lstStyle/>
          <a:p>
            <a:pPr marL="68580" indent="0">
              <a:buNone/>
            </a:pPr>
            <a:r>
              <a:rPr lang="en-US" dirty="0"/>
              <a:t>Approval obtained before purchase was made?</a:t>
            </a:r>
          </a:p>
          <a:p>
            <a:pPr marL="68580" indent="0">
              <a:buNone/>
            </a:pPr>
            <a:endParaRPr lang="en-US" dirty="0"/>
          </a:p>
          <a:p>
            <a:pPr marL="68580" indent="0">
              <a:buNone/>
            </a:pPr>
            <a:r>
              <a:rPr lang="en-US" dirty="0"/>
              <a:t>Is purchase reasonable and appropriate for school use?</a:t>
            </a:r>
          </a:p>
          <a:p>
            <a:pPr marL="68580" indent="0">
              <a:buNone/>
            </a:pPr>
            <a:endParaRPr lang="en-US" dirty="0"/>
          </a:p>
          <a:p>
            <a:pPr marL="68580" indent="0">
              <a:buNone/>
            </a:pPr>
            <a:r>
              <a:rPr lang="en-US" dirty="0"/>
              <a:t>Audit trail? Does your documentation tell the story?</a:t>
            </a:r>
          </a:p>
          <a:p>
            <a:pPr marL="68580" indent="0">
              <a:buNone/>
            </a:pPr>
            <a:endParaRPr lang="en-US" dirty="0"/>
          </a:p>
          <a:p>
            <a:pPr marL="68580" indent="0">
              <a:buNone/>
            </a:pPr>
            <a:r>
              <a:rPr lang="en-US" dirty="0"/>
              <a:t>Are school level checks signed by principal and treasurer?</a:t>
            </a:r>
          </a:p>
          <a:p>
            <a:pPr marL="68580" indent="0">
              <a:buNone/>
            </a:pPr>
            <a:endParaRPr lang="en-US" dirty="0"/>
          </a:p>
          <a:p>
            <a:pPr marL="68580" indent="0">
              <a:buNone/>
            </a:pPr>
            <a:r>
              <a:rPr lang="en-US" dirty="0"/>
              <a:t>Are bids secured for purchases over $5,000?</a:t>
            </a:r>
          </a:p>
          <a:p>
            <a:endParaRPr lang="en-US" dirty="0"/>
          </a:p>
        </p:txBody>
      </p:sp>
    </p:spTree>
    <p:extLst>
      <p:ext uri="{BB962C8B-B14F-4D97-AF65-F5344CB8AC3E}">
        <p14:creationId xmlns:p14="http://schemas.microsoft.com/office/powerpoint/2010/main" val="1690445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066800"/>
          </a:xfrm>
        </p:spPr>
        <p:txBody>
          <a:bodyPr/>
          <a:lstStyle/>
          <a:p>
            <a:pPr algn="ctr"/>
            <a:r>
              <a:rPr lang="en-US" dirty="0"/>
              <a:t>School Funds</a:t>
            </a:r>
          </a:p>
        </p:txBody>
      </p:sp>
      <p:sp>
        <p:nvSpPr>
          <p:cNvPr id="3" name="Content Placeholder 2"/>
          <p:cNvSpPr>
            <a:spLocks noGrp="1"/>
          </p:cNvSpPr>
          <p:nvPr>
            <p:ph idx="1"/>
          </p:nvPr>
        </p:nvSpPr>
        <p:spPr>
          <a:xfrm>
            <a:off x="685800" y="1066800"/>
            <a:ext cx="7772400" cy="4648200"/>
          </a:xfrm>
        </p:spPr>
        <p:txBody>
          <a:bodyPr/>
          <a:lstStyle/>
          <a:p>
            <a:r>
              <a:rPr lang="en-US" dirty="0"/>
              <a:t>School level funds are accessed through School Funds Online (SFO); SFO is a web based accounting software system.</a:t>
            </a:r>
          </a:p>
          <a:p>
            <a:pPr marL="68580" indent="0">
              <a:buNone/>
            </a:pPr>
            <a:endParaRPr lang="en-US" dirty="0"/>
          </a:p>
          <a:p>
            <a:r>
              <a:rPr lang="en-US" dirty="0"/>
              <a:t>Type of Accounts</a:t>
            </a:r>
          </a:p>
          <a:p>
            <a:pPr marL="68580" indent="0">
              <a:buNone/>
            </a:pPr>
            <a:r>
              <a:rPr lang="en-US" dirty="0"/>
              <a:t>	100 Series – Athletic Accounts</a:t>
            </a:r>
          </a:p>
          <a:p>
            <a:pPr marL="68580" indent="0">
              <a:buNone/>
            </a:pPr>
            <a:r>
              <a:rPr lang="en-US" dirty="0"/>
              <a:t>	200 Series – Fine Art Accounts</a:t>
            </a:r>
          </a:p>
          <a:p>
            <a:pPr marL="68580" indent="0">
              <a:buNone/>
            </a:pPr>
            <a:r>
              <a:rPr lang="en-US" dirty="0"/>
              <a:t>	300 Series – Class Accounts</a:t>
            </a:r>
          </a:p>
          <a:p>
            <a:pPr marL="68580" indent="0">
              <a:buNone/>
            </a:pPr>
            <a:r>
              <a:rPr lang="en-US" dirty="0"/>
              <a:t>	400-500 Series – Club Accounts</a:t>
            </a:r>
          </a:p>
          <a:p>
            <a:pPr marL="68580" indent="0">
              <a:buNone/>
            </a:pPr>
            <a:r>
              <a:rPr lang="en-US" dirty="0"/>
              <a:t>	600 Series - Scholarship Accounts</a:t>
            </a:r>
          </a:p>
          <a:p>
            <a:pPr marL="68580" indent="0">
              <a:buNone/>
            </a:pPr>
            <a:r>
              <a:rPr lang="en-US" dirty="0"/>
              <a:t>	700 Series - General Accounts</a:t>
            </a:r>
          </a:p>
          <a:p>
            <a:pPr marL="68580" indent="0">
              <a:buNone/>
            </a:pPr>
            <a:r>
              <a:rPr lang="en-US" dirty="0"/>
              <a:t>	900 Series - Fundraising Accounts</a:t>
            </a:r>
          </a:p>
        </p:txBody>
      </p:sp>
    </p:spTree>
    <p:extLst>
      <p:ext uri="{BB962C8B-B14F-4D97-AF65-F5344CB8AC3E}">
        <p14:creationId xmlns:p14="http://schemas.microsoft.com/office/powerpoint/2010/main" val="1415788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066800"/>
          </a:xfrm>
        </p:spPr>
        <p:txBody>
          <a:bodyPr/>
          <a:lstStyle/>
          <a:p>
            <a:pPr algn="ctr"/>
            <a:r>
              <a:rPr lang="en-US" dirty="0"/>
              <a:t>School Funds Cont’d</a:t>
            </a:r>
          </a:p>
        </p:txBody>
      </p:sp>
      <p:sp>
        <p:nvSpPr>
          <p:cNvPr id="3" name="Content Placeholder 2"/>
          <p:cNvSpPr>
            <a:spLocks noGrp="1"/>
          </p:cNvSpPr>
          <p:nvPr>
            <p:ph idx="1"/>
          </p:nvPr>
        </p:nvSpPr>
        <p:spPr>
          <a:xfrm>
            <a:off x="685800" y="1066800"/>
            <a:ext cx="7772400" cy="4648200"/>
          </a:xfrm>
        </p:spPr>
        <p:txBody>
          <a:bodyPr/>
          <a:lstStyle/>
          <a:p>
            <a:r>
              <a:rPr lang="en-US" dirty="0"/>
              <a:t>Important Accounts to Note</a:t>
            </a:r>
          </a:p>
          <a:p>
            <a:pPr marL="68580" indent="0">
              <a:buNone/>
            </a:pPr>
            <a:endParaRPr lang="en-US" dirty="0"/>
          </a:p>
          <a:p>
            <a:pPr marL="68580" indent="0">
              <a:buNone/>
            </a:pPr>
            <a:r>
              <a:rPr lang="en-US" dirty="0"/>
              <a:t>	General Fund</a:t>
            </a:r>
          </a:p>
          <a:p>
            <a:pPr marL="68580" indent="0">
              <a:buNone/>
            </a:pPr>
            <a:endParaRPr lang="en-US" dirty="0"/>
          </a:p>
          <a:p>
            <a:pPr marL="68580" indent="0">
              <a:buNone/>
            </a:pPr>
            <a:endParaRPr lang="en-US" dirty="0"/>
          </a:p>
          <a:p>
            <a:pPr marL="68580" indent="0">
              <a:buNone/>
            </a:pPr>
            <a:r>
              <a:rPr lang="en-US" dirty="0"/>
              <a:t>	School Support Fund</a:t>
            </a:r>
          </a:p>
          <a:p>
            <a:pPr marL="68580" indent="0">
              <a:buNone/>
            </a:pPr>
            <a:endParaRPr lang="en-US" dirty="0"/>
          </a:p>
          <a:p>
            <a:pPr marL="68580" indent="0">
              <a:buNone/>
            </a:pPr>
            <a:endParaRPr lang="en-US" dirty="0"/>
          </a:p>
          <a:p>
            <a:pPr marL="68580" indent="0">
              <a:buNone/>
            </a:pPr>
            <a:r>
              <a:rPr lang="en-US" dirty="0"/>
              <a:t>	Faculty/Social Fund</a:t>
            </a:r>
          </a:p>
        </p:txBody>
      </p:sp>
    </p:spTree>
    <p:extLst>
      <p:ext uri="{BB962C8B-B14F-4D97-AF65-F5344CB8AC3E}">
        <p14:creationId xmlns:p14="http://schemas.microsoft.com/office/powerpoint/2010/main" val="3652609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normAutofit fontScale="90000"/>
          </a:bodyPr>
          <a:lstStyle/>
          <a:p>
            <a:pPr algn="ctr"/>
            <a:br>
              <a:rPr lang="en-US" sz="2700" dirty="0">
                <a:latin typeface="Arial" pitchFamily="34" charset="0"/>
                <a:cs typeface="Arial" pitchFamily="34" charset="0"/>
              </a:rPr>
            </a:br>
            <a:br>
              <a:rPr lang="en-US" sz="2700" dirty="0">
                <a:latin typeface="Arial" pitchFamily="34" charset="0"/>
                <a:cs typeface="Arial" pitchFamily="34" charset="0"/>
              </a:rPr>
            </a:br>
            <a:r>
              <a:rPr lang="en-US" dirty="0"/>
              <a:t>School Funds Cont’d</a:t>
            </a:r>
            <a:br>
              <a:rPr lang="en-US" sz="2700" dirty="0">
                <a:latin typeface="Arial" pitchFamily="34" charset="0"/>
                <a:cs typeface="Arial" pitchFamily="34" charset="0"/>
              </a:rPr>
            </a:br>
            <a:br>
              <a:rPr lang="en-US" dirty="0"/>
            </a:br>
            <a:endParaRPr lang="en-US" dirty="0"/>
          </a:p>
        </p:txBody>
      </p:sp>
      <p:sp>
        <p:nvSpPr>
          <p:cNvPr id="3" name="Content Placeholder 2"/>
          <p:cNvSpPr>
            <a:spLocks noGrp="1"/>
          </p:cNvSpPr>
          <p:nvPr>
            <p:ph idx="1"/>
          </p:nvPr>
        </p:nvSpPr>
        <p:spPr>
          <a:xfrm>
            <a:off x="762000" y="1143000"/>
            <a:ext cx="7772400" cy="4419600"/>
          </a:xfrm>
        </p:spPr>
        <p:txBody>
          <a:bodyPr>
            <a:normAutofit lnSpcReduction="10000"/>
          </a:bodyPr>
          <a:lstStyle/>
          <a:p>
            <a:r>
              <a:rPr lang="en-US" dirty="0">
                <a:cs typeface="Arial" pitchFamily="34" charset="0"/>
              </a:rPr>
              <a:t>Allowable General Fund Expenditures</a:t>
            </a:r>
          </a:p>
          <a:p>
            <a:pPr marL="68580" indent="0">
              <a:buNone/>
            </a:pPr>
            <a:endParaRPr lang="en-US" dirty="0">
              <a:cs typeface="Arial" pitchFamily="34" charset="0"/>
            </a:endParaRPr>
          </a:p>
          <a:p>
            <a:pPr marL="68580" indent="0">
              <a:buNone/>
            </a:pPr>
            <a:r>
              <a:rPr lang="en-US" dirty="0">
                <a:cs typeface="Arial" pitchFamily="34" charset="0"/>
              </a:rPr>
              <a:t>Are “limited to such expenditures that benefit the students or school as an entity, support the goals and strategies of the School Improvement Plan, and/or accomplish expectations set forth by the superintendent.”</a:t>
            </a:r>
          </a:p>
          <a:p>
            <a:pPr marL="68580" indent="0">
              <a:buNone/>
            </a:pPr>
            <a:endParaRPr lang="en-US" dirty="0">
              <a:cs typeface="Arial" pitchFamily="34" charset="0"/>
            </a:endParaRPr>
          </a:p>
          <a:p>
            <a:pPr marL="68580" indent="0">
              <a:buNone/>
            </a:pPr>
            <a:r>
              <a:rPr lang="en-US" dirty="0">
                <a:cs typeface="Arial" pitchFamily="34" charset="0"/>
              </a:rPr>
              <a:t>Some examples include:</a:t>
            </a:r>
          </a:p>
          <a:p>
            <a:pPr marL="68580" indent="0">
              <a:buNone/>
            </a:pPr>
            <a:r>
              <a:rPr lang="en-US" dirty="0">
                <a:cs typeface="Arial" pitchFamily="34" charset="0"/>
              </a:rPr>
              <a:t>	Student materials and supplies</a:t>
            </a:r>
          </a:p>
          <a:p>
            <a:pPr marL="68580" indent="0">
              <a:buNone/>
            </a:pPr>
            <a:r>
              <a:rPr lang="en-US" dirty="0">
                <a:cs typeface="Arial" pitchFamily="34" charset="0"/>
              </a:rPr>
              <a:t>	Teacher needs (file folders, markers, pens, etc.)</a:t>
            </a:r>
          </a:p>
          <a:p>
            <a:pPr marL="68580" indent="0">
              <a:buNone/>
            </a:pPr>
            <a:r>
              <a:rPr lang="en-US" dirty="0">
                <a:cs typeface="Arial" pitchFamily="34" charset="0"/>
              </a:rPr>
              <a:t>	School Improvement</a:t>
            </a:r>
          </a:p>
          <a:p>
            <a:pPr marL="68580" indent="0">
              <a:buNone/>
            </a:pPr>
            <a:r>
              <a:rPr lang="en-US" dirty="0">
                <a:cs typeface="Arial" pitchFamily="34" charset="0"/>
              </a:rPr>
              <a:t>	Mileage reimbursement for school related travel</a:t>
            </a:r>
          </a:p>
          <a:p>
            <a:pPr marL="68580" indent="0">
              <a:buNone/>
            </a:pPr>
            <a:r>
              <a:rPr lang="en-US" dirty="0">
                <a:cs typeface="Arial" pitchFamily="34" charset="0"/>
              </a:rPr>
              <a:t>	Hotel and workshop expenses for staff development</a:t>
            </a:r>
          </a:p>
          <a:p>
            <a:pPr marL="68580" indent="0">
              <a:buNone/>
            </a:pPr>
            <a:endParaRPr lang="en-US" dirty="0">
              <a:cs typeface="Arial" pitchFamily="34" charset="0"/>
            </a:endParaRPr>
          </a:p>
          <a:p>
            <a:pPr marL="68580" indent="0">
              <a:buNone/>
            </a:pPr>
            <a:endParaRPr lang="en-US" dirty="0">
              <a:cs typeface="Arial" pitchFamily="34" charset="0"/>
            </a:endParaRPr>
          </a:p>
          <a:p>
            <a:pPr marL="68580" lvl="1" indent="0">
              <a:buNone/>
            </a:pPr>
            <a:endParaRPr lang="en-US" sz="1400" dirty="0">
              <a:latin typeface="Arial" pitchFamily="34" charset="0"/>
              <a:cs typeface="Arial" pitchFamily="34" charset="0"/>
            </a:endParaRPr>
          </a:p>
          <a:p>
            <a:pPr marL="742950" lvl="2"/>
            <a:endParaRPr lang="en-US" dirty="0"/>
          </a:p>
          <a:p>
            <a:pPr lvl="1"/>
            <a:endParaRPr lang="en-US" dirty="0"/>
          </a:p>
          <a:p>
            <a:pPr marL="68580" indent="0">
              <a:buNone/>
            </a:pPr>
            <a:endParaRPr lang="en-US" dirty="0"/>
          </a:p>
        </p:txBody>
      </p:sp>
    </p:spTree>
    <p:extLst>
      <p:ext uri="{BB962C8B-B14F-4D97-AF65-F5344CB8AC3E}">
        <p14:creationId xmlns:p14="http://schemas.microsoft.com/office/powerpoint/2010/main" val="3104246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
            <a:ext cx="7772400" cy="829056"/>
          </a:xfrm>
        </p:spPr>
        <p:txBody>
          <a:bodyPr>
            <a:normAutofit/>
          </a:bodyPr>
          <a:lstStyle/>
          <a:p>
            <a:pPr algn="ctr"/>
            <a:r>
              <a:rPr lang="en-US" sz="3200" dirty="0"/>
              <a:t>School Funds Cont’d</a:t>
            </a:r>
          </a:p>
        </p:txBody>
      </p:sp>
      <p:sp>
        <p:nvSpPr>
          <p:cNvPr id="3" name="Content Placeholder 2"/>
          <p:cNvSpPr>
            <a:spLocks noGrp="1"/>
          </p:cNvSpPr>
          <p:nvPr>
            <p:ph idx="1"/>
          </p:nvPr>
        </p:nvSpPr>
        <p:spPr>
          <a:xfrm>
            <a:off x="685800" y="990600"/>
            <a:ext cx="7772400" cy="4800601"/>
          </a:xfrm>
        </p:spPr>
        <p:txBody>
          <a:bodyPr>
            <a:normAutofit lnSpcReduction="10000"/>
          </a:bodyPr>
          <a:lstStyle/>
          <a:p>
            <a:pPr marL="68580" indent="0">
              <a:buNone/>
            </a:pPr>
            <a:r>
              <a:rPr lang="en-US" sz="1900" dirty="0"/>
              <a:t>Allowable School Support Expenditures</a:t>
            </a:r>
          </a:p>
          <a:p>
            <a:pPr marL="68580" indent="0">
              <a:buNone/>
            </a:pPr>
            <a:r>
              <a:rPr lang="en-US" sz="1900" dirty="0"/>
              <a:t>This is not an anything and everything account</a:t>
            </a:r>
          </a:p>
          <a:p>
            <a:r>
              <a:rPr lang="en-US" sz="1900" dirty="0"/>
              <a:t>Items purchased from this fund must be appropriate for school use and related to school activities.</a:t>
            </a:r>
          </a:p>
          <a:p>
            <a:r>
              <a:rPr lang="en-US" sz="1900" dirty="0"/>
              <a:t>Food can only be provided as part of a meeting or staff development activity.  We cannot buy biscuits for breakfast because it’s payday, we can buy biscuits for a staff development meeting.</a:t>
            </a:r>
          </a:p>
          <a:p>
            <a:r>
              <a:rPr lang="en-US" sz="1900" dirty="0"/>
              <a:t>The staff development activity should have prior notice, sign-in sheet/list of attendees and a formal agenda reflecting staff development activity.</a:t>
            </a:r>
          </a:p>
          <a:p>
            <a:r>
              <a:rPr lang="en-US" sz="1900" b="1" dirty="0">
                <a:solidFill>
                  <a:schemeClr val="bg1"/>
                </a:solidFill>
              </a:rPr>
              <a:t>Excessive usage will be monitored</a:t>
            </a:r>
          </a:p>
          <a:p>
            <a:r>
              <a:rPr lang="en-US" sz="1900" dirty="0"/>
              <a:t>Incentives may be purchased for a job well done, if it is an educational tool to be used in the performance of the job.  Day planners, calendars, pens, etc. are fine.  It cannot be strictly for personal use.  Flowers for students in the hospital or loss of parent is fine.  Flowers for staff members should come from faculty funds.</a:t>
            </a:r>
          </a:p>
          <a:p>
            <a:pPr marL="68580" indent="0">
              <a:buNone/>
            </a:pPr>
            <a:endParaRPr lang="en-US" sz="1900" dirty="0"/>
          </a:p>
        </p:txBody>
      </p:sp>
    </p:spTree>
    <p:extLst>
      <p:ext uri="{BB962C8B-B14F-4D97-AF65-F5344CB8AC3E}">
        <p14:creationId xmlns:p14="http://schemas.microsoft.com/office/powerpoint/2010/main" val="1188680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772400" cy="1143000"/>
          </a:xfrm>
        </p:spPr>
        <p:txBody>
          <a:bodyPr>
            <a:normAutofit/>
          </a:bodyPr>
          <a:lstStyle/>
          <a:p>
            <a:pPr algn="ctr"/>
            <a:r>
              <a:rPr lang="en-US" sz="3200" dirty="0"/>
              <a:t>School Funds Cont’d</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685800" y="1143000"/>
            <a:ext cx="7772400" cy="4191001"/>
          </a:xfrm>
        </p:spPr>
        <p:txBody>
          <a:bodyPr>
            <a:normAutofit/>
          </a:bodyPr>
          <a:lstStyle/>
          <a:p>
            <a:pPr marL="68580" indent="0">
              <a:buNone/>
            </a:pPr>
            <a:r>
              <a:rPr lang="en-US" sz="1900" dirty="0">
                <a:cs typeface="Arial" pitchFamily="34" charset="0"/>
              </a:rPr>
              <a:t>Allowable Faculty Fund Expenditures</a:t>
            </a:r>
          </a:p>
          <a:p>
            <a:pPr marL="68580" indent="0">
              <a:buNone/>
            </a:pPr>
            <a:endParaRPr lang="en-US" sz="1900" dirty="0">
              <a:cs typeface="Arial" pitchFamily="34" charset="0"/>
            </a:endParaRPr>
          </a:p>
          <a:p>
            <a:pPr marL="68580" indent="0">
              <a:buNone/>
            </a:pPr>
            <a:r>
              <a:rPr lang="en-US" sz="1900" dirty="0">
                <a:cs typeface="Arial" pitchFamily="34" charset="0"/>
              </a:rPr>
              <a:t>Faculty funds are contributed by staff with the intent to be used to purchase items approved by the group.</a:t>
            </a:r>
          </a:p>
          <a:p>
            <a:pPr marL="68580" indent="0">
              <a:buNone/>
            </a:pPr>
            <a:endParaRPr lang="en-US" sz="1900" dirty="0">
              <a:cs typeface="Arial" pitchFamily="34" charset="0"/>
            </a:endParaRPr>
          </a:p>
          <a:p>
            <a:pPr marL="68580" indent="0">
              <a:buNone/>
            </a:pPr>
            <a:r>
              <a:rPr lang="en-US" sz="1900" dirty="0">
                <a:cs typeface="Arial" pitchFamily="34" charset="0"/>
              </a:rPr>
              <a:t>This fund can be used to purchase flowers, celebrations such as baby showers, holidays, weddings, or other personal events.</a:t>
            </a:r>
          </a:p>
          <a:p>
            <a:pPr marL="68580" indent="0">
              <a:buNone/>
            </a:pPr>
            <a:endParaRPr lang="en-US" sz="1900" dirty="0">
              <a:cs typeface="Arial" pitchFamily="34" charset="0"/>
            </a:endParaRPr>
          </a:p>
          <a:p>
            <a:pPr marL="68580" indent="0">
              <a:buNone/>
            </a:pPr>
            <a:r>
              <a:rPr lang="en-US" sz="1900" dirty="0">
                <a:cs typeface="Arial" pitchFamily="34" charset="0"/>
              </a:rPr>
              <a:t>This fund should never be in the negative i.e., if the funds are not available you cannot purchase.</a:t>
            </a:r>
          </a:p>
          <a:p>
            <a:pPr marL="68580" indent="0">
              <a:buNone/>
            </a:pPr>
            <a:endParaRPr lang="en-US" sz="1900" b="1" dirty="0">
              <a:cs typeface="Arial" pitchFamily="34" charset="0"/>
            </a:endParaRPr>
          </a:p>
          <a:p>
            <a:pPr marL="68580" indent="0">
              <a:buNone/>
            </a:pPr>
            <a:endParaRPr lang="en-US" sz="1900" b="1" dirty="0">
              <a:cs typeface="Arial" pitchFamily="34" charset="0"/>
            </a:endParaRPr>
          </a:p>
        </p:txBody>
      </p:sp>
    </p:spTree>
    <p:extLst>
      <p:ext uri="{BB962C8B-B14F-4D97-AF65-F5344CB8AC3E}">
        <p14:creationId xmlns:p14="http://schemas.microsoft.com/office/powerpoint/2010/main" val="4070370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normAutofit/>
          </a:bodyPr>
          <a:lstStyle/>
          <a:p>
            <a:pPr algn="ctr"/>
            <a:r>
              <a:rPr lang="en-US" sz="3200" dirty="0"/>
              <a:t>School Funds Cont’d</a:t>
            </a:r>
            <a:br>
              <a:rPr lang="en-US" dirty="0"/>
            </a:br>
            <a:r>
              <a:rPr lang="en-US" sz="2000" dirty="0"/>
              <a:t>Reporting</a:t>
            </a:r>
          </a:p>
        </p:txBody>
      </p:sp>
      <p:sp>
        <p:nvSpPr>
          <p:cNvPr id="3" name="Content Placeholder 2"/>
          <p:cNvSpPr>
            <a:spLocks noGrp="1"/>
          </p:cNvSpPr>
          <p:nvPr>
            <p:ph idx="1"/>
          </p:nvPr>
        </p:nvSpPr>
        <p:spPr>
          <a:xfrm>
            <a:off x="685800" y="990600"/>
            <a:ext cx="7772400" cy="5257800"/>
          </a:xfrm>
        </p:spPr>
        <p:txBody>
          <a:bodyPr/>
          <a:lstStyle/>
          <a:p>
            <a:pPr marL="68580" indent="0">
              <a:buNone/>
            </a:pPr>
            <a:endParaRPr lang="en-US" dirty="0"/>
          </a:p>
        </p:txBody>
      </p:sp>
      <p:pic>
        <p:nvPicPr>
          <p:cNvPr id="4" name="Picture 3"/>
          <p:cNvPicPr>
            <a:picLocks noChangeAspect="1"/>
          </p:cNvPicPr>
          <p:nvPr/>
        </p:nvPicPr>
        <p:blipFill>
          <a:blip r:embed="rId2"/>
          <a:stretch>
            <a:fillRect/>
          </a:stretch>
        </p:blipFill>
        <p:spPr>
          <a:xfrm>
            <a:off x="76200" y="1002792"/>
            <a:ext cx="8991600" cy="5663484"/>
          </a:xfrm>
          <a:prstGeom prst="rect">
            <a:avLst/>
          </a:prstGeom>
        </p:spPr>
      </p:pic>
    </p:spTree>
    <p:extLst>
      <p:ext uri="{BB962C8B-B14F-4D97-AF65-F5344CB8AC3E}">
        <p14:creationId xmlns:p14="http://schemas.microsoft.com/office/powerpoint/2010/main" val="1750064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School Funds Cont’d</a:t>
            </a:r>
            <a:br>
              <a:rPr lang="en-US" dirty="0"/>
            </a:br>
            <a:r>
              <a:rPr lang="en-US" sz="1800" dirty="0"/>
              <a:t>Reporting</a:t>
            </a:r>
          </a:p>
        </p:txBody>
      </p:sp>
      <p:pic>
        <p:nvPicPr>
          <p:cNvPr id="4" name="Content Placeholder 3"/>
          <p:cNvPicPr>
            <a:picLocks noGrp="1" noChangeAspect="1"/>
          </p:cNvPicPr>
          <p:nvPr>
            <p:ph idx="1"/>
          </p:nvPr>
        </p:nvPicPr>
        <p:blipFill>
          <a:blip r:embed="rId2"/>
          <a:stretch>
            <a:fillRect/>
          </a:stretch>
        </p:blipFill>
        <p:spPr>
          <a:xfrm>
            <a:off x="76200" y="1295400"/>
            <a:ext cx="8991600" cy="5486400"/>
          </a:xfrm>
          <a:prstGeom prst="rect">
            <a:avLst/>
          </a:prstGeom>
        </p:spPr>
      </p:pic>
    </p:spTree>
    <p:extLst>
      <p:ext uri="{BB962C8B-B14F-4D97-AF65-F5344CB8AC3E}">
        <p14:creationId xmlns:p14="http://schemas.microsoft.com/office/powerpoint/2010/main" val="58890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44" y="0"/>
            <a:ext cx="7772400" cy="1447800"/>
          </a:xfrm>
        </p:spPr>
        <p:txBody>
          <a:bodyPr>
            <a:normAutofit/>
          </a:bodyPr>
          <a:lstStyle/>
          <a:p>
            <a:pPr algn="ctr"/>
            <a:r>
              <a:rPr lang="en-US" sz="3200" dirty="0">
                <a:cs typeface="Arial" pitchFamily="34" charset="0"/>
              </a:rPr>
              <a:t>Cash, Gift Cards, Gift Certificates</a:t>
            </a:r>
            <a:br>
              <a:rPr lang="en-US" sz="3000" dirty="0">
                <a:cs typeface="Arial" pitchFamily="34" charset="0"/>
              </a:rPr>
            </a:br>
            <a:r>
              <a:rPr lang="en-US" sz="1800" dirty="0">
                <a:cs typeface="Arial" pitchFamily="34" charset="0"/>
              </a:rPr>
              <a:t>Applicable to both County and School Managed funds</a:t>
            </a:r>
          </a:p>
        </p:txBody>
      </p:sp>
      <p:sp>
        <p:nvSpPr>
          <p:cNvPr id="3" name="Content Placeholder 2"/>
          <p:cNvSpPr>
            <a:spLocks noGrp="1"/>
          </p:cNvSpPr>
          <p:nvPr>
            <p:ph idx="1"/>
          </p:nvPr>
        </p:nvSpPr>
        <p:spPr/>
        <p:txBody>
          <a:bodyPr>
            <a:normAutofit/>
          </a:bodyPr>
          <a:lstStyle/>
          <a:p>
            <a:pPr marL="68580" indent="0">
              <a:buNone/>
            </a:pPr>
            <a:r>
              <a:rPr lang="en-US" dirty="0">
                <a:cs typeface="Arial" pitchFamily="34" charset="0"/>
              </a:rPr>
              <a:t>Cash payments, gift cards, or gift certificates are not allowed.</a:t>
            </a:r>
          </a:p>
          <a:p>
            <a:pPr marL="68580" indent="0">
              <a:buNone/>
            </a:pPr>
            <a:endParaRPr lang="en-US" dirty="0">
              <a:cs typeface="Arial" pitchFamily="34" charset="0"/>
            </a:endParaRPr>
          </a:p>
          <a:p>
            <a:pPr marL="68580" indent="0">
              <a:buNone/>
            </a:pPr>
            <a:r>
              <a:rPr lang="en-US" dirty="0">
                <a:cs typeface="Arial" pitchFamily="34" charset="0"/>
              </a:rPr>
              <a:t>IRS deems cash or cash equivalents as taxable wages. Gift cards circumvent policies, procedures and laws.  Use of gift cards opens the door to embezzlement and fraud.</a:t>
            </a:r>
          </a:p>
          <a:p>
            <a:pPr marL="68580" indent="0" fontAlgn="base">
              <a:buNone/>
            </a:pPr>
            <a:endParaRPr lang="en-US" dirty="0">
              <a:cs typeface="Arial" pitchFamily="34" charset="0"/>
            </a:endParaRPr>
          </a:p>
          <a:p>
            <a:pPr marL="68580" indent="0" fontAlgn="base">
              <a:buNone/>
            </a:pPr>
            <a:r>
              <a:rPr lang="en-US" dirty="0">
                <a:cs typeface="Arial" pitchFamily="34" charset="0"/>
              </a:rPr>
              <a:t>ONLY allowable exception: Exceptional Children Occupational Course of Study Program – for student instructional need.</a:t>
            </a:r>
          </a:p>
          <a:p>
            <a:pPr marL="68580" indent="0" fontAlgn="base">
              <a:buNone/>
            </a:pPr>
            <a:endParaRPr lang="en-US" dirty="0">
              <a:cs typeface="Arial" pitchFamily="34" charset="0"/>
            </a:endParaRPr>
          </a:p>
          <a:p>
            <a:pPr marL="68580" indent="0" fontAlgn="base">
              <a:buNone/>
            </a:pPr>
            <a:r>
              <a:rPr lang="en-US" dirty="0"/>
              <a:t>Loans, personal or otherwise, are strictly prohibited.</a:t>
            </a:r>
          </a:p>
          <a:p>
            <a:pPr marL="68580" indent="0" fontAlgn="base">
              <a:buNone/>
            </a:pPr>
            <a:endParaRPr lang="en-US" dirty="0">
              <a:cs typeface="Arial" pitchFamily="34" charset="0"/>
            </a:endParaRPr>
          </a:p>
          <a:p>
            <a:endParaRPr lang="en-US" dirty="0"/>
          </a:p>
        </p:txBody>
      </p:sp>
    </p:spTree>
    <p:extLst>
      <p:ext uri="{BB962C8B-B14F-4D97-AF65-F5344CB8AC3E}">
        <p14:creationId xmlns:p14="http://schemas.microsoft.com/office/powerpoint/2010/main" val="2132202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896" y="76200"/>
            <a:ext cx="7772400" cy="990600"/>
          </a:xfrm>
        </p:spPr>
        <p:txBody>
          <a:bodyPr>
            <a:normAutofit fontScale="90000"/>
          </a:bodyPr>
          <a:lstStyle/>
          <a:p>
            <a:pPr algn="ctr"/>
            <a:r>
              <a:rPr lang="en-US" b="1" dirty="0">
                <a:cs typeface="Arial" pitchFamily="34" charset="0"/>
              </a:rPr>
              <a:t>Daily Deposit of Funds</a:t>
            </a:r>
            <a:br>
              <a:rPr lang="en-US" sz="3100" b="1" dirty="0">
                <a:cs typeface="Arial" pitchFamily="34" charset="0"/>
              </a:rPr>
            </a:br>
            <a:r>
              <a:rPr lang="en-US" sz="1800" dirty="0">
                <a:cs typeface="Arial" pitchFamily="34" charset="0"/>
              </a:rPr>
              <a:t>Applicable to both County and School Managed funds</a:t>
            </a:r>
            <a:br>
              <a:rPr lang="en-US" dirty="0"/>
            </a:br>
            <a:endParaRPr lang="en-US" dirty="0"/>
          </a:p>
        </p:txBody>
      </p:sp>
      <p:sp>
        <p:nvSpPr>
          <p:cNvPr id="3" name="Content Placeholder 2"/>
          <p:cNvSpPr>
            <a:spLocks noGrp="1"/>
          </p:cNvSpPr>
          <p:nvPr>
            <p:ph idx="1"/>
          </p:nvPr>
        </p:nvSpPr>
        <p:spPr>
          <a:xfrm>
            <a:off x="914400" y="914400"/>
            <a:ext cx="7772400" cy="5105400"/>
          </a:xfrm>
        </p:spPr>
        <p:txBody>
          <a:bodyPr>
            <a:normAutofit fontScale="85000" lnSpcReduction="20000"/>
          </a:bodyPr>
          <a:lstStyle/>
          <a:p>
            <a:pPr marL="68580" indent="0">
              <a:buNone/>
            </a:pPr>
            <a:r>
              <a:rPr lang="en-US" sz="2200" dirty="0"/>
              <a:t>Board of Education policy 8325 states:</a:t>
            </a:r>
          </a:p>
          <a:p>
            <a:pPr marL="68580" indent="0">
              <a:buNone/>
            </a:pPr>
            <a:r>
              <a:rPr lang="en-US" sz="2200" dirty="0"/>
              <a:t>Except as otherwise provided by law, all monies collected or received by an officer, employee or agent of the school system or an individual school will be deposited in accordance with this policy.  Each officer, employee and agent of the school system or individual school whose duty it is to  collect or receive any taxes or other monies will deposit daily his or her collections and receipts.  However, if the amount on hand is less than $250, daily deposits are encouraged but are not required.  Regardless of the amount on hand, all funds will be deposited at the end of each school week and on the last business day of each month.  All deposits will be made with the finance officer or designee or in an official depository.  Deposits in an official depository will be reported immediately to the finance officer or individual school treasurer by means of a duplicate deposit ticket.. </a:t>
            </a:r>
          </a:p>
          <a:p>
            <a:pPr marL="68580" indent="0">
              <a:buNone/>
            </a:pPr>
            <a:r>
              <a:rPr lang="en-US" sz="2200" dirty="0"/>
              <a:t>	Cash receipts:</a:t>
            </a:r>
          </a:p>
          <a:p>
            <a:pPr marL="468630" lvl="1" indent="0">
              <a:buNone/>
            </a:pPr>
            <a:r>
              <a:rPr lang="en-US" sz="2200" dirty="0"/>
              <a:t>	   Verify teachers/staff are turning in money timely.</a:t>
            </a:r>
          </a:p>
          <a:p>
            <a:pPr marL="468630" lvl="1" indent="0">
              <a:buNone/>
            </a:pPr>
            <a:r>
              <a:rPr lang="en-US" sz="2200" dirty="0"/>
              <a:t>	   Verify treasurers are depositing funds securely in bank daily.</a:t>
            </a:r>
          </a:p>
          <a:p>
            <a:pPr marL="468630" lvl="1" indent="0">
              <a:buNone/>
            </a:pPr>
            <a:r>
              <a:rPr lang="en-US" sz="2200" dirty="0"/>
              <a:t>	   Athletic/special event/ parking pass receipting according to guidelines.</a:t>
            </a:r>
          </a:p>
          <a:p>
            <a:pPr marL="68580" indent="0">
              <a:buNone/>
            </a:pPr>
            <a:endParaRPr lang="en-US" dirty="0"/>
          </a:p>
          <a:p>
            <a:endParaRPr lang="en-US" dirty="0"/>
          </a:p>
        </p:txBody>
      </p:sp>
    </p:spTree>
    <p:extLst>
      <p:ext uri="{BB962C8B-B14F-4D97-AF65-F5344CB8AC3E}">
        <p14:creationId xmlns:p14="http://schemas.microsoft.com/office/powerpoint/2010/main" val="4201848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cs typeface="Arial" pitchFamily="34" charset="0"/>
              </a:rPr>
              <a:t>Daily Deposit of Funds</a:t>
            </a:r>
            <a:br>
              <a:rPr lang="en-US" sz="5400" b="1" dirty="0">
                <a:cs typeface="Arial" pitchFamily="34" charset="0"/>
              </a:rPr>
            </a:br>
            <a:r>
              <a:rPr lang="en-US" sz="1800" dirty="0">
                <a:cs typeface="Arial" pitchFamily="34" charset="0"/>
              </a:rPr>
              <a:t>Applicable to both County and School Managed funds</a:t>
            </a:r>
            <a:endParaRPr lang="en-US" sz="1800" dirty="0"/>
          </a:p>
        </p:txBody>
      </p:sp>
      <p:sp>
        <p:nvSpPr>
          <p:cNvPr id="3" name="Content Placeholder 2"/>
          <p:cNvSpPr>
            <a:spLocks noGrp="1"/>
          </p:cNvSpPr>
          <p:nvPr>
            <p:ph idx="1"/>
          </p:nvPr>
        </p:nvSpPr>
        <p:spPr/>
        <p:txBody>
          <a:bodyPr/>
          <a:lstStyle/>
          <a:p>
            <a:r>
              <a:rPr lang="en-US" dirty="0"/>
              <a:t>All funds received should be recorded one of two ways</a:t>
            </a:r>
          </a:p>
          <a:p>
            <a:pPr marL="68580" indent="0">
              <a:buNone/>
            </a:pPr>
            <a:r>
              <a:rPr lang="en-US" dirty="0"/>
              <a:t>	Receipt (Teacher Receipt, Receipted at County Office)</a:t>
            </a:r>
          </a:p>
          <a:p>
            <a:pPr lvl="3"/>
            <a:r>
              <a:rPr lang="en-US" dirty="0"/>
              <a:t>Bulk Receipt excludes board approved fees 		</a:t>
            </a:r>
          </a:p>
          <a:p>
            <a:pPr marL="68580" indent="0">
              <a:buNone/>
            </a:pPr>
            <a:endParaRPr lang="en-US" dirty="0"/>
          </a:p>
          <a:p>
            <a:pPr marL="68580" indent="0">
              <a:buNone/>
            </a:pPr>
            <a:r>
              <a:rPr lang="en-US" dirty="0"/>
              <a:t>	Ticket Sales</a:t>
            </a:r>
          </a:p>
          <a:p>
            <a:pPr marL="68580" indent="0">
              <a:buNone/>
            </a:pPr>
            <a:r>
              <a:rPr lang="en-US" dirty="0"/>
              <a:t>	This is applicable for athletic events, dances, movie night or any 	other event where a receipt is not issued.</a:t>
            </a:r>
          </a:p>
        </p:txBody>
      </p:sp>
    </p:spTree>
    <p:extLst>
      <p:ext uri="{BB962C8B-B14F-4D97-AF65-F5344CB8AC3E}">
        <p14:creationId xmlns:p14="http://schemas.microsoft.com/office/powerpoint/2010/main" val="781755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153400" cy="914400"/>
          </a:xfrm>
        </p:spPr>
        <p:txBody>
          <a:bodyPr>
            <a:normAutofit fontScale="90000"/>
          </a:bodyPr>
          <a:lstStyle/>
          <a:p>
            <a:pPr algn="ctr"/>
            <a:br>
              <a:rPr lang="en-US" dirty="0"/>
            </a:br>
            <a:r>
              <a:rPr lang="en-US" dirty="0"/>
              <a:t>Ticket Sale Procedures</a:t>
            </a:r>
            <a:br>
              <a:rPr lang="en-US" dirty="0"/>
            </a:br>
            <a:r>
              <a:rPr lang="en-US" sz="1800" dirty="0"/>
              <a:t>School Managed</a:t>
            </a:r>
            <a:br>
              <a:rPr lang="en-US" dirty="0"/>
            </a:br>
            <a:endParaRPr lang="en-US" dirty="0"/>
          </a:p>
        </p:txBody>
      </p:sp>
      <p:sp>
        <p:nvSpPr>
          <p:cNvPr id="3" name="Content Placeholder 2"/>
          <p:cNvSpPr>
            <a:spLocks noGrp="1"/>
          </p:cNvSpPr>
          <p:nvPr>
            <p:ph idx="1"/>
          </p:nvPr>
        </p:nvSpPr>
        <p:spPr>
          <a:xfrm>
            <a:off x="304800" y="762000"/>
            <a:ext cx="8610600" cy="5181600"/>
          </a:xfrm>
        </p:spPr>
        <p:txBody>
          <a:bodyPr>
            <a:noAutofit/>
          </a:bodyPr>
          <a:lstStyle/>
          <a:p>
            <a:pPr marL="68580" indent="0">
              <a:spcBef>
                <a:spcPts val="400"/>
              </a:spcBef>
              <a:buNone/>
            </a:pPr>
            <a:r>
              <a:rPr lang="en-US" sz="1900" dirty="0"/>
              <a:t>These procedures are to be used for any school event that requires payment to attend the event.    Hand stamps may not be used in the place of tickets.</a:t>
            </a:r>
          </a:p>
          <a:p>
            <a:pPr marL="68580" indent="0">
              <a:spcBef>
                <a:spcPts val="400"/>
              </a:spcBef>
              <a:buNone/>
            </a:pPr>
            <a:endParaRPr lang="en-US" sz="1900" dirty="0"/>
          </a:p>
          <a:p>
            <a:pPr marL="68580" indent="0">
              <a:spcBef>
                <a:spcPts val="400"/>
              </a:spcBef>
              <a:buNone/>
            </a:pPr>
            <a:r>
              <a:rPr lang="en-US" sz="1900" dirty="0"/>
              <a:t>The Athletic Director is responsible for gate money at athletic events.</a:t>
            </a:r>
          </a:p>
          <a:p>
            <a:pPr marL="68580" indent="0">
              <a:spcBef>
                <a:spcPts val="400"/>
              </a:spcBef>
              <a:buNone/>
            </a:pPr>
            <a:endParaRPr lang="en-US" sz="1900" dirty="0"/>
          </a:p>
          <a:p>
            <a:pPr marL="68580" indent="0">
              <a:spcBef>
                <a:spcPts val="400"/>
              </a:spcBef>
              <a:buNone/>
            </a:pPr>
            <a:r>
              <a:rPr lang="en-US" sz="1900" dirty="0"/>
              <a:t>For other events (ex: dance) the staff member in charge of the event will be in charge of the sale of tickets and money box.   </a:t>
            </a:r>
          </a:p>
          <a:p>
            <a:pPr marL="68580" indent="0">
              <a:spcBef>
                <a:spcPts val="400"/>
              </a:spcBef>
              <a:buNone/>
            </a:pPr>
            <a:endParaRPr lang="en-US" sz="1900" dirty="0"/>
          </a:p>
          <a:p>
            <a:pPr marL="68580" indent="0">
              <a:spcBef>
                <a:spcPts val="400"/>
              </a:spcBef>
              <a:buNone/>
            </a:pPr>
            <a:r>
              <a:rPr lang="en-US" sz="1900" dirty="0"/>
              <a:t>Athletic Director/Staff Member will prepare a cash box for each gate.  </a:t>
            </a:r>
          </a:p>
          <a:p>
            <a:pPr marL="68580" indent="0">
              <a:spcBef>
                <a:spcPts val="400"/>
              </a:spcBef>
              <a:buNone/>
            </a:pPr>
            <a:r>
              <a:rPr lang="en-US" sz="1900" dirty="0"/>
              <a:t> </a:t>
            </a:r>
          </a:p>
          <a:p>
            <a:pPr marL="68580" indent="0">
              <a:spcBef>
                <a:spcPts val="400"/>
              </a:spcBef>
              <a:buNone/>
            </a:pPr>
            <a:r>
              <a:rPr lang="en-US" sz="1900" dirty="0"/>
              <a:t>A record sheet for each box should be prepared; each gate box should be </a:t>
            </a:r>
          </a:p>
          <a:p>
            <a:pPr marL="68580" indent="0">
              <a:spcBef>
                <a:spcPts val="400"/>
              </a:spcBef>
              <a:buNone/>
            </a:pPr>
            <a:r>
              <a:rPr lang="en-US" sz="1900" dirty="0"/>
              <a:t>maintained under dual control.</a:t>
            </a:r>
          </a:p>
          <a:p>
            <a:pPr marL="68580" indent="0">
              <a:buNone/>
            </a:pPr>
            <a:endParaRPr lang="en-US" sz="1900" dirty="0"/>
          </a:p>
          <a:p>
            <a:pPr marL="68580" indent="0">
              <a:buNone/>
            </a:pPr>
            <a:r>
              <a:rPr lang="en-US" sz="1900" dirty="0"/>
              <a:t> At the end of ticket sales, money should be counted by the two people at that gate and reconciled back to the number of  tickets sold.</a:t>
            </a:r>
          </a:p>
          <a:p>
            <a:pPr marL="68580" indent="0">
              <a:buNone/>
            </a:pPr>
            <a:endParaRPr lang="en-US" sz="1200" dirty="0"/>
          </a:p>
          <a:p>
            <a:pPr marL="68580" indent="0">
              <a:spcBef>
                <a:spcPts val="400"/>
              </a:spcBef>
              <a:buNone/>
            </a:pPr>
            <a:endParaRPr lang="en-US" sz="1200" dirty="0"/>
          </a:p>
          <a:p>
            <a:pPr marL="68580" indent="0">
              <a:buNone/>
            </a:pPr>
            <a:r>
              <a:rPr lang="en-US" sz="1200" dirty="0"/>
              <a:t>		</a:t>
            </a:r>
          </a:p>
        </p:txBody>
      </p:sp>
    </p:spTree>
    <p:extLst>
      <p:ext uri="{BB962C8B-B14F-4D97-AF65-F5344CB8AC3E}">
        <p14:creationId xmlns:p14="http://schemas.microsoft.com/office/powerpoint/2010/main" val="1729883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249362"/>
          </a:xfrm>
        </p:spPr>
        <p:txBody>
          <a:bodyPr>
            <a:normAutofit fontScale="90000"/>
          </a:bodyPr>
          <a:lstStyle/>
          <a:p>
            <a:pPr algn="ctr"/>
            <a:r>
              <a:rPr lang="en-US" dirty="0"/>
              <a:t>Ticket Sale Procedures cont’d</a:t>
            </a:r>
            <a:br>
              <a:rPr lang="en-US" dirty="0"/>
            </a:br>
            <a:r>
              <a:rPr lang="en-US" sz="2700" dirty="0"/>
              <a:t>School Managed</a:t>
            </a:r>
            <a:br>
              <a:rPr lang="en-US" sz="2700" dirty="0"/>
            </a:br>
            <a:endParaRPr lang="en-US" sz="2700" dirty="0"/>
          </a:p>
        </p:txBody>
      </p:sp>
      <p:sp>
        <p:nvSpPr>
          <p:cNvPr id="3" name="Content Placeholder 2"/>
          <p:cNvSpPr>
            <a:spLocks noGrp="1"/>
          </p:cNvSpPr>
          <p:nvPr>
            <p:ph idx="1"/>
          </p:nvPr>
        </p:nvSpPr>
        <p:spPr>
          <a:xfrm>
            <a:off x="533400" y="1066800"/>
            <a:ext cx="8534400" cy="4876800"/>
          </a:xfrm>
        </p:spPr>
        <p:txBody>
          <a:bodyPr>
            <a:normAutofit/>
          </a:bodyPr>
          <a:lstStyle/>
          <a:p>
            <a:pPr marL="68580" indent="0">
              <a:buNone/>
            </a:pPr>
            <a:r>
              <a:rPr lang="en-US" sz="1900" dirty="0"/>
              <a:t>Any variance should be adequately documented to explain reason for overage or shortage.  The Treasurer will inform Principal of any overages/shortages in a timely manner so it can be addressed with employee.</a:t>
            </a:r>
          </a:p>
          <a:p>
            <a:pPr marL="68580" indent="0">
              <a:buNone/>
            </a:pPr>
            <a:endParaRPr lang="en-US" sz="1900" dirty="0"/>
          </a:p>
          <a:p>
            <a:pPr marL="68580" indent="0">
              <a:buNone/>
            </a:pPr>
            <a:r>
              <a:rPr lang="en-US" sz="1900" dirty="0"/>
              <a:t>Any variances over $5 must be signed off by the Principal.</a:t>
            </a:r>
          </a:p>
          <a:p>
            <a:pPr marL="68580" indent="0">
              <a:buNone/>
            </a:pPr>
            <a:endParaRPr lang="en-US" sz="1900" dirty="0"/>
          </a:p>
          <a:p>
            <a:pPr marL="68580" indent="0">
              <a:buNone/>
            </a:pPr>
            <a:r>
              <a:rPr lang="en-US" sz="1900" dirty="0"/>
              <a:t>Cash box is turned back in to the Athletic Director/Staff member.</a:t>
            </a:r>
          </a:p>
          <a:p>
            <a:pPr marL="68580" indent="0">
              <a:buNone/>
            </a:pPr>
            <a:endParaRPr lang="en-US" sz="1900" dirty="0"/>
          </a:p>
          <a:p>
            <a:pPr marL="68580" indent="0">
              <a:buNone/>
            </a:pPr>
            <a:r>
              <a:rPr lang="en-US" sz="1900" dirty="0"/>
              <a:t> Athletic Director/Staff  member will verify that each cash box is counted and  reconciled.</a:t>
            </a:r>
          </a:p>
          <a:p>
            <a:pPr marL="68580" indent="0">
              <a:buNone/>
            </a:pPr>
            <a:endParaRPr lang="en-US" sz="1900" dirty="0"/>
          </a:p>
          <a:p>
            <a:pPr marL="68580" indent="0">
              <a:buNone/>
            </a:pPr>
            <a:r>
              <a:rPr lang="en-US" sz="1900" dirty="0"/>
              <a:t> Receipt is prepared for total money collected and turned in to Treasurer with Financial Recap of sales.</a:t>
            </a:r>
          </a:p>
          <a:p>
            <a:endParaRPr lang="en-US" dirty="0"/>
          </a:p>
        </p:txBody>
      </p:sp>
    </p:spTree>
    <p:extLst>
      <p:ext uri="{BB962C8B-B14F-4D97-AF65-F5344CB8AC3E}">
        <p14:creationId xmlns:p14="http://schemas.microsoft.com/office/powerpoint/2010/main" val="35845283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608" y="21336"/>
            <a:ext cx="7772400" cy="816864"/>
          </a:xfrm>
        </p:spPr>
        <p:txBody>
          <a:bodyPr>
            <a:normAutofit fontScale="90000"/>
          </a:bodyPr>
          <a:lstStyle/>
          <a:p>
            <a:pPr algn="ctr"/>
            <a:r>
              <a:rPr lang="en-US" sz="3200" dirty="0"/>
              <a:t>Fundraisers - School Managed</a:t>
            </a:r>
            <a:br>
              <a:rPr lang="en-US" dirty="0"/>
            </a:br>
            <a:endParaRPr lang="en-US" sz="2200" dirty="0"/>
          </a:p>
        </p:txBody>
      </p:sp>
      <p:sp>
        <p:nvSpPr>
          <p:cNvPr id="3" name="Content Placeholder 2"/>
          <p:cNvSpPr>
            <a:spLocks noGrp="1"/>
          </p:cNvSpPr>
          <p:nvPr>
            <p:ph idx="1"/>
          </p:nvPr>
        </p:nvSpPr>
        <p:spPr>
          <a:xfrm>
            <a:off x="685800" y="1066800"/>
            <a:ext cx="7772400" cy="4267201"/>
          </a:xfrm>
        </p:spPr>
        <p:txBody>
          <a:bodyPr/>
          <a:lstStyle/>
          <a:p>
            <a:pPr marL="68580" indent="0">
              <a:buNone/>
            </a:pPr>
            <a:r>
              <a:rPr lang="en-US" dirty="0"/>
              <a:t>School sponsored fund raisers are not an exception to Board policy and must follow the same guidelines for the receipt of money.</a:t>
            </a:r>
          </a:p>
          <a:p>
            <a:pPr marL="68580" indent="0">
              <a:buNone/>
            </a:pPr>
            <a:endParaRPr lang="en-US" dirty="0"/>
          </a:p>
          <a:p>
            <a:pPr marL="68580" indent="0">
              <a:buNone/>
            </a:pPr>
            <a:r>
              <a:rPr lang="en-US" dirty="0"/>
              <a:t>A purchase order must be in place before items to sell are purchased. </a:t>
            </a:r>
          </a:p>
          <a:p>
            <a:pPr marL="68580" indent="0">
              <a:buNone/>
            </a:pPr>
            <a:endParaRPr lang="en-US" dirty="0"/>
          </a:p>
          <a:p>
            <a:pPr marL="68580" indent="0">
              <a:buNone/>
            </a:pPr>
            <a:r>
              <a:rPr lang="en-US" dirty="0"/>
              <a:t>As money is turned in, it must be receipted in the teacher receipt book. </a:t>
            </a:r>
          </a:p>
          <a:p>
            <a:pPr marL="68580" indent="0">
              <a:buNone/>
            </a:pPr>
            <a:endParaRPr lang="en-US" b="1" dirty="0"/>
          </a:p>
          <a:p>
            <a:pPr marL="68580" indent="0">
              <a:buNone/>
            </a:pPr>
            <a:r>
              <a:rPr lang="en-US" b="1" dirty="0"/>
              <a:t>PTSO/PTA fundraisers are not part of school funds and should be handled solely by the PTSO/PTA.</a:t>
            </a:r>
          </a:p>
          <a:p>
            <a:endParaRPr lang="en-US" dirty="0"/>
          </a:p>
        </p:txBody>
      </p:sp>
    </p:spTree>
    <p:extLst>
      <p:ext uri="{BB962C8B-B14F-4D97-AF65-F5344CB8AC3E}">
        <p14:creationId xmlns:p14="http://schemas.microsoft.com/office/powerpoint/2010/main" val="843604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066800"/>
          </a:xfrm>
        </p:spPr>
        <p:txBody>
          <a:bodyPr>
            <a:normAutofit fontScale="90000"/>
          </a:bodyPr>
          <a:lstStyle/>
          <a:p>
            <a:pPr algn="ctr"/>
            <a:r>
              <a:rPr lang="en-US" sz="3200" dirty="0">
                <a:cs typeface="Arial" pitchFamily="34" charset="0"/>
              </a:rPr>
              <a:t>Miscellaneous- School Managed</a:t>
            </a:r>
            <a:br>
              <a:rPr lang="en-US" dirty="0"/>
            </a:br>
            <a:endParaRPr lang="en-US" dirty="0"/>
          </a:p>
        </p:txBody>
      </p:sp>
      <p:sp>
        <p:nvSpPr>
          <p:cNvPr id="3" name="Content Placeholder 2"/>
          <p:cNvSpPr>
            <a:spLocks noGrp="1"/>
          </p:cNvSpPr>
          <p:nvPr>
            <p:ph idx="1"/>
          </p:nvPr>
        </p:nvSpPr>
        <p:spPr>
          <a:xfrm>
            <a:off x="685800" y="914400"/>
            <a:ext cx="7772400" cy="4724400"/>
          </a:xfrm>
        </p:spPr>
        <p:txBody>
          <a:bodyPr>
            <a:normAutofit/>
          </a:bodyPr>
          <a:lstStyle/>
          <a:p>
            <a:pPr marL="68580" indent="0">
              <a:buNone/>
            </a:pPr>
            <a:r>
              <a:rPr lang="en-US" dirty="0"/>
              <a:t>Grants received $5,000 and over, are to be sent to the Finance office.  The grantee and finance will work together to create the accounts to be used when spending the money.  Grants less than $5,000 can be deposited into school funds.</a:t>
            </a:r>
          </a:p>
          <a:p>
            <a:pPr marL="68580" indent="0">
              <a:buNone/>
            </a:pPr>
            <a:endParaRPr lang="en-US" dirty="0"/>
          </a:p>
          <a:p>
            <a:pPr marL="68580" indent="0">
              <a:buNone/>
            </a:pPr>
            <a:endParaRPr lang="en-US" dirty="0"/>
          </a:p>
          <a:p>
            <a:pPr marL="68580" indent="0">
              <a:buNone/>
            </a:pPr>
            <a:r>
              <a:rPr lang="en-US" dirty="0"/>
              <a:t>Financial Reporting - Each school shall file a monthly financial report with the Finance Department by the tenth of the following month as per North Carolina General Statute 115-100.31.</a:t>
            </a:r>
          </a:p>
          <a:p>
            <a:pPr marL="468630" lvl="1" indent="0">
              <a:buNone/>
            </a:pPr>
            <a:r>
              <a:rPr lang="en-US" dirty="0"/>
              <a:t>Are monthly reports sent to finance timely?</a:t>
            </a:r>
          </a:p>
          <a:p>
            <a:pPr marL="468630" lvl="1" indent="0">
              <a:buNone/>
            </a:pPr>
            <a:r>
              <a:rPr lang="en-US" dirty="0"/>
              <a:t>Are they reconciled and accurate?</a:t>
            </a:r>
          </a:p>
          <a:p>
            <a:pPr marL="468630" lvl="1" indent="0">
              <a:buNone/>
            </a:pPr>
            <a:r>
              <a:rPr lang="en-US" dirty="0"/>
              <a:t>Did the principal and treasurer sign the report?</a:t>
            </a:r>
          </a:p>
          <a:p>
            <a:pPr marL="68580" indent="0">
              <a:buNone/>
            </a:pPr>
            <a:endParaRPr lang="en-US" dirty="0"/>
          </a:p>
          <a:p>
            <a:pPr marL="68580" indent="0">
              <a:buNone/>
            </a:pPr>
            <a:endParaRPr lang="en-US" dirty="0"/>
          </a:p>
        </p:txBody>
      </p:sp>
    </p:spTree>
    <p:extLst>
      <p:ext uri="{BB962C8B-B14F-4D97-AF65-F5344CB8AC3E}">
        <p14:creationId xmlns:p14="http://schemas.microsoft.com/office/powerpoint/2010/main" val="7034422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76200"/>
            <a:ext cx="7772400" cy="1295400"/>
          </a:xfrm>
        </p:spPr>
        <p:txBody>
          <a:bodyPr>
            <a:normAutofit fontScale="90000"/>
          </a:bodyPr>
          <a:lstStyle/>
          <a:p>
            <a:pPr algn="ctr"/>
            <a:r>
              <a:rPr lang="en-US" sz="3200" dirty="0">
                <a:cs typeface="Arial" pitchFamily="34" charset="0"/>
              </a:rPr>
              <a:t>Miscellaneous- Cont’d</a:t>
            </a:r>
            <a:br>
              <a:rPr lang="en-US" sz="3200" dirty="0">
                <a:cs typeface="Arial" pitchFamily="34" charset="0"/>
              </a:rPr>
            </a:br>
            <a:r>
              <a:rPr lang="en-US" sz="2000" dirty="0">
                <a:cs typeface="Arial" pitchFamily="34" charset="0"/>
              </a:rPr>
              <a:t>Applicable to both County and School Managed funds</a:t>
            </a:r>
            <a:br>
              <a:rPr lang="en-US" dirty="0"/>
            </a:br>
            <a:endParaRPr lang="en-US" dirty="0"/>
          </a:p>
        </p:txBody>
      </p:sp>
      <p:sp>
        <p:nvSpPr>
          <p:cNvPr id="3" name="Content Placeholder 2"/>
          <p:cNvSpPr>
            <a:spLocks noGrp="1"/>
          </p:cNvSpPr>
          <p:nvPr>
            <p:ph idx="1"/>
          </p:nvPr>
        </p:nvSpPr>
        <p:spPr>
          <a:xfrm>
            <a:off x="685800" y="914400"/>
            <a:ext cx="7772400" cy="4724400"/>
          </a:xfrm>
        </p:spPr>
        <p:txBody>
          <a:bodyPr>
            <a:normAutofit/>
          </a:bodyPr>
          <a:lstStyle/>
          <a:p>
            <a:pPr marL="68580" indent="0">
              <a:buNone/>
            </a:pPr>
            <a:endParaRPr lang="en-US" dirty="0"/>
          </a:p>
          <a:p>
            <a:pPr marL="68580" indent="0">
              <a:buNone/>
            </a:pPr>
            <a:r>
              <a:rPr lang="en-US" dirty="0"/>
              <a:t>Raffles </a:t>
            </a:r>
          </a:p>
          <a:p>
            <a:pPr marL="68580" indent="0">
              <a:buNone/>
            </a:pPr>
            <a:endParaRPr lang="en-US" dirty="0"/>
          </a:p>
          <a:p>
            <a:pPr marL="68580" lvl="0" indent="0">
              <a:buNone/>
            </a:pPr>
            <a:r>
              <a:rPr lang="en-US" dirty="0"/>
              <a:t>Are not authorized per CCS policy due to severe limitations on usage per North Carolina statue (GS 14-309.15).</a:t>
            </a:r>
          </a:p>
          <a:p>
            <a:pPr marL="68580" indent="0">
              <a:buNone/>
            </a:pPr>
            <a:endParaRPr lang="en-US" dirty="0"/>
          </a:p>
          <a:p>
            <a:pPr marL="68580" indent="0">
              <a:buNone/>
            </a:pPr>
            <a:r>
              <a:rPr lang="en-US" dirty="0"/>
              <a:t>Raffles are to be handled by PTO/PTA or boosters.</a:t>
            </a:r>
          </a:p>
          <a:p>
            <a:pPr marL="68580" indent="0">
              <a:buNone/>
            </a:pPr>
            <a:endParaRPr lang="en-US" dirty="0"/>
          </a:p>
        </p:txBody>
      </p:sp>
    </p:spTree>
    <p:extLst>
      <p:ext uri="{BB962C8B-B14F-4D97-AF65-F5344CB8AC3E}">
        <p14:creationId xmlns:p14="http://schemas.microsoft.com/office/powerpoint/2010/main" val="2352999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715962"/>
          </a:xfrm>
        </p:spPr>
        <p:txBody>
          <a:bodyPr>
            <a:normAutofit fontScale="90000"/>
          </a:bodyPr>
          <a:lstStyle/>
          <a:p>
            <a:pPr algn="ctr"/>
            <a:r>
              <a:rPr lang="en-US" dirty="0">
                <a:cs typeface="Arial" pitchFamily="34" charset="0"/>
              </a:rPr>
              <a:t>Miscellaneous- Cont’d</a:t>
            </a:r>
            <a:br>
              <a:rPr lang="en-US" sz="4800" dirty="0">
                <a:cs typeface="Arial" pitchFamily="34" charset="0"/>
              </a:rPr>
            </a:br>
            <a:r>
              <a:rPr lang="en-US" sz="2000" dirty="0">
                <a:cs typeface="Arial" pitchFamily="34" charset="0"/>
              </a:rPr>
              <a:t>Applicable to both County and School Managed funds</a:t>
            </a:r>
            <a:br>
              <a:rPr lang="en-US" dirty="0"/>
            </a:br>
            <a:endParaRPr lang="en-US" dirty="0"/>
          </a:p>
        </p:txBody>
      </p:sp>
      <p:sp>
        <p:nvSpPr>
          <p:cNvPr id="3" name="Content Placeholder 2"/>
          <p:cNvSpPr>
            <a:spLocks noGrp="1"/>
          </p:cNvSpPr>
          <p:nvPr>
            <p:ph idx="1"/>
          </p:nvPr>
        </p:nvSpPr>
        <p:spPr>
          <a:xfrm>
            <a:off x="685800" y="963168"/>
            <a:ext cx="7772400" cy="4980432"/>
          </a:xfrm>
        </p:spPr>
        <p:txBody>
          <a:bodyPr>
            <a:normAutofit fontScale="85000" lnSpcReduction="20000"/>
          </a:bodyPr>
          <a:lstStyle/>
          <a:p>
            <a:pPr marL="68580" indent="0">
              <a:buNone/>
            </a:pPr>
            <a:r>
              <a:rPr lang="en-US" dirty="0"/>
              <a:t>A Petty cash fund should not be utilized.  </a:t>
            </a:r>
          </a:p>
          <a:p>
            <a:pPr marL="68580" indent="0">
              <a:buNone/>
            </a:pPr>
            <a:endParaRPr lang="en-US" dirty="0"/>
          </a:p>
          <a:p>
            <a:pPr marL="68580" indent="0">
              <a:buNone/>
            </a:pPr>
            <a:r>
              <a:rPr lang="en-US" dirty="0"/>
              <a:t>Expenditures should be made in the form of check or store purchasing account and adhere to CCS expenditure policy.</a:t>
            </a:r>
          </a:p>
          <a:p>
            <a:pPr marL="68580" indent="0">
              <a:buNone/>
            </a:pPr>
            <a:endParaRPr lang="en-US" dirty="0"/>
          </a:p>
          <a:p>
            <a:pPr marL="68580" indent="0">
              <a:buNone/>
            </a:pPr>
            <a:r>
              <a:rPr lang="en-US" dirty="0"/>
              <a:t>Change Fund</a:t>
            </a:r>
          </a:p>
          <a:p>
            <a:r>
              <a:rPr lang="en-US" dirty="0"/>
              <a:t>It is permitted if start-up cash is needed for an event.</a:t>
            </a:r>
          </a:p>
          <a:p>
            <a:pPr lvl="0"/>
            <a:r>
              <a:rPr lang="en-US" dirty="0"/>
              <a:t>A purchase order must first be approved and signed by Principal.</a:t>
            </a:r>
          </a:p>
          <a:p>
            <a:pPr lvl="0"/>
            <a:r>
              <a:rPr lang="en-US" dirty="0"/>
              <a:t>The purchase order and check should be made payable to the athletic director, club advisor, or Treasurer.</a:t>
            </a:r>
          </a:p>
          <a:p>
            <a:pPr lvl="0"/>
            <a:r>
              <a:rPr lang="en-US" dirty="0"/>
              <a:t>The check should be charged to the appropriate fund.</a:t>
            </a:r>
          </a:p>
          <a:p>
            <a:pPr lvl="0"/>
            <a:r>
              <a:rPr lang="en-US" dirty="0"/>
              <a:t>After the event, the change fund/start-up cash should be separated from the proceeds of the event and deposited separately.</a:t>
            </a:r>
          </a:p>
          <a:p>
            <a:pPr lvl="0"/>
            <a:r>
              <a:rPr lang="en-US" dirty="0"/>
              <a:t>The bank deposit ticket should be marked “Redeposit of Change Fund”.</a:t>
            </a:r>
          </a:p>
          <a:p>
            <a:pPr lvl="0"/>
            <a:r>
              <a:rPr lang="en-US" dirty="0"/>
              <a:t>The proceeds from the event should be receipted in a teacher receipt book and deposited separately from the change fund redeposit.</a:t>
            </a:r>
          </a:p>
          <a:p>
            <a:pPr marL="68580" indent="0">
              <a:buNone/>
            </a:pPr>
            <a:r>
              <a:rPr lang="en-US" dirty="0"/>
              <a:t>.  </a:t>
            </a:r>
          </a:p>
        </p:txBody>
      </p:sp>
    </p:spTree>
    <p:extLst>
      <p:ext uri="{BB962C8B-B14F-4D97-AF65-F5344CB8AC3E}">
        <p14:creationId xmlns:p14="http://schemas.microsoft.com/office/powerpoint/2010/main" val="1723753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066800"/>
          </a:xfrm>
        </p:spPr>
        <p:txBody>
          <a:bodyPr>
            <a:normAutofit fontScale="90000"/>
          </a:bodyPr>
          <a:lstStyle/>
          <a:p>
            <a:pPr algn="ctr"/>
            <a:r>
              <a:rPr lang="en-US" sz="3200" dirty="0">
                <a:cs typeface="Arial" pitchFamily="34" charset="0"/>
              </a:rPr>
              <a:t>Miscellaneous- School Managed</a:t>
            </a:r>
            <a:br>
              <a:rPr lang="en-US" dirty="0"/>
            </a:br>
            <a:endParaRPr lang="en-US" dirty="0"/>
          </a:p>
        </p:txBody>
      </p:sp>
      <p:sp>
        <p:nvSpPr>
          <p:cNvPr id="3" name="Content Placeholder 2"/>
          <p:cNvSpPr>
            <a:spLocks noGrp="1"/>
          </p:cNvSpPr>
          <p:nvPr>
            <p:ph idx="1"/>
          </p:nvPr>
        </p:nvSpPr>
        <p:spPr>
          <a:xfrm>
            <a:off x="685800" y="914400"/>
            <a:ext cx="7772400" cy="4724400"/>
          </a:xfrm>
        </p:spPr>
        <p:txBody>
          <a:bodyPr>
            <a:normAutofit/>
          </a:bodyPr>
          <a:lstStyle/>
          <a:p>
            <a:pPr marL="68580" indent="0">
              <a:buNone/>
            </a:pPr>
            <a:r>
              <a:rPr lang="en-US" dirty="0"/>
              <a:t>Transfers</a:t>
            </a:r>
          </a:p>
          <a:p>
            <a:pPr marL="68580" indent="0">
              <a:buNone/>
            </a:pPr>
            <a:endParaRPr lang="en-US" dirty="0"/>
          </a:p>
          <a:p>
            <a:pPr marL="68580" indent="0">
              <a:buNone/>
            </a:pPr>
            <a:r>
              <a:rPr lang="en-US" dirty="0"/>
              <a:t>A transfer occurs when an amount is subtracted from one account and added to another account.</a:t>
            </a:r>
          </a:p>
          <a:p>
            <a:pPr marL="68580" indent="0">
              <a:buNone/>
            </a:pPr>
            <a:r>
              <a:rPr lang="en-US" dirty="0"/>
              <a:t> </a:t>
            </a:r>
          </a:p>
          <a:p>
            <a:r>
              <a:rPr lang="en-US" dirty="0"/>
              <a:t>All transfers should be approved by the Principal.</a:t>
            </a:r>
          </a:p>
          <a:p>
            <a:pPr marL="68580" indent="0">
              <a:buNone/>
            </a:pPr>
            <a:endParaRPr lang="en-US" dirty="0"/>
          </a:p>
          <a:p>
            <a:r>
              <a:rPr lang="en-US" dirty="0"/>
              <a:t>Transfers should only be used on rare occasions; each transfer should be adequately explained as to the justification of the transfer.</a:t>
            </a:r>
          </a:p>
          <a:p>
            <a:endParaRPr lang="en-US" dirty="0"/>
          </a:p>
          <a:p>
            <a:pPr lvl="1"/>
            <a:r>
              <a:rPr lang="en-US" dirty="0"/>
              <a:t>Stating the transfer was to clear year end negative accounts is not considered adequate documentation</a:t>
            </a:r>
          </a:p>
          <a:p>
            <a:pPr marL="68580" indent="0">
              <a:buNone/>
            </a:pPr>
            <a:endParaRPr lang="en-US" dirty="0"/>
          </a:p>
        </p:txBody>
      </p:sp>
    </p:spTree>
    <p:extLst>
      <p:ext uri="{BB962C8B-B14F-4D97-AF65-F5344CB8AC3E}">
        <p14:creationId xmlns:p14="http://schemas.microsoft.com/office/powerpoint/2010/main" val="34552553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990600"/>
          </a:xfrm>
        </p:spPr>
        <p:txBody>
          <a:bodyPr>
            <a:normAutofit/>
          </a:bodyPr>
          <a:lstStyle/>
          <a:p>
            <a:pPr algn="ctr"/>
            <a:r>
              <a:rPr lang="en-US" sz="3200" dirty="0">
                <a:cs typeface="Arial" pitchFamily="34" charset="0"/>
              </a:rPr>
              <a:t>Miscellaneous – Cont’d</a:t>
            </a:r>
            <a:br>
              <a:rPr lang="en-US" sz="3200" dirty="0">
                <a:cs typeface="Arial" pitchFamily="34" charset="0"/>
              </a:rPr>
            </a:br>
            <a:r>
              <a:rPr lang="en-US" sz="2000" dirty="0">
                <a:cs typeface="Arial" pitchFamily="34" charset="0"/>
              </a:rPr>
              <a:t>Applicable to both County and School Managed funds</a:t>
            </a:r>
            <a:endParaRPr lang="en-US" sz="2000" dirty="0"/>
          </a:p>
        </p:txBody>
      </p:sp>
      <p:sp>
        <p:nvSpPr>
          <p:cNvPr id="3" name="Content Placeholder 2"/>
          <p:cNvSpPr>
            <a:spLocks noGrp="1"/>
          </p:cNvSpPr>
          <p:nvPr>
            <p:ph idx="1"/>
          </p:nvPr>
        </p:nvSpPr>
        <p:spPr>
          <a:xfrm>
            <a:off x="381000" y="990600"/>
            <a:ext cx="8686800" cy="5105399"/>
          </a:xfrm>
        </p:spPr>
        <p:txBody>
          <a:bodyPr>
            <a:normAutofit/>
          </a:bodyPr>
          <a:lstStyle/>
          <a:p>
            <a:pPr marL="68580" indent="0">
              <a:buNone/>
            </a:pPr>
            <a:r>
              <a:rPr lang="en-US" sz="1900" dirty="0"/>
              <a:t>Board Policy:  5030 Community Use of Facilities</a:t>
            </a:r>
          </a:p>
          <a:p>
            <a:pPr marL="68580" indent="0">
              <a:buNone/>
            </a:pPr>
            <a:r>
              <a:rPr lang="en-US" sz="1600" dirty="0"/>
              <a:t>The use of school facilities by community groups should be consistent with the education program and the goals and objectives of the board and school system.</a:t>
            </a:r>
          </a:p>
          <a:p>
            <a:pPr marL="68580" indent="0">
              <a:buNone/>
            </a:pPr>
            <a:endParaRPr lang="en-US" sz="1600" dirty="0"/>
          </a:p>
          <a:p>
            <a:pPr marL="68580" indent="0">
              <a:buNone/>
            </a:pPr>
            <a:r>
              <a:rPr lang="en-US" sz="1600" dirty="0"/>
              <a:t>Any individual or group that wishes to use a school facility must execute a written agreement regarding the use of the facility.  </a:t>
            </a:r>
          </a:p>
          <a:p>
            <a:pPr marL="68580" indent="0">
              <a:buNone/>
            </a:pPr>
            <a:endParaRPr lang="en-US" sz="1600" dirty="0"/>
          </a:p>
          <a:p>
            <a:pPr marL="68580" indent="0">
              <a:buNone/>
            </a:pPr>
            <a:r>
              <a:rPr lang="en-US" sz="1600" dirty="0"/>
              <a:t>Costs for using designated facilities will be calculated in accordance with the fee schedule.</a:t>
            </a:r>
          </a:p>
          <a:p>
            <a:pPr marL="68580" indent="0">
              <a:buNone/>
            </a:pPr>
            <a:r>
              <a:rPr lang="en-US" sz="1600" dirty="0"/>
              <a:t>Non-Profit Organizations receive a 25% discount off the facility fee</a:t>
            </a:r>
          </a:p>
          <a:p>
            <a:pPr marL="68580" indent="0">
              <a:buNone/>
            </a:pPr>
            <a:r>
              <a:rPr lang="en-US" sz="1600" dirty="0"/>
              <a:t>Youth Organizations receive a 50% discount off the facility fee</a:t>
            </a:r>
          </a:p>
          <a:p>
            <a:pPr marL="68580" indent="0">
              <a:buNone/>
            </a:pPr>
            <a:endParaRPr lang="en-US" sz="1600" dirty="0"/>
          </a:p>
          <a:p>
            <a:pPr marL="68580" indent="0">
              <a:buNone/>
            </a:pPr>
            <a:r>
              <a:rPr lang="en-US" sz="1600" dirty="0"/>
              <a:t>In-kind contributions that goes toward the cost of facility rentals are allowed.  The three most common examples, are service labor hours being provided to repair school fields or grounds, donated equipment or materials, and monetary contributions.  For these situations, in-kind contributions have to be clearly noted, </a:t>
            </a:r>
            <a:r>
              <a:rPr lang="en-US" sz="1600" b="1" dirty="0"/>
              <a:t>in the appropriate place</a:t>
            </a:r>
            <a:r>
              <a:rPr lang="en-US" sz="1600" dirty="0"/>
              <a:t>, on the application for Community Use of School Facilities. </a:t>
            </a:r>
          </a:p>
          <a:p>
            <a:pPr marL="68580" indent="0">
              <a:buNone/>
            </a:pPr>
            <a:endParaRPr lang="en-US" sz="1600" dirty="0"/>
          </a:p>
        </p:txBody>
      </p:sp>
    </p:spTree>
    <p:extLst>
      <p:ext uri="{BB962C8B-B14F-4D97-AF65-F5344CB8AC3E}">
        <p14:creationId xmlns:p14="http://schemas.microsoft.com/office/powerpoint/2010/main" val="2401053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normAutofit/>
          </a:bodyPr>
          <a:lstStyle/>
          <a:p>
            <a:pPr algn="ctr"/>
            <a:r>
              <a:rPr lang="en-US" sz="3200" dirty="0">
                <a:cs typeface="Arial" pitchFamily="34" charset="0"/>
              </a:rPr>
              <a:t>Miscellaneous – Cont’d</a:t>
            </a:r>
            <a:br>
              <a:rPr lang="en-US" sz="2000" dirty="0">
                <a:cs typeface="Arial" pitchFamily="34" charset="0"/>
              </a:rPr>
            </a:br>
            <a:r>
              <a:rPr lang="en-US" sz="2000" dirty="0">
                <a:cs typeface="Arial" pitchFamily="34" charset="0"/>
              </a:rPr>
              <a:t>Applicable to both County and School Managed funds</a:t>
            </a:r>
            <a:endParaRPr lang="en-US" sz="2000" dirty="0"/>
          </a:p>
        </p:txBody>
      </p:sp>
      <p:sp>
        <p:nvSpPr>
          <p:cNvPr id="3" name="Content Placeholder 2"/>
          <p:cNvSpPr>
            <a:spLocks noGrp="1"/>
          </p:cNvSpPr>
          <p:nvPr>
            <p:ph idx="1"/>
          </p:nvPr>
        </p:nvSpPr>
        <p:spPr>
          <a:xfrm>
            <a:off x="685800" y="1143000"/>
            <a:ext cx="7772400" cy="5562599"/>
          </a:xfrm>
        </p:spPr>
        <p:txBody>
          <a:bodyPr>
            <a:normAutofit/>
          </a:bodyPr>
          <a:lstStyle/>
          <a:p>
            <a:r>
              <a:rPr lang="en-US" dirty="0"/>
              <a:t>Board Policy:  5030 Community Use of Facilities</a:t>
            </a:r>
          </a:p>
          <a:p>
            <a:r>
              <a:rPr lang="en-US" sz="1600" dirty="0"/>
              <a:t>All facility use applications with in-kind contributions should be send to Finance.</a:t>
            </a:r>
          </a:p>
          <a:p>
            <a:r>
              <a:rPr lang="en-US" sz="1600" dirty="0"/>
              <a:t>The eligibility of in-kind contributions depends on the following conditions being met:</a:t>
            </a:r>
          </a:p>
          <a:p>
            <a:pPr lvl="0"/>
            <a:r>
              <a:rPr lang="en-US" sz="1700" dirty="0"/>
              <a:t>In-kind contributions of materials, equipment, or monetary donations must be accompanied by receipts or documentation of value.</a:t>
            </a:r>
          </a:p>
          <a:p>
            <a:pPr lvl="1"/>
            <a:r>
              <a:rPr lang="en-US" dirty="0"/>
              <a:t>A spreadsheet must be created to track total rental charges and deductions for monetary contributions, contributed services, and donated materials.  A running total should be kept until it is used up (template attached). </a:t>
            </a:r>
            <a:endParaRPr lang="en-US" sz="1100" dirty="0"/>
          </a:p>
          <a:p>
            <a:pPr lvl="1"/>
            <a:r>
              <a:rPr lang="en-US" dirty="0"/>
              <a:t>This documentation should be kept at the school but a copy must also be sent to Finance attached to the application for community use of school facilities.</a:t>
            </a:r>
            <a:endParaRPr lang="en-US" sz="1100" dirty="0"/>
          </a:p>
          <a:p>
            <a:pPr lvl="1"/>
            <a:r>
              <a:rPr lang="en-US" dirty="0"/>
              <a:t>Evidence of monetary contributions require both of the following:</a:t>
            </a:r>
            <a:endParaRPr lang="en-US" sz="1100" dirty="0"/>
          </a:p>
          <a:p>
            <a:pPr lvl="2"/>
            <a:r>
              <a:rPr lang="en-US" dirty="0"/>
              <a:t>Copy of the check from the donor</a:t>
            </a:r>
            <a:endParaRPr lang="en-US" sz="1050" dirty="0"/>
          </a:p>
          <a:p>
            <a:pPr lvl="2"/>
            <a:r>
              <a:rPr lang="en-US" dirty="0"/>
              <a:t>Receipt from the school or parent organization that received the donation </a:t>
            </a:r>
          </a:p>
          <a:p>
            <a:pPr lvl="2"/>
            <a:r>
              <a:rPr lang="en-US" dirty="0"/>
              <a:t>All fees must be collected </a:t>
            </a:r>
            <a:r>
              <a:rPr lang="en-US" b="1" dirty="0">
                <a:solidFill>
                  <a:schemeClr val="bg1"/>
                </a:solidFill>
              </a:rPr>
              <a:t>two weeks prior </a:t>
            </a:r>
            <a:r>
              <a:rPr lang="en-US" dirty="0"/>
              <a:t>to the scheduled event and if payment is not received the participants should not be allowed to use the facility.</a:t>
            </a:r>
          </a:p>
        </p:txBody>
      </p:sp>
    </p:spTree>
    <p:extLst>
      <p:ext uri="{BB962C8B-B14F-4D97-AF65-F5344CB8AC3E}">
        <p14:creationId xmlns:p14="http://schemas.microsoft.com/office/powerpoint/2010/main" val="3444325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944562"/>
          </a:xfrm>
        </p:spPr>
        <p:txBody>
          <a:bodyPr>
            <a:normAutofit fontScale="90000"/>
          </a:bodyPr>
          <a:lstStyle/>
          <a:p>
            <a:pPr algn="ctr"/>
            <a:br>
              <a:rPr lang="en-US" sz="3200" dirty="0">
                <a:cs typeface="Arial" pitchFamily="34" charset="0"/>
              </a:rPr>
            </a:br>
            <a:r>
              <a:rPr lang="en-US" sz="3200" dirty="0">
                <a:cs typeface="Arial" pitchFamily="34" charset="0"/>
              </a:rPr>
              <a:t>Miscellaneous – Cont’d</a:t>
            </a:r>
            <a:br>
              <a:rPr lang="en-US" sz="3200" dirty="0">
                <a:cs typeface="Arial" pitchFamily="34" charset="0"/>
              </a:rPr>
            </a:br>
            <a:r>
              <a:rPr lang="en-US" sz="2200" dirty="0">
                <a:cs typeface="Arial" pitchFamily="34" charset="0"/>
              </a:rPr>
              <a:t>Applicable to both County and School Managed funds</a:t>
            </a:r>
            <a:br>
              <a:rPr lang="en-US" dirty="0"/>
            </a:br>
            <a:endParaRPr lang="en-US" dirty="0"/>
          </a:p>
        </p:txBody>
      </p:sp>
      <p:sp>
        <p:nvSpPr>
          <p:cNvPr id="3" name="Content Placeholder 2"/>
          <p:cNvSpPr>
            <a:spLocks noGrp="1"/>
          </p:cNvSpPr>
          <p:nvPr>
            <p:ph idx="1"/>
          </p:nvPr>
        </p:nvSpPr>
        <p:spPr>
          <a:xfrm>
            <a:off x="685800" y="1371600"/>
            <a:ext cx="7772400" cy="4191000"/>
          </a:xfrm>
        </p:spPr>
        <p:txBody>
          <a:bodyPr>
            <a:normAutofit/>
          </a:bodyPr>
          <a:lstStyle/>
          <a:p>
            <a:pPr marL="68580" indent="0">
              <a:buNone/>
            </a:pPr>
            <a:r>
              <a:rPr lang="en-US" dirty="0"/>
              <a:t>Board Policy : 7730 Conflict of Interest</a:t>
            </a:r>
          </a:p>
          <a:p>
            <a:pPr marL="68580" indent="0">
              <a:buNone/>
            </a:pPr>
            <a:endParaRPr lang="en-US" dirty="0"/>
          </a:p>
          <a:p>
            <a:r>
              <a:rPr lang="en-US" dirty="0"/>
              <a:t>Employees are expected to avoid engaging in any conduct that creates, or gives the appearance to the public of creating a conflict of interest with job responsibilities with the school system.  While there may be other conflicts of interest, employees must follow board directives in the following areas.</a:t>
            </a:r>
          </a:p>
          <a:p>
            <a:endParaRPr lang="en-US" dirty="0"/>
          </a:p>
          <a:p>
            <a:r>
              <a:rPr lang="en-US" dirty="0"/>
              <a:t>Financial Interests:  An employee or their spouse will not engage in selling goods or services to the board and will not engage in or have a financial interest, directly, or indirectly in any activity that conflicts with duties and responsibilities in the school system.</a:t>
            </a:r>
          </a:p>
          <a:p>
            <a:pPr marL="68580" indent="0">
              <a:buNone/>
            </a:pPr>
            <a:endParaRPr lang="en-US" dirty="0"/>
          </a:p>
        </p:txBody>
      </p:sp>
    </p:spTree>
    <p:extLst>
      <p:ext uri="{BB962C8B-B14F-4D97-AF65-F5344CB8AC3E}">
        <p14:creationId xmlns:p14="http://schemas.microsoft.com/office/powerpoint/2010/main" val="4033908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600200"/>
          </a:xfrm>
        </p:spPr>
        <p:txBody>
          <a:bodyPr>
            <a:normAutofit fontScale="90000"/>
          </a:bodyPr>
          <a:lstStyle/>
          <a:p>
            <a:pPr algn="ctr"/>
            <a:r>
              <a:rPr lang="en-US" b="1" dirty="0"/>
              <a:t>Personal Purchases and Checks</a:t>
            </a:r>
            <a:br>
              <a:rPr lang="en-US" sz="2800" b="1" dirty="0"/>
            </a:br>
            <a:r>
              <a:rPr lang="en-US" sz="2200" dirty="0">
                <a:cs typeface="Arial" pitchFamily="34" charset="0"/>
              </a:rPr>
              <a:t>Applicable to both County and School Managed funds</a:t>
            </a:r>
            <a:endParaRPr lang="en-US" sz="2200" dirty="0"/>
          </a:p>
        </p:txBody>
      </p:sp>
      <p:sp>
        <p:nvSpPr>
          <p:cNvPr id="3" name="Content Placeholder 2"/>
          <p:cNvSpPr>
            <a:spLocks noGrp="1"/>
          </p:cNvSpPr>
          <p:nvPr>
            <p:ph idx="1"/>
          </p:nvPr>
        </p:nvSpPr>
        <p:spPr/>
        <p:txBody>
          <a:bodyPr/>
          <a:lstStyle/>
          <a:p>
            <a:pPr marL="68580" indent="0">
              <a:buNone/>
            </a:pPr>
            <a:endParaRPr lang="en-US" dirty="0"/>
          </a:p>
          <a:p>
            <a:pPr marL="68580" indent="0">
              <a:buNone/>
            </a:pPr>
            <a:r>
              <a:rPr lang="en-US" dirty="0"/>
              <a:t>No employee shall charge personal items to any account with intentions of paying the school/county office when the items are received.   Funds may not be obligated for personal purposes.</a:t>
            </a:r>
          </a:p>
          <a:p>
            <a:pPr marL="68580" indent="0">
              <a:buNone/>
            </a:pPr>
            <a:endParaRPr lang="en-US" dirty="0"/>
          </a:p>
          <a:p>
            <a:pPr marL="68580" indent="0">
              <a:buNone/>
            </a:pPr>
            <a:endParaRPr lang="en-US" dirty="0"/>
          </a:p>
          <a:p>
            <a:pPr marL="68580" indent="0">
              <a:buNone/>
            </a:pPr>
            <a:r>
              <a:rPr lang="en-US" dirty="0"/>
              <a:t>Personal checks should not be cashed from school or county managed funds.</a:t>
            </a:r>
          </a:p>
          <a:p>
            <a:endParaRPr lang="en-US" dirty="0"/>
          </a:p>
        </p:txBody>
      </p:sp>
    </p:spTree>
    <p:extLst>
      <p:ext uri="{BB962C8B-B14F-4D97-AF65-F5344CB8AC3E}">
        <p14:creationId xmlns:p14="http://schemas.microsoft.com/office/powerpoint/2010/main" val="13814528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524001"/>
          </a:xfrm>
        </p:spPr>
        <p:txBody>
          <a:bodyPr>
            <a:normAutofit/>
          </a:bodyPr>
          <a:lstStyle/>
          <a:p>
            <a:pPr algn="ctr"/>
            <a:r>
              <a:rPr lang="en-US" sz="3200" b="1" dirty="0">
                <a:latin typeface="Arial" pitchFamily="34" charset="0"/>
                <a:cs typeface="Arial" pitchFamily="34" charset="0"/>
              </a:rPr>
              <a:t>Authorized Check Signers</a:t>
            </a:r>
            <a:br>
              <a:rPr lang="en-US" sz="3200" b="1" dirty="0">
                <a:latin typeface="Arial" pitchFamily="34" charset="0"/>
                <a:cs typeface="Arial" pitchFamily="34" charset="0"/>
              </a:rPr>
            </a:br>
            <a:r>
              <a:rPr lang="en-US" sz="2200" dirty="0">
                <a:cs typeface="Arial" pitchFamily="34" charset="0"/>
              </a:rPr>
              <a:t>School Managed funds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marL="68580" indent="0">
              <a:buNone/>
            </a:pPr>
            <a:r>
              <a:rPr lang="en-US" dirty="0"/>
              <a:t>The principal and school treasurer are the primary check signers. In cases of emergencies, the principal and treasurer should have backup personnel authorized to sign checks when the principal or treasurer is unavailable.</a:t>
            </a:r>
          </a:p>
          <a:p>
            <a:endParaRPr lang="en-US" dirty="0"/>
          </a:p>
          <a:p>
            <a:pPr marL="68580" indent="0">
              <a:buNone/>
            </a:pPr>
            <a:r>
              <a:rPr lang="en-US" dirty="0"/>
              <a:t>Checks should not be signed by two people of the same job “area”.  (ex. Principal and assistant principal should not sign together nor should treasurer and treasurer back-up.  Signature should be by administrator and treasurer or administrator and the treasurer back-up position.)</a:t>
            </a:r>
          </a:p>
          <a:p>
            <a:pPr marL="68580" indent="0">
              <a:buNone/>
            </a:pPr>
            <a:r>
              <a:rPr lang="en-US" dirty="0"/>
              <a:t>Finance must be notified of any changes in banking intuitions or changes to the signature card.</a:t>
            </a:r>
          </a:p>
          <a:p>
            <a:pPr marL="68580" indent="0">
              <a:buNone/>
            </a:pPr>
            <a:endParaRPr lang="en-US" dirty="0"/>
          </a:p>
          <a:p>
            <a:pPr marL="68580" indent="0">
              <a:buNone/>
            </a:pPr>
            <a:r>
              <a:rPr lang="en-US" dirty="0">
                <a:solidFill>
                  <a:schemeClr val="bg1"/>
                </a:solidFill>
              </a:rPr>
              <a:t>Signature stamps are not permitted on any financial or payroll documentation</a:t>
            </a:r>
          </a:p>
          <a:p>
            <a:pPr marL="68580" indent="0">
              <a:buNone/>
            </a:pPr>
            <a:endParaRPr lang="en-US" dirty="0"/>
          </a:p>
          <a:p>
            <a:pPr marL="68580" indent="0">
              <a:buNone/>
            </a:pPr>
            <a:endParaRPr lang="en-US" dirty="0"/>
          </a:p>
          <a:p>
            <a:endParaRPr lang="en-US" dirty="0"/>
          </a:p>
        </p:txBody>
      </p:sp>
    </p:spTree>
    <p:extLst>
      <p:ext uri="{BB962C8B-B14F-4D97-AF65-F5344CB8AC3E}">
        <p14:creationId xmlns:p14="http://schemas.microsoft.com/office/powerpoint/2010/main" val="3161736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772400" cy="944562"/>
          </a:xfrm>
        </p:spPr>
        <p:txBody>
          <a:bodyPr>
            <a:normAutofit fontScale="90000"/>
          </a:bodyPr>
          <a:lstStyle/>
          <a:p>
            <a:pPr algn="ctr"/>
            <a:r>
              <a:rPr lang="en-US" sz="3100" b="1" dirty="0">
                <a:cs typeface="Arial" pitchFamily="34" charset="0"/>
              </a:rPr>
              <a:t>Theft</a:t>
            </a:r>
            <a:br>
              <a:rPr lang="en-US" dirty="0"/>
            </a:br>
            <a:endParaRPr lang="en-US" dirty="0"/>
          </a:p>
        </p:txBody>
      </p:sp>
      <p:sp>
        <p:nvSpPr>
          <p:cNvPr id="3" name="Content Placeholder 2"/>
          <p:cNvSpPr>
            <a:spLocks noGrp="1"/>
          </p:cNvSpPr>
          <p:nvPr>
            <p:ph idx="1"/>
          </p:nvPr>
        </p:nvSpPr>
        <p:spPr>
          <a:xfrm>
            <a:off x="685800" y="762000"/>
            <a:ext cx="7772400" cy="4953001"/>
          </a:xfrm>
        </p:spPr>
        <p:txBody>
          <a:bodyPr>
            <a:normAutofit fontScale="92500" lnSpcReduction="10000"/>
          </a:bodyPr>
          <a:lstStyle/>
          <a:p>
            <a:pPr marL="68580" indent="0" fontAlgn="base">
              <a:buNone/>
            </a:pPr>
            <a:r>
              <a:rPr lang="en-US" dirty="0"/>
              <a:t>In the event that money is stolen at the school, the Finance and Human Resources Department should be notified in writing immediately as well as a police report filed.</a:t>
            </a:r>
          </a:p>
          <a:p>
            <a:pPr marL="68580" indent="0" fontAlgn="base">
              <a:buNone/>
            </a:pPr>
            <a:endParaRPr lang="en-US" dirty="0"/>
          </a:p>
          <a:p>
            <a:pPr marL="68580" indent="0" fontAlgn="base">
              <a:buNone/>
            </a:pPr>
            <a:r>
              <a:rPr lang="en-US" dirty="0"/>
              <a:t>The principal and the Finance Department will decide whether the theft could have been avoided if all local school fund account procedures contained in the manual had been followed. </a:t>
            </a:r>
          </a:p>
          <a:p>
            <a:pPr marL="68580" indent="0">
              <a:buNone/>
            </a:pPr>
            <a:r>
              <a:rPr lang="en-US" dirty="0"/>
              <a:t> </a:t>
            </a:r>
          </a:p>
          <a:p>
            <a:pPr marL="68580" indent="0">
              <a:buNone/>
            </a:pPr>
            <a:r>
              <a:rPr lang="en-US" dirty="0"/>
              <a:t>If procedures were not followed and the theft was a result of this negligence, then the negligent person will be held responsible for repaying the missing funds.  If the Finance Procedures Manual was followed, and all necessary precautions were taken to safeguard the funds, then the principal would likely deem it appropriate that the missing funds be replaced out of the school’s General Fund.   The Finance Department would assist the treasurer with this process.   The principal should also consult with Finance Department as to what steps will be taken to avoid a recurrence.</a:t>
            </a:r>
          </a:p>
          <a:p>
            <a:endParaRPr lang="en-US" dirty="0"/>
          </a:p>
        </p:txBody>
      </p:sp>
    </p:spTree>
    <p:extLst>
      <p:ext uri="{BB962C8B-B14F-4D97-AF65-F5344CB8AC3E}">
        <p14:creationId xmlns:p14="http://schemas.microsoft.com/office/powerpoint/2010/main" val="2650699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b="1" dirty="0">
                <a:cs typeface="Arial" pitchFamily="34" charset="0"/>
              </a:rPr>
              <a:t>School Audits</a:t>
            </a:r>
            <a:br>
              <a:rPr lang="en-US" dirty="0"/>
            </a:br>
            <a:endParaRPr lang="en-US" dirty="0"/>
          </a:p>
        </p:txBody>
      </p:sp>
      <p:sp>
        <p:nvSpPr>
          <p:cNvPr id="3" name="Content Placeholder 2"/>
          <p:cNvSpPr>
            <a:spLocks noGrp="1"/>
          </p:cNvSpPr>
          <p:nvPr>
            <p:ph idx="1"/>
          </p:nvPr>
        </p:nvSpPr>
        <p:spPr>
          <a:xfrm>
            <a:off x="685800" y="1143000"/>
            <a:ext cx="7772400" cy="4191001"/>
          </a:xfrm>
        </p:spPr>
        <p:txBody>
          <a:bodyPr>
            <a:normAutofit fontScale="92500" lnSpcReduction="20000"/>
          </a:bodyPr>
          <a:lstStyle/>
          <a:p>
            <a:pPr marL="68580" lvl="0" indent="0" fontAlgn="base">
              <a:buNone/>
            </a:pPr>
            <a:r>
              <a:rPr lang="en-US" dirty="0"/>
              <a:t>By law, by the end of the fiscal year, all accounting records of the school system, including the school funds, must be audited by a Certified Public Accountant. The Cabarrus County Board of Education selects the auditing firm. The auditing firm, selects a sample of the schools, performs audits, and issues a report as a part of the financial statements of the system.</a:t>
            </a:r>
          </a:p>
          <a:p>
            <a:pPr marL="68580" lvl="0" indent="0" fontAlgn="base">
              <a:buNone/>
            </a:pPr>
            <a:endParaRPr lang="en-US" dirty="0"/>
          </a:p>
          <a:p>
            <a:pPr marL="68580" lvl="0" indent="0" fontAlgn="base">
              <a:buNone/>
            </a:pPr>
            <a:r>
              <a:rPr lang="en-US" dirty="0"/>
              <a:t>All accounting records of each school must be closed out and in good order prior to the final independent audit. Each year, the schools are informed by the finance department of all year-end cut-off dates and audit procedures. </a:t>
            </a:r>
          </a:p>
          <a:p>
            <a:pPr marL="68580" lvl="0" indent="0" fontAlgn="base">
              <a:buNone/>
            </a:pPr>
            <a:endParaRPr lang="en-US" dirty="0"/>
          </a:p>
          <a:p>
            <a:pPr marL="68580" lvl="0" indent="0" fontAlgn="base">
              <a:buNone/>
            </a:pPr>
            <a:r>
              <a:rPr lang="en-US" dirty="0"/>
              <a:t>The finance department performs internal audits of each school, issues a report covering the financial standing of the school funds and expresses an opinion.  The principal and the treasurer share responsibility of the school’s financial records and audit results.  Audit results are reported to the Principal, the Treasurer, and the Superintendent for the principal’s evaluation file.</a:t>
            </a:r>
          </a:p>
          <a:p>
            <a:pPr marL="68580" indent="0">
              <a:buNone/>
            </a:pPr>
            <a:endParaRPr lang="en-US" dirty="0"/>
          </a:p>
        </p:txBody>
      </p:sp>
    </p:spTree>
    <p:extLst>
      <p:ext uri="{BB962C8B-B14F-4D97-AF65-F5344CB8AC3E}">
        <p14:creationId xmlns:p14="http://schemas.microsoft.com/office/powerpoint/2010/main" val="13401574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cs typeface="Arial" pitchFamily="34" charset="0"/>
              </a:rPr>
              <a:t>School Audits – cont’d</a:t>
            </a:r>
            <a:endParaRPr lang="en-US" sz="3200" dirty="0"/>
          </a:p>
        </p:txBody>
      </p:sp>
      <p:sp>
        <p:nvSpPr>
          <p:cNvPr id="3" name="Content Placeholder 2"/>
          <p:cNvSpPr>
            <a:spLocks noGrp="1"/>
          </p:cNvSpPr>
          <p:nvPr>
            <p:ph idx="1"/>
          </p:nvPr>
        </p:nvSpPr>
        <p:spPr/>
        <p:txBody>
          <a:bodyPr>
            <a:normAutofit/>
          </a:bodyPr>
          <a:lstStyle/>
          <a:p>
            <a:r>
              <a:rPr lang="en-US" dirty="0"/>
              <a:t>Audit results are communicated through an audit results letter the rankings are as follows:</a:t>
            </a:r>
          </a:p>
          <a:p>
            <a:pPr lvl="1"/>
            <a:r>
              <a:rPr lang="en-US" dirty="0"/>
              <a:t>Blue (Excellent Job)</a:t>
            </a:r>
          </a:p>
          <a:p>
            <a:pPr lvl="1"/>
            <a:r>
              <a:rPr lang="en-US" dirty="0"/>
              <a:t>Red (Good Job)</a:t>
            </a:r>
          </a:p>
          <a:p>
            <a:pPr lvl="1"/>
            <a:r>
              <a:rPr lang="en-US" dirty="0"/>
              <a:t>Yellow (Needs Improvement)</a:t>
            </a:r>
          </a:p>
          <a:p>
            <a:pPr lvl="1"/>
            <a:r>
              <a:rPr lang="en-US" dirty="0"/>
              <a:t>Caution</a:t>
            </a:r>
          </a:p>
          <a:p>
            <a:pPr lvl="1"/>
            <a:endParaRPr lang="en-US" dirty="0"/>
          </a:p>
          <a:p>
            <a:r>
              <a:rPr lang="en-US" dirty="0"/>
              <a:t>During the course of the audit areas for improvement are noted and addressed in a management letter which goes to the principal and treasurer only. 	</a:t>
            </a:r>
          </a:p>
          <a:p>
            <a:pPr marL="468630" lvl="1" indent="0">
              <a:buNone/>
            </a:pPr>
            <a:endParaRPr lang="en-US" dirty="0"/>
          </a:p>
        </p:txBody>
      </p:sp>
    </p:spTree>
    <p:extLst>
      <p:ext uri="{BB962C8B-B14F-4D97-AF65-F5344CB8AC3E}">
        <p14:creationId xmlns:p14="http://schemas.microsoft.com/office/powerpoint/2010/main" val="37758920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
            <a:ext cx="7772400" cy="1158240"/>
          </a:xfrm>
        </p:spPr>
        <p:txBody>
          <a:bodyPr>
            <a:normAutofit/>
          </a:bodyPr>
          <a:lstStyle/>
          <a:p>
            <a:pPr algn="ctr"/>
            <a:r>
              <a:rPr lang="en-US" sz="2800" dirty="0"/>
              <a:t>Ownership &amp; Responsibility of School Audit</a:t>
            </a:r>
          </a:p>
        </p:txBody>
      </p:sp>
      <p:sp>
        <p:nvSpPr>
          <p:cNvPr id="3" name="Content Placeholder 2"/>
          <p:cNvSpPr>
            <a:spLocks noGrp="1"/>
          </p:cNvSpPr>
          <p:nvPr>
            <p:ph idx="1"/>
          </p:nvPr>
        </p:nvSpPr>
        <p:spPr>
          <a:xfrm>
            <a:off x="762000" y="914400"/>
            <a:ext cx="7772400" cy="4724400"/>
          </a:xfrm>
        </p:spPr>
        <p:txBody>
          <a:bodyPr>
            <a:normAutofit fontScale="92500" lnSpcReduction="10000"/>
          </a:bodyPr>
          <a:lstStyle/>
          <a:p>
            <a:pPr marL="68580" indent="0">
              <a:buNone/>
            </a:pPr>
            <a:r>
              <a:rPr lang="en-US" sz="2400" dirty="0"/>
              <a:t>Whose audit is this?</a:t>
            </a:r>
          </a:p>
          <a:p>
            <a:pPr marL="468630" lvl="1" indent="0">
              <a:buNone/>
            </a:pPr>
            <a:r>
              <a:rPr lang="en-US" sz="2400" dirty="0"/>
              <a:t>School’s audit</a:t>
            </a:r>
          </a:p>
          <a:p>
            <a:pPr marL="468630" lvl="1" indent="0">
              <a:buNone/>
            </a:pPr>
            <a:endParaRPr lang="en-US" sz="2400" dirty="0"/>
          </a:p>
          <a:p>
            <a:pPr marL="68580" indent="0">
              <a:buNone/>
            </a:pPr>
            <a:r>
              <a:rPr lang="en-US" sz="2400" dirty="0"/>
              <a:t>Who is responsible?</a:t>
            </a:r>
          </a:p>
          <a:p>
            <a:pPr marL="468630" lvl="1" indent="0">
              <a:buNone/>
            </a:pPr>
            <a:r>
              <a:rPr lang="en-US" sz="2400" dirty="0"/>
              <a:t>Principal and Treasurer </a:t>
            </a:r>
            <a:r>
              <a:rPr lang="en-US" sz="2400" b="1" u="sng" dirty="0"/>
              <a:t>jointly</a:t>
            </a:r>
          </a:p>
          <a:p>
            <a:pPr marL="68580" indent="0">
              <a:buNone/>
            </a:pPr>
            <a:r>
              <a:rPr lang="en-US" sz="2400" dirty="0"/>
              <a:t>If it happened and it is not in compliance, it’s an audit exception.  </a:t>
            </a:r>
          </a:p>
          <a:p>
            <a:pPr marL="68580" indent="0">
              <a:buNone/>
            </a:pPr>
            <a:r>
              <a:rPr lang="en-US" sz="2400" dirty="0"/>
              <a:t>   </a:t>
            </a:r>
            <a:r>
              <a:rPr lang="en-US" sz="2400" b="1" dirty="0"/>
              <a:t>It does not matter who is at fault!</a:t>
            </a:r>
          </a:p>
          <a:p>
            <a:pPr marL="68580" indent="0">
              <a:buNone/>
            </a:pPr>
            <a:endParaRPr lang="en-US" sz="2400" dirty="0"/>
          </a:p>
          <a:p>
            <a:pPr marL="68580" indent="0">
              <a:buNone/>
            </a:pPr>
            <a:r>
              <a:rPr lang="en-US" sz="2400" dirty="0"/>
              <a:t>Audit results get reported to:</a:t>
            </a:r>
          </a:p>
          <a:p>
            <a:pPr marL="468630" lvl="1" indent="0">
              <a:buNone/>
            </a:pPr>
            <a:r>
              <a:rPr lang="en-US" sz="2400" dirty="0"/>
              <a:t>Principal</a:t>
            </a:r>
          </a:p>
          <a:p>
            <a:pPr marL="468630" lvl="1" indent="0">
              <a:buNone/>
            </a:pPr>
            <a:r>
              <a:rPr lang="en-US" sz="2400" dirty="0"/>
              <a:t>Treasurer</a:t>
            </a:r>
          </a:p>
          <a:p>
            <a:pPr marL="468630" lvl="1" indent="0">
              <a:buNone/>
            </a:pPr>
            <a:r>
              <a:rPr lang="en-US" sz="2400" dirty="0"/>
              <a:t>Superintendent (for principal’s evaluation file)</a:t>
            </a:r>
          </a:p>
          <a:p>
            <a:endParaRPr lang="en-US" dirty="0"/>
          </a:p>
        </p:txBody>
      </p:sp>
    </p:spTree>
    <p:extLst>
      <p:ext uri="{BB962C8B-B14F-4D97-AF65-F5344CB8AC3E}">
        <p14:creationId xmlns:p14="http://schemas.microsoft.com/office/powerpoint/2010/main" val="2925474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224" y="152400"/>
            <a:ext cx="7772400" cy="715962"/>
          </a:xfrm>
        </p:spPr>
        <p:txBody>
          <a:bodyPr>
            <a:normAutofit fontScale="90000"/>
          </a:bodyPr>
          <a:lstStyle/>
          <a:p>
            <a:pPr algn="ctr"/>
            <a:r>
              <a:rPr lang="en-US" dirty="0">
                <a:cs typeface="Arial" pitchFamily="34" charset="0"/>
              </a:rPr>
              <a:t>Payroll</a:t>
            </a:r>
            <a:br>
              <a:rPr lang="en-US" sz="3200" dirty="0">
                <a:cs typeface="Arial" pitchFamily="34" charset="0"/>
              </a:rPr>
            </a:br>
            <a:endParaRPr lang="en-US" sz="2000" dirty="0">
              <a:cs typeface="Arial" pitchFamily="34" charset="0"/>
            </a:endParaRPr>
          </a:p>
        </p:txBody>
      </p:sp>
      <p:sp>
        <p:nvSpPr>
          <p:cNvPr id="3" name="Content Placeholder 2"/>
          <p:cNvSpPr>
            <a:spLocks noGrp="1"/>
          </p:cNvSpPr>
          <p:nvPr>
            <p:ph idx="1"/>
          </p:nvPr>
        </p:nvSpPr>
        <p:spPr>
          <a:xfrm>
            <a:off x="685800" y="990600"/>
            <a:ext cx="7772400" cy="4876800"/>
          </a:xfrm>
        </p:spPr>
        <p:txBody>
          <a:bodyPr>
            <a:normAutofit fontScale="92500" lnSpcReduction="20000"/>
          </a:bodyPr>
          <a:lstStyle/>
          <a:p>
            <a:pPr marL="68580" indent="0">
              <a:buNone/>
            </a:pPr>
            <a:r>
              <a:rPr lang="en-US" dirty="0"/>
              <a:t>Timekeeper Administrative approval:</a:t>
            </a:r>
          </a:p>
          <a:p>
            <a:pPr marL="68580" indent="0">
              <a:buNone/>
            </a:pPr>
            <a:endParaRPr lang="en-US" dirty="0"/>
          </a:p>
          <a:p>
            <a:pPr marL="68580" indent="0">
              <a:buNone/>
            </a:pPr>
            <a:r>
              <a:rPr lang="en-US" dirty="0"/>
              <a:t>Timekeeper is the system wide computer software we use to track employee time. Exempt employees are required to sign in daily but are not required to sign out for payroll, however hourly (non-exempt) employees are required to sign in and out.</a:t>
            </a:r>
          </a:p>
          <a:p>
            <a:pPr marL="68580" indent="0">
              <a:buNone/>
            </a:pPr>
            <a:endParaRPr lang="en-US" dirty="0"/>
          </a:p>
          <a:p>
            <a:pPr marL="68580" indent="0">
              <a:buNone/>
            </a:pPr>
            <a:r>
              <a:rPr lang="en-US" dirty="0"/>
              <a:t>Administrators are responsible for reviewing employees previous weeks’ time to ensure accuracy and must approve time every Monday by 1:00pm. </a:t>
            </a:r>
          </a:p>
          <a:p>
            <a:r>
              <a:rPr lang="en-US" dirty="0"/>
              <a:t>Each school must have at least one trained back up to guarantee employee time is approved by the weekly deadline.</a:t>
            </a:r>
          </a:p>
          <a:p>
            <a:r>
              <a:rPr lang="en-US" dirty="0"/>
              <a:t>Your staff can not be paid without timekeeper approval.  It is imperative that you have a back up and a plan to ensure approval EVERY Monday by 1pm.</a:t>
            </a:r>
          </a:p>
          <a:p>
            <a:r>
              <a:rPr lang="en-US" dirty="0"/>
              <a:t>Regardless of rain, sleet, snow, holiday, or vacation, your staff has a </a:t>
            </a:r>
            <a:r>
              <a:rPr lang="en-US" u="sng" dirty="0"/>
              <a:t>zero</a:t>
            </a:r>
            <a:r>
              <a:rPr lang="en-US" dirty="0"/>
              <a:t> </a:t>
            </a:r>
            <a:r>
              <a:rPr lang="en-US" u="sng" dirty="0"/>
              <a:t>tolerance</a:t>
            </a:r>
            <a:r>
              <a:rPr lang="en-US" dirty="0"/>
              <a:t> for a late pay check. </a:t>
            </a:r>
          </a:p>
          <a:p>
            <a:pPr marL="68580" indent="0">
              <a:buNone/>
            </a:pPr>
            <a:endParaRPr lang="en-US" dirty="0"/>
          </a:p>
          <a:p>
            <a:pPr marL="68580" indent="0">
              <a:buNone/>
            </a:pPr>
            <a:endParaRPr lang="en-US" dirty="0"/>
          </a:p>
        </p:txBody>
      </p:sp>
    </p:spTree>
    <p:extLst>
      <p:ext uri="{BB962C8B-B14F-4D97-AF65-F5344CB8AC3E}">
        <p14:creationId xmlns:p14="http://schemas.microsoft.com/office/powerpoint/2010/main" val="3730314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Fair Labor Standards Act</a:t>
            </a:r>
            <a:br>
              <a:rPr lang="en-US" dirty="0"/>
            </a:br>
            <a:endParaRPr lang="en-US" sz="1800" dirty="0"/>
          </a:p>
        </p:txBody>
      </p:sp>
      <p:sp>
        <p:nvSpPr>
          <p:cNvPr id="3" name="Content Placeholder 2"/>
          <p:cNvSpPr>
            <a:spLocks noGrp="1"/>
          </p:cNvSpPr>
          <p:nvPr>
            <p:ph idx="1"/>
          </p:nvPr>
        </p:nvSpPr>
        <p:spPr/>
        <p:txBody>
          <a:bodyPr>
            <a:normAutofit lnSpcReduction="10000"/>
          </a:bodyPr>
          <a:lstStyle/>
          <a:p>
            <a:pPr marL="68580" indent="0">
              <a:buNone/>
            </a:pPr>
            <a:r>
              <a:rPr lang="en-US" dirty="0"/>
              <a:t>FLSA overtime rules are an important aspect of workplace knowledge for both employers and employees. As a general rule, the Fair Labor Standards Act (FLSA) requires an employer to pay a non-exempt employee overtime pay at the rate of one and one-half times the employee’s regular rate of pay for any hours worked over 40 in a given workweek. The FLSA overtime rules clearly state that all time spent by an employee performing activities which are job-related is potentially “work time.” This includes the employee’s regular “on the clock” work time, plus “off the clock” time spent performing job-related activities (which benefit the employer). Potential work is actual work if the employer “suffered or permitted” the employee to do it.  An employer suffers or permits work if it knows the employee is doing the work (or could have found out by looking), and lets the employee do it.</a:t>
            </a:r>
          </a:p>
        </p:txBody>
      </p:sp>
    </p:spTree>
    <p:extLst>
      <p:ext uri="{BB962C8B-B14F-4D97-AF65-F5344CB8AC3E}">
        <p14:creationId xmlns:p14="http://schemas.microsoft.com/office/powerpoint/2010/main" val="134606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normAutofit/>
          </a:bodyPr>
          <a:lstStyle/>
          <a:p>
            <a:pPr algn="ctr"/>
            <a:r>
              <a:rPr lang="en-US" sz="3200" dirty="0"/>
              <a:t>Your responsibility</a:t>
            </a:r>
            <a:br>
              <a:rPr lang="en-US" dirty="0"/>
            </a:br>
            <a:endParaRPr lang="en-US" sz="2000" dirty="0"/>
          </a:p>
        </p:txBody>
      </p:sp>
      <p:sp>
        <p:nvSpPr>
          <p:cNvPr id="3" name="Content Placeholder 2"/>
          <p:cNvSpPr>
            <a:spLocks noGrp="1"/>
          </p:cNvSpPr>
          <p:nvPr>
            <p:ph idx="1"/>
          </p:nvPr>
        </p:nvSpPr>
        <p:spPr/>
        <p:txBody>
          <a:bodyPr/>
          <a:lstStyle/>
          <a:p>
            <a:r>
              <a:rPr lang="en-US" dirty="0"/>
              <a:t>All non-exempt staff MUST be paid for hours worked.</a:t>
            </a:r>
          </a:p>
          <a:p>
            <a:r>
              <a:rPr lang="en-US" dirty="0"/>
              <a:t>Non-exempt staff may NOT work off the clock.</a:t>
            </a:r>
          </a:p>
          <a:p>
            <a:r>
              <a:rPr lang="en-US" dirty="0"/>
              <a:t>If you know of a non-exempt staff member working off the clock – it must be reported.</a:t>
            </a:r>
          </a:p>
          <a:p>
            <a:r>
              <a:rPr lang="en-US" dirty="0"/>
              <a:t>Look around you – Is someone there when you get in and still there when you leave?  You know you worked more than 8 hours.  When you approve time – is there overtime?  If not, ask questions.</a:t>
            </a:r>
          </a:p>
          <a:p>
            <a:r>
              <a:rPr lang="en-US" dirty="0"/>
              <a:t>It is a Principal’s responsibility to make sure time is recorded accurately.</a:t>
            </a:r>
          </a:p>
          <a:p>
            <a:endParaRPr lang="en-US" dirty="0"/>
          </a:p>
        </p:txBody>
      </p:sp>
    </p:spTree>
    <p:extLst>
      <p:ext uri="{BB962C8B-B14F-4D97-AF65-F5344CB8AC3E}">
        <p14:creationId xmlns:p14="http://schemas.microsoft.com/office/powerpoint/2010/main" val="3867213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36638"/>
          </a:xfrm>
        </p:spPr>
        <p:txBody>
          <a:bodyPr>
            <a:normAutofit fontScale="90000"/>
          </a:bodyPr>
          <a:lstStyle/>
          <a:p>
            <a:pPr algn="ctr"/>
            <a:r>
              <a:rPr lang="en-US" sz="3800" dirty="0">
                <a:cs typeface="Arial" pitchFamily="34" charset="0"/>
              </a:rPr>
              <a:t>Monthly vs. Bi-weekly pay</a:t>
            </a:r>
            <a:br>
              <a:rPr lang="en-US" dirty="0"/>
            </a:br>
            <a:endParaRPr lang="en-US" dirty="0"/>
          </a:p>
        </p:txBody>
      </p:sp>
      <p:sp>
        <p:nvSpPr>
          <p:cNvPr id="3" name="Content Placeholder 2"/>
          <p:cNvSpPr>
            <a:spLocks noGrp="1"/>
          </p:cNvSpPr>
          <p:nvPr>
            <p:ph idx="1"/>
          </p:nvPr>
        </p:nvSpPr>
        <p:spPr>
          <a:xfrm>
            <a:off x="685800" y="1295400"/>
            <a:ext cx="7772400" cy="4038601"/>
          </a:xfrm>
        </p:spPr>
        <p:txBody>
          <a:bodyPr>
            <a:normAutofit/>
          </a:bodyPr>
          <a:lstStyle/>
          <a:p>
            <a:pPr marL="68580" indent="0">
              <a:buNone/>
            </a:pPr>
            <a:r>
              <a:rPr lang="en-US" dirty="0"/>
              <a:t>All hourly nonexempt employees are paid bi-weekly.  (Every other Tuesday)</a:t>
            </a:r>
          </a:p>
          <a:p>
            <a:pPr marL="68580" indent="0">
              <a:buNone/>
            </a:pPr>
            <a:endParaRPr lang="en-US" dirty="0"/>
          </a:p>
          <a:p>
            <a:pPr marL="68580" indent="0">
              <a:buNone/>
            </a:pPr>
            <a:r>
              <a:rPr lang="en-US" dirty="0"/>
              <a:t> All certified and exempt employees are paid monthly at the end of the month. </a:t>
            </a:r>
          </a:p>
          <a:p>
            <a:pPr marL="68580" lvl="0" indent="0" fontAlgn="base">
              <a:buNone/>
            </a:pPr>
            <a:endParaRPr lang="en-US" dirty="0"/>
          </a:p>
          <a:p>
            <a:pPr marL="68580" lvl="0" indent="0" fontAlgn="base">
              <a:buNone/>
            </a:pPr>
            <a:r>
              <a:rPr lang="en-US" dirty="0"/>
              <a:t>10 Month Certified Staff are prepaid for a portion of their wages (paid in advance of work) every month</a:t>
            </a:r>
          </a:p>
          <a:p>
            <a:pPr marL="68580" lvl="0" indent="0" fontAlgn="base">
              <a:buNone/>
            </a:pPr>
            <a:endParaRPr lang="en-US" b="1" dirty="0"/>
          </a:p>
          <a:p>
            <a:pPr marL="68580" lvl="0" indent="0" fontAlgn="base">
              <a:buNone/>
            </a:pPr>
            <a:r>
              <a:rPr lang="en-US" b="1" dirty="0"/>
              <a:t>It is IMPERATIVE you communicate with payroll and HR as quickly as you know someone is leaving the system so they will not be overpaid.</a:t>
            </a:r>
            <a:endParaRPr lang="en-US" dirty="0"/>
          </a:p>
          <a:p>
            <a:endParaRPr lang="en-US" dirty="0"/>
          </a:p>
        </p:txBody>
      </p:sp>
    </p:spTree>
    <p:extLst>
      <p:ext uri="{BB962C8B-B14F-4D97-AF65-F5344CB8AC3E}">
        <p14:creationId xmlns:p14="http://schemas.microsoft.com/office/powerpoint/2010/main" val="2258733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674" y="0"/>
            <a:ext cx="7772400" cy="1143000"/>
          </a:xfrm>
        </p:spPr>
        <p:txBody>
          <a:bodyPr>
            <a:normAutofit/>
          </a:bodyPr>
          <a:lstStyle/>
          <a:p>
            <a:pPr algn="ctr"/>
            <a:r>
              <a:rPr lang="en-US" sz="3200" dirty="0"/>
              <a:t>Overnight field trips</a:t>
            </a:r>
          </a:p>
        </p:txBody>
      </p:sp>
      <p:sp>
        <p:nvSpPr>
          <p:cNvPr id="3" name="Content Placeholder 2"/>
          <p:cNvSpPr>
            <a:spLocks noGrp="1"/>
          </p:cNvSpPr>
          <p:nvPr>
            <p:ph idx="1"/>
          </p:nvPr>
        </p:nvSpPr>
        <p:spPr>
          <a:xfrm>
            <a:off x="8709" y="1301554"/>
            <a:ext cx="7772400" cy="4343401"/>
          </a:xfrm>
        </p:spPr>
        <p:txBody>
          <a:bodyPr/>
          <a:lstStyle/>
          <a:p>
            <a:r>
              <a:rPr lang="en-US" b="1" dirty="0">
                <a:solidFill>
                  <a:schemeClr val="bg1"/>
                </a:solidFill>
              </a:rPr>
              <a:t>Exempt employees </a:t>
            </a:r>
            <a:r>
              <a:rPr lang="en-US" dirty="0"/>
              <a:t>should be used for overnight field trips.</a:t>
            </a:r>
          </a:p>
          <a:p>
            <a:pPr marL="0" indent="0">
              <a:buNone/>
            </a:pPr>
            <a:endParaRPr lang="en-US" dirty="0"/>
          </a:p>
          <a:p>
            <a:r>
              <a:rPr lang="en-US" dirty="0"/>
              <a:t>In rare instances where there is </a:t>
            </a:r>
            <a:r>
              <a:rPr lang="en-US" b="1" dirty="0">
                <a:solidFill>
                  <a:schemeClr val="bg1"/>
                </a:solidFill>
              </a:rPr>
              <a:t>no other option, </a:t>
            </a:r>
            <a:r>
              <a:rPr lang="en-US" dirty="0"/>
              <a:t>non-exempt staff may be used provided the following guidelines are followed:</a:t>
            </a:r>
          </a:p>
          <a:p>
            <a:pPr marL="0" indent="0">
              <a:buNone/>
            </a:pPr>
            <a:endParaRPr lang="en-US" dirty="0"/>
          </a:p>
          <a:p>
            <a:pPr lvl="1"/>
            <a:r>
              <a:rPr lang="en-US" dirty="0"/>
              <a:t>Non exempt staff must be given the option to decline.</a:t>
            </a:r>
          </a:p>
          <a:p>
            <a:pPr lvl="1"/>
            <a:r>
              <a:rPr lang="en-US" dirty="0"/>
              <a:t>Non exempt staff is only paid for </a:t>
            </a:r>
            <a:r>
              <a:rPr lang="en-US" b="1" dirty="0">
                <a:solidFill>
                  <a:schemeClr val="bg1"/>
                </a:solidFill>
              </a:rPr>
              <a:t>“working hours”.</a:t>
            </a:r>
          </a:p>
          <a:p>
            <a:pPr lvl="1"/>
            <a:r>
              <a:rPr lang="en-US" dirty="0"/>
              <a:t>An “on duty- off duty” agreement  must be signed by principal and employee clearly defining work hours prior to the field trip.</a:t>
            </a:r>
          </a:p>
          <a:p>
            <a:endParaRPr lang="en-US" dirty="0"/>
          </a:p>
        </p:txBody>
      </p:sp>
      <p:pic>
        <p:nvPicPr>
          <p:cNvPr id="4" name="Picture 3"/>
          <p:cNvPicPr>
            <a:picLocks noChangeAspect="1"/>
          </p:cNvPicPr>
          <p:nvPr/>
        </p:nvPicPr>
        <p:blipFill>
          <a:blip r:embed="rId2"/>
          <a:stretch>
            <a:fillRect/>
          </a:stretch>
        </p:blipFill>
        <p:spPr>
          <a:xfrm>
            <a:off x="8709" y="4929617"/>
            <a:ext cx="7038975" cy="1266825"/>
          </a:xfrm>
          <a:prstGeom prst="rect">
            <a:avLst/>
          </a:prstGeom>
        </p:spPr>
      </p:pic>
      <p:pic>
        <p:nvPicPr>
          <p:cNvPr id="5" name="Picture 4" descr="https://webstores.activenetwork.com/school-software/river_bluff_elementa/images/products/detail_326_river_bluff_elementa_Children_On_A_School_Bus_Clip_Art.jpg"/>
          <p:cNvPicPr/>
          <p:nvPr/>
        </p:nvPicPr>
        <p:blipFill>
          <a:blip r:embed="rId3">
            <a:extLst>
              <a:ext uri="{28A0092B-C50C-407E-A947-70E740481C1C}">
                <a14:useLocalDpi xmlns:a14="http://schemas.microsoft.com/office/drawing/2010/main" val="0"/>
              </a:ext>
            </a:extLst>
          </a:blip>
          <a:srcRect/>
          <a:stretch>
            <a:fillRect/>
          </a:stretch>
        </p:blipFill>
        <p:spPr bwMode="auto">
          <a:xfrm>
            <a:off x="6934200" y="304800"/>
            <a:ext cx="2057401" cy="1342570"/>
          </a:xfrm>
          <a:prstGeom prst="rect">
            <a:avLst/>
          </a:prstGeom>
          <a:noFill/>
          <a:ln>
            <a:noFill/>
          </a:ln>
        </p:spPr>
      </p:pic>
    </p:spTree>
    <p:extLst>
      <p:ext uri="{BB962C8B-B14F-4D97-AF65-F5344CB8AC3E}">
        <p14:creationId xmlns:p14="http://schemas.microsoft.com/office/powerpoint/2010/main" val="42053925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normAutofit/>
          </a:bodyPr>
          <a:lstStyle/>
          <a:p>
            <a:pPr algn="ctr"/>
            <a:r>
              <a:rPr lang="en-US" dirty="0">
                <a:cs typeface="Arial" pitchFamily="34" charset="0"/>
              </a:rPr>
              <a:t>Teacher prepayment of salary</a:t>
            </a:r>
            <a:endParaRPr lang="en-US" dirty="0"/>
          </a:p>
        </p:txBody>
      </p:sp>
      <p:sp>
        <p:nvSpPr>
          <p:cNvPr id="3" name="Content Placeholder 2"/>
          <p:cNvSpPr>
            <a:spLocks noGrp="1"/>
          </p:cNvSpPr>
          <p:nvPr>
            <p:ph idx="1"/>
          </p:nvPr>
        </p:nvSpPr>
        <p:spPr>
          <a:xfrm>
            <a:off x="685800" y="990600"/>
            <a:ext cx="7772400" cy="4343401"/>
          </a:xfrm>
        </p:spPr>
        <p:txBody>
          <a:bodyPr>
            <a:noAutofit/>
          </a:bodyPr>
          <a:lstStyle/>
          <a:p>
            <a:pPr marL="68580" indent="0">
              <a:buNone/>
            </a:pPr>
            <a:r>
              <a:rPr lang="en-US" sz="1600" b="1" dirty="0">
                <a:cs typeface="Arial" pitchFamily="34" charset="0"/>
              </a:rPr>
              <a:t>Background: </a:t>
            </a:r>
            <a:br>
              <a:rPr lang="en-US" sz="1600" dirty="0">
                <a:cs typeface="Arial" pitchFamily="34" charset="0"/>
              </a:rPr>
            </a:br>
            <a:br>
              <a:rPr lang="en-US" sz="1600" dirty="0">
                <a:cs typeface="Arial" pitchFamily="34" charset="0"/>
              </a:rPr>
            </a:br>
            <a:endParaRPr lang="en-US" sz="1600" dirty="0">
              <a:cs typeface="Arial" pitchFamily="34" charset="0"/>
            </a:endParaRPr>
          </a:p>
          <a:p>
            <a:pPr marL="468630" lvl="1" indent="0">
              <a:buNone/>
            </a:pPr>
            <a:r>
              <a:rPr lang="en-US" dirty="0">
                <a:cs typeface="Arial" pitchFamily="34" charset="0"/>
              </a:rPr>
              <a:t>During the 2004 Legislative session, House Bill 1464 (Session Law 2004-180) was passed and put into effect as of July 1, 2005. </a:t>
            </a:r>
          </a:p>
          <a:p>
            <a:endParaRPr lang="en-US" sz="1600" dirty="0">
              <a:cs typeface="Arial" pitchFamily="34" charset="0"/>
            </a:endParaRPr>
          </a:p>
          <a:p>
            <a:pPr marL="468630" lvl="1" indent="0">
              <a:buNone/>
            </a:pPr>
            <a:r>
              <a:rPr lang="en-US" dirty="0">
                <a:cs typeface="Arial" pitchFamily="34" charset="0"/>
              </a:rPr>
              <a:t>The bill required that the opening date of school for students “shall not be prior to August 25th and the closing date should not be after June 10</a:t>
            </a:r>
            <a:r>
              <a:rPr lang="en-US" baseline="30000" dirty="0">
                <a:cs typeface="Arial" pitchFamily="34" charset="0"/>
              </a:rPr>
              <a:t>th</a:t>
            </a:r>
            <a:r>
              <a:rPr lang="en-US" dirty="0">
                <a:cs typeface="Arial" pitchFamily="34" charset="0"/>
              </a:rPr>
              <a:t>”.  </a:t>
            </a:r>
          </a:p>
          <a:p>
            <a:pPr lvl="1"/>
            <a:endParaRPr lang="en-US" dirty="0">
              <a:cs typeface="Arial" pitchFamily="34" charset="0"/>
            </a:endParaRPr>
          </a:p>
          <a:p>
            <a:pPr marL="468630" lvl="1" indent="0">
              <a:buNone/>
            </a:pPr>
            <a:r>
              <a:rPr lang="en-US" dirty="0">
                <a:cs typeface="Arial" pitchFamily="34" charset="0"/>
              </a:rPr>
              <a:t>At the same time, existing legislature mandated teachers be paid a full months pay not later than August 31st. </a:t>
            </a:r>
          </a:p>
          <a:p>
            <a:pPr lvl="1"/>
            <a:endParaRPr lang="en-US" dirty="0">
              <a:cs typeface="Arial" pitchFamily="34" charset="0"/>
            </a:endParaRPr>
          </a:p>
          <a:p>
            <a:pPr marL="468630" lvl="1" indent="0">
              <a:buNone/>
            </a:pPr>
            <a:r>
              <a:rPr lang="en-US" dirty="0">
                <a:cs typeface="Arial" pitchFamily="34" charset="0"/>
              </a:rPr>
              <a:t>This initiated the beginning of Prepayment of salaries for teachers.</a:t>
            </a:r>
          </a:p>
          <a:p>
            <a:pPr lvl="1"/>
            <a:endParaRPr lang="en-US" dirty="0">
              <a:cs typeface="Arial" pitchFamily="34" charset="0"/>
            </a:endParaRPr>
          </a:p>
          <a:p>
            <a:pPr marL="468630" lvl="1" indent="0">
              <a:buNone/>
            </a:pPr>
            <a:r>
              <a:rPr lang="en-US" dirty="0">
                <a:cs typeface="Arial" pitchFamily="34" charset="0"/>
              </a:rPr>
              <a:t>This same bill also changed the school calendar from 220 days to 215 days</a:t>
            </a:r>
            <a:endParaRPr lang="en-US" dirty="0"/>
          </a:p>
        </p:txBody>
      </p:sp>
    </p:spTree>
    <p:extLst>
      <p:ext uri="{BB962C8B-B14F-4D97-AF65-F5344CB8AC3E}">
        <p14:creationId xmlns:p14="http://schemas.microsoft.com/office/powerpoint/2010/main" val="35573315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cs typeface="Arial" pitchFamily="34" charset="0"/>
              </a:rPr>
              <a:t>Period worked VS. When Paid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97130152"/>
              </p:ext>
            </p:extLst>
          </p:nvPr>
        </p:nvGraphicFramePr>
        <p:xfrm>
          <a:off x="304801" y="1142997"/>
          <a:ext cx="8534402" cy="4318282"/>
        </p:xfrm>
        <a:graphic>
          <a:graphicData uri="http://schemas.openxmlformats.org/drawingml/2006/table">
            <a:tbl>
              <a:tblPr>
                <a:tableStyleId>{8799B23B-EC83-4686-B30A-512413B5E67A}</a:tableStyleId>
              </a:tblPr>
              <a:tblGrid>
                <a:gridCol w="1752599">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1981203">
                  <a:extLst>
                    <a:ext uri="{9D8B030D-6E8A-4147-A177-3AD203B41FA5}">
                      <a16:colId xmlns:a16="http://schemas.microsoft.com/office/drawing/2014/main" val="20006"/>
                    </a:ext>
                  </a:extLst>
                </a:gridCol>
              </a:tblGrid>
              <a:tr h="742885">
                <a:tc>
                  <a:txBody>
                    <a:bodyPr/>
                    <a:lstStyle/>
                    <a:p>
                      <a:pPr algn="ctr" fontAlgn="ctr"/>
                      <a:r>
                        <a:rPr lang="en-US" sz="1200" u="none" strike="noStrike" dirty="0">
                          <a:effectLst/>
                        </a:rPr>
                        <a:t>Month</a:t>
                      </a:r>
                      <a:endParaRPr lang="en-US" sz="1200" b="1"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tcPr>
                </a:tc>
                <a:tc gridSpan="2">
                  <a:txBody>
                    <a:bodyPr/>
                    <a:lstStyle/>
                    <a:p>
                      <a:pPr algn="ctr" fontAlgn="ctr"/>
                      <a:r>
                        <a:rPr lang="en-US" sz="1200" u="none" strike="noStrike" dirty="0">
                          <a:effectLst/>
                        </a:rPr>
                        <a:t>Pay Period </a:t>
                      </a:r>
                      <a:br>
                        <a:rPr lang="en-US" sz="1200" u="none" strike="noStrike" dirty="0">
                          <a:effectLst/>
                        </a:rPr>
                      </a:br>
                      <a:r>
                        <a:rPr lang="en-US" sz="1200" u="none" strike="noStrike" dirty="0">
                          <a:effectLst/>
                        </a:rPr>
                        <a:t>(21.5 Days)</a:t>
                      </a:r>
                      <a:endParaRPr lang="en-US" sz="1200" b="1"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200" u="none" strike="noStrike" dirty="0">
                          <a:effectLst/>
                        </a:rPr>
                        <a:t>Absence Period</a:t>
                      </a:r>
                      <a:br>
                        <a:rPr lang="en-US" sz="1200" u="none" strike="noStrike" dirty="0">
                          <a:effectLst/>
                        </a:rPr>
                      </a:br>
                      <a:r>
                        <a:rPr lang="en-US" sz="1200" u="none" strike="noStrike" dirty="0">
                          <a:effectLst/>
                        </a:rPr>
                        <a:t>(Mon - Sun)</a:t>
                      </a:r>
                      <a:br>
                        <a:rPr lang="en-US" sz="1200" u="none" strike="noStrike" dirty="0">
                          <a:effectLst/>
                        </a:rPr>
                      </a:br>
                      <a:r>
                        <a:rPr lang="en-US" sz="1200" u="none" strike="noStrike" dirty="0">
                          <a:effectLst/>
                        </a:rPr>
                        <a:t>*Sub Pay Period</a:t>
                      </a:r>
                      <a:endParaRPr lang="en-US" sz="1200" b="1"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tcPr>
                </a:tc>
                <a:tc hMerge="1">
                  <a:txBody>
                    <a:bodyPr/>
                    <a:lstStyle/>
                    <a:p>
                      <a:endParaRPr lang="en-US"/>
                    </a:p>
                  </a:txBody>
                  <a:tcPr/>
                </a:tc>
                <a:tc>
                  <a:txBody>
                    <a:bodyPr/>
                    <a:lstStyle/>
                    <a:p>
                      <a:pPr algn="ctr" fontAlgn="ctr"/>
                      <a:r>
                        <a:rPr lang="en-US" sz="1200" u="none" strike="noStrike" dirty="0">
                          <a:effectLst/>
                        </a:rPr>
                        <a:t>Weeks in Absence Period</a:t>
                      </a:r>
                      <a:endParaRPr lang="en-US" sz="1200" b="1"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tcPr>
                </a:tc>
                <a:tc>
                  <a:txBody>
                    <a:bodyPr/>
                    <a:lstStyle/>
                    <a:p>
                      <a:pPr algn="ctr" fontAlgn="ctr"/>
                      <a:r>
                        <a:rPr lang="en-US" sz="1200" u="none" strike="noStrike" dirty="0">
                          <a:effectLst/>
                        </a:rPr>
                        <a:t>Pay Date</a:t>
                      </a:r>
                      <a:endParaRPr lang="en-US" sz="1200" b="1"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00"/>
                  </a:ext>
                </a:extLst>
              </a:tr>
              <a:tr h="260662">
                <a:tc>
                  <a:txBody>
                    <a:bodyPr/>
                    <a:lstStyle/>
                    <a:p>
                      <a:pPr algn="ctr" fontAlgn="ctr"/>
                      <a:r>
                        <a:rPr lang="en-US" sz="1200" u="none" strike="noStrike" dirty="0">
                          <a:effectLst/>
                        </a:rPr>
                        <a:t>August</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tcPr>
                </a:tc>
                <a:tc>
                  <a:txBody>
                    <a:bodyPr/>
                    <a:lstStyle/>
                    <a:p>
                      <a:pPr algn="ctr" fontAlgn="ctr"/>
                      <a:r>
                        <a:rPr lang="en-US" sz="1200" u="none" strike="noStrike" dirty="0">
                          <a:effectLst/>
                        </a:rPr>
                        <a:t>08/17/16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T w="38100" cap="flat" cmpd="sng" algn="ctr">
                      <a:solidFill>
                        <a:schemeClr val="accent3"/>
                      </a:solidFill>
                      <a:prstDash val="solid"/>
                      <a:round/>
                      <a:headEnd type="none" w="med" len="med"/>
                      <a:tailEnd type="none" w="med" len="med"/>
                    </a:lnT>
                  </a:tcPr>
                </a:tc>
                <a:tc>
                  <a:txBody>
                    <a:bodyPr/>
                    <a:lstStyle/>
                    <a:p>
                      <a:pPr algn="ctr" fontAlgn="ctr"/>
                      <a:r>
                        <a:rPr lang="en-US" sz="1200" u="none" strike="noStrike" dirty="0">
                          <a:effectLst/>
                        </a:rPr>
                        <a:t>09/15/16*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tcPr>
                </a:tc>
                <a:tc>
                  <a:txBody>
                    <a:bodyPr/>
                    <a:lstStyle/>
                    <a:p>
                      <a:pPr algn="ctr" fontAlgn="ctr"/>
                      <a:r>
                        <a:rPr lang="en-US" sz="1200" u="none" strike="noStrike" dirty="0">
                          <a:effectLst/>
                        </a:rPr>
                        <a:t>07/18/16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T w="38100" cap="flat" cmpd="sng" algn="ctr">
                      <a:solidFill>
                        <a:schemeClr val="accent3"/>
                      </a:solidFill>
                      <a:prstDash val="solid"/>
                      <a:round/>
                      <a:headEnd type="none" w="med" len="med"/>
                      <a:tailEnd type="none" w="med" len="med"/>
                    </a:lnT>
                  </a:tcPr>
                </a:tc>
                <a:tc>
                  <a:txBody>
                    <a:bodyPr/>
                    <a:lstStyle/>
                    <a:p>
                      <a:pPr algn="ctr" fontAlgn="ctr"/>
                      <a:r>
                        <a:rPr lang="en-US" sz="1200" u="none" strike="noStrike" dirty="0">
                          <a:effectLst/>
                        </a:rPr>
                        <a:t>08/21/16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tcPr>
                </a:tc>
                <a:tc>
                  <a:txBody>
                    <a:bodyPr/>
                    <a:lstStyle/>
                    <a:p>
                      <a:pPr algn="ctr" fontAlgn="ctr"/>
                      <a:r>
                        <a:rPr lang="en-US" sz="1200" u="none" strike="noStrike" dirty="0">
                          <a:effectLst/>
                        </a:rPr>
                        <a:t>5</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tcPr>
                </a:tc>
                <a:tc>
                  <a:txBody>
                    <a:bodyPr/>
                    <a:lstStyle/>
                    <a:p>
                      <a:pPr algn="ctr" fontAlgn="ctr"/>
                      <a:r>
                        <a:rPr lang="en-US" sz="1200" u="none" strike="noStrike" dirty="0">
                          <a:effectLst/>
                        </a:rPr>
                        <a:t>Wed,  Aug 31,  2016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tcPr>
                </a:tc>
                <a:extLst>
                  <a:ext uri="{0D108BD9-81ED-4DB2-BD59-A6C34878D82A}">
                    <a16:rowId xmlns:a16="http://schemas.microsoft.com/office/drawing/2014/main" val="10001"/>
                  </a:ext>
                </a:extLst>
              </a:tr>
              <a:tr h="260662">
                <a:tc>
                  <a:txBody>
                    <a:bodyPr/>
                    <a:lstStyle/>
                    <a:p>
                      <a:pPr algn="ctr" fontAlgn="ctr"/>
                      <a:r>
                        <a:rPr lang="en-US" sz="1200" u="none" strike="noStrike">
                          <a:effectLst/>
                        </a:rPr>
                        <a:t>September</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09/15/16*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10/14/16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08/22/16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09/18/16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4</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Fri,</a:t>
                      </a:r>
                      <a:r>
                        <a:rPr lang="en-US" sz="1200" u="none" strike="noStrike" baseline="0" dirty="0">
                          <a:effectLst/>
                        </a:rPr>
                        <a:t> </a:t>
                      </a:r>
                      <a:r>
                        <a:rPr lang="en-US" sz="1200" u="none" strike="noStrike" dirty="0">
                          <a:effectLst/>
                        </a:rPr>
                        <a:t>Sep 30, 2016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2"/>
                  </a:ext>
                </a:extLst>
              </a:tr>
              <a:tr h="260662">
                <a:tc>
                  <a:txBody>
                    <a:bodyPr/>
                    <a:lstStyle/>
                    <a:p>
                      <a:pPr algn="ctr" fontAlgn="ctr"/>
                      <a:r>
                        <a:rPr lang="en-US" sz="1200" u="none" strike="noStrike">
                          <a:effectLst/>
                        </a:rPr>
                        <a:t>October</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10/17/16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11/15/16*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09/19/16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10/16/16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4</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Mon,  Oct 31,  2016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3"/>
                  </a:ext>
                </a:extLst>
              </a:tr>
              <a:tr h="260662">
                <a:tc>
                  <a:txBody>
                    <a:bodyPr/>
                    <a:lstStyle/>
                    <a:p>
                      <a:pPr algn="ctr" fontAlgn="ctr"/>
                      <a:r>
                        <a:rPr lang="en-US" sz="1200" u="none" strike="noStrike">
                          <a:effectLst/>
                        </a:rPr>
                        <a:t>November</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11/15/16*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12/14/16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10/17/16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11/20/16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5</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Wed, </a:t>
                      </a:r>
                      <a:r>
                        <a:rPr lang="en-US" sz="1200" u="none" strike="noStrike" baseline="0" dirty="0">
                          <a:effectLst/>
                        </a:rPr>
                        <a:t> Nov 30,  2016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4"/>
                  </a:ext>
                </a:extLst>
              </a:tr>
              <a:tr h="271870">
                <a:tc>
                  <a:txBody>
                    <a:bodyPr/>
                    <a:lstStyle/>
                    <a:p>
                      <a:pPr algn="ctr" fontAlgn="ctr"/>
                      <a:r>
                        <a:rPr lang="en-US" sz="1200" u="none" strike="noStrike">
                          <a:effectLst/>
                        </a:rPr>
                        <a:t>December</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12/15/16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01/13/17*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solidFill>
                            <a:schemeClr val="tx1"/>
                          </a:solidFill>
                          <a:effectLst/>
                        </a:rPr>
                        <a:t>11/21/1</a:t>
                      </a:r>
                      <a:r>
                        <a:rPr lang="en-US" sz="1200" b="0" i="0" u="none" strike="noStrike" dirty="0">
                          <a:solidFill>
                            <a:schemeClr val="tx1"/>
                          </a:solidFill>
                          <a:effectLst/>
                          <a:latin typeface="+mn-lt"/>
                        </a:rPr>
                        <a:t>6</a:t>
                      </a: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12/18/16</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a:effectLst/>
                        </a:rPr>
                        <a:t>4</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Wed, Dec 21,  2016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5"/>
                  </a:ext>
                </a:extLst>
              </a:tr>
              <a:tr h="260662">
                <a:tc>
                  <a:txBody>
                    <a:bodyPr/>
                    <a:lstStyle/>
                    <a:p>
                      <a:pPr algn="ctr" fontAlgn="ctr"/>
                      <a:r>
                        <a:rPr lang="en-US" sz="1200" u="none" strike="noStrike" dirty="0">
                          <a:effectLst/>
                        </a:rPr>
                        <a:t>January 2017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01/13/17*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02/13/17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12/19/16</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01/22/17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a:effectLst/>
                        </a:rPr>
                        <a:t>5</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Tue,  Jan 31,  2017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6"/>
                  </a:ext>
                </a:extLst>
              </a:tr>
              <a:tr h="260662">
                <a:tc>
                  <a:txBody>
                    <a:bodyPr/>
                    <a:lstStyle/>
                    <a:p>
                      <a:pPr algn="ctr" fontAlgn="ctr"/>
                      <a:r>
                        <a:rPr lang="en-US" sz="1200" u="none" strike="noStrike">
                          <a:effectLst/>
                        </a:rPr>
                        <a:t>February</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02/14/17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3/15/17*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01/23/17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02/19/17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a:effectLst/>
                        </a:rPr>
                        <a:t>4</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Tue,  Feb 28,  2017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7"/>
                  </a:ext>
                </a:extLst>
              </a:tr>
              <a:tr h="260662">
                <a:tc>
                  <a:txBody>
                    <a:bodyPr/>
                    <a:lstStyle/>
                    <a:p>
                      <a:pPr algn="ctr" fontAlgn="ctr"/>
                      <a:r>
                        <a:rPr lang="en-US" sz="1200" u="none" strike="noStrike">
                          <a:effectLst/>
                        </a:rPr>
                        <a:t>March</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03/15/17*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04/13/17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02/20/17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03/19/17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4</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Fri,  Mar 31,  2017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8"/>
                  </a:ext>
                </a:extLst>
              </a:tr>
              <a:tr h="260662">
                <a:tc>
                  <a:txBody>
                    <a:bodyPr/>
                    <a:lstStyle/>
                    <a:p>
                      <a:pPr algn="ctr" fontAlgn="ctr"/>
                      <a:r>
                        <a:rPr lang="en-US" sz="1200" u="none" strike="noStrike">
                          <a:effectLst/>
                        </a:rPr>
                        <a:t>April</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04/14/17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05/15/17*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03/20/17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04/16/17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a:effectLst/>
                        </a:rPr>
                        <a:t>4</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Fri,  Apr  28,  2017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09"/>
                  </a:ext>
                </a:extLst>
              </a:tr>
              <a:tr h="260662">
                <a:tc>
                  <a:txBody>
                    <a:bodyPr/>
                    <a:lstStyle/>
                    <a:p>
                      <a:pPr algn="ctr" fontAlgn="ctr"/>
                      <a:r>
                        <a:rPr lang="en-US" sz="1200" u="none" strike="noStrike" dirty="0">
                          <a:effectLst/>
                        </a:rPr>
                        <a:t>May</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05/15/17*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06/13/17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04/17/17</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tcPr>
                </a:tc>
                <a:tc>
                  <a:txBody>
                    <a:bodyPr/>
                    <a:lstStyle/>
                    <a:p>
                      <a:pPr algn="ctr" fontAlgn="ctr"/>
                      <a:r>
                        <a:rPr lang="en-US" sz="1200" u="none" strike="noStrike" dirty="0">
                          <a:effectLst/>
                        </a:rPr>
                        <a:t>05/21/17</a:t>
                      </a:r>
                      <a:endParaRPr lang="en-US" sz="1200" b="0" i="0" u="none" strike="noStrike" dirty="0">
                        <a:solidFill>
                          <a:srgbClr val="000000"/>
                        </a:solidFill>
                        <a:effectLst/>
                        <a:latin typeface="+mn-lt"/>
                      </a:endParaRPr>
                    </a:p>
                  </a:txBody>
                  <a:tcPr marL="9525" marR="9525" marT="9525" marB="0" anchor="ctr">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a:effectLst/>
                        </a:rPr>
                        <a:t>5</a:t>
                      </a:r>
                      <a:endParaRPr lang="en-US" sz="1200" b="0" i="0" u="none" strike="noStrike">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tc>
                  <a:txBody>
                    <a:bodyPr/>
                    <a:lstStyle/>
                    <a:p>
                      <a:pPr algn="ctr" fontAlgn="ctr"/>
                      <a:r>
                        <a:rPr lang="en-US" sz="1200" u="none" strike="noStrike" dirty="0">
                          <a:effectLst/>
                        </a:rPr>
                        <a:t>Wed, May 31,  2017</a:t>
                      </a:r>
                      <a:r>
                        <a:rPr lang="en-US" sz="1200" u="none" strike="noStrike" baseline="0" dirty="0">
                          <a:effectLst/>
                        </a:rPr>
                        <a:t> </a:t>
                      </a:r>
                      <a:endParaRPr lang="en-US" sz="1200" b="0" i="0" u="none" strike="noStrike" dirty="0">
                        <a:solidFill>
                          <a:srgbClr val="000000"/>
                        </a:solidFill>
                        <a:effectLst/>
                        <a:latin typeface="+mn-lt"/>
                      </a:endParaRPr>
                    </a:p>
                  </a:txBody>
                  <a:tcPr marL="9525" marR="9525" marT="9525" marB="0"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10"/>
                  </a:ext>
                </a:extLst>
              </a:tr>
              <a:tr h="260662">
                <a:tc>
                  <a:txBody>
                    <a:bodyPr/>
                    <a:lstStyle/>
                    <a:p>
                      <a:pPr algn="l" fontAlgn="b"/>
                      <a:endParaRPr lang="en-US" sz="1200" b="0" i="0" u="none" strike="noStrike" dirty="0">
                        <a:solidFill>
                          <a:srgbClr val="000000"/>
                        </a:solidFill>
                        <a:effectLst/>
                        <a:latin typeface="+mn-lt"/>
                      </a:endParaRPr>
                    </a:p>
                  </a:txBody>
                  <a:tcPr marL="9525" marR="9525" marT="9525" marB="0" anchor="b">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B w="38100" cap="flat" cmpd="sng" algn="ctr">
                      <a:solidFill>
                        <a:schemeClr val="accent3"/>
                      </a:solidFill>
                      <a:prstDash val="solid"/>
                      <a:round/>
                      <a:headEnd type="none" w="med" len="med"/>
                      <a:tailEnd type="none" w="med" len="med"/>
                    </a:lnB>
                  </a:tcPr>
                </a:tc>
                <a:tc gridSpan="2">
                  <a:txBody>
                    <a:bodyPr/>
                    <a:lstStyle/>
                    <a:p>
                      <a:pPr algn="ctr" fontAlgn="b"/>
                      <a:r>
                        <a:rPr lang="en-US" sz="1200" u="none" strike="noStrike">
                          <a:effectLst/>
                        </a:rPr>
                        <a:t>Total 215 Days</a:t>
                      </a:r>
                      <a:endParaRPr lang="en-US" sz="1200" b="0" i="0" u="none" strike="noStrike">
                        <a:solidFill>
                          <a:srgbClr val="000000"/>
                        </a:solidFill>
                        <a:effectLst/>
                        <a:latin typeface="+mn-lt"/>
                      </a:endParaRPr>
                    </a:p>
                  </a:txBody>
                  <a:tcPr marL="9525" marR="9525" marT="9525" marB="0" anchor="b">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B w="38100" cap="flat" cmpd="sng" algn="ctr">
                      <a:solidFill>
                        <a:schemeClr val="accent3"/>
                      </a:solidFill>
                      <a:prstDash val="solid"/>
                      <a:round/>
                      <a:headEnd type="none" w="med" len="med"/>
                      <a:tailEnd type="none" w="med" len="med"/>
                    </a:lnB>
                  </a:tcPr>
                </a:tc>
                <a:tc hMerge="1">
                  <a:txBody>
                    <a:bodyPr/>
                    <a:lstStyle/>
                    <a:p>
                      <a:endParaRPr lang="en-US"/>
                    </a:p>
                  </a:txBody>
                  <a:tcPr/>
                </a:tc>
                <a:tc>
                  <a:txBody>
                    <a:bodyPr/>
                    <a:lstStyle/>
                    <a:p>
                      <a:pPr algn="l" fontAlgn="b"/>
                      <a:endParaRPr lang="en-US" sz="1200" b="0" i="0" u="none" strike="noStrike">
                        <a:solidFill>
                          <a:srgbClr val="000000"/>
                        </a:solidFill>
                        <a:effectLst/>
                        <a:latin typeface="+mn-lt"/>
                      </a:endParaRPr>
                    </a:p>
                  </a:txBody>
                  <a:tcPr marL="9525" marR="9525" marT="9525" marB="0" anchor="b">
                    <a:lnL w="38100" cap="flat" cmpd="sng" algn="ctr">
                      <a:solidFill>
                        <a:schemeClr val="accent3"/>
                      </a:solidFill>
                      <a:prstDash val="solid"/>
                      <a:round/>
                      <a:headEnd type="none" w="med" len="med"/>
                      <a:tailEnd type="none" w="med" len="med"/>
                    </a:lnL>
                    <a:lnB w="38100" cap="flat" cmpd="sng" algn="ctr">
                      <a:solidFill>
                        <a:schemeClr val="accent3"/>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mn-lt"/>
                      </a:endParaRPr>
                    </a:p>
                  </a:txBody>
                  <a:tcPr marL="9525" marR="9525" marT="9525" marB="0" anchor="b">
                    <a:lnR w="38100" cap="flat" cmpd="sng" algn="ctr">
                      <a:solidFill>
                        <a:schemeClr val="accent3"/>
                      </a:solidFill>
                      <a:prstDash val="solid"/>
                      <a:round/>
                      <a:headEnd type="none" w="med" len="med"/>
                      <a:tailEnd type="none" w="med" len="med"/>
                    </a:lnR>
                    <a:lnB w="38100" cap="flat" cmpd="sng" algn="ctr">
                      <a:solidFill>
                        <a:schemeClr val="accent3"/>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mn-lt"/>
                      </a:endParaRPr>
                    </a:p>
                  </a:txBody>
                  <a:tcPr marL="9525" marR="9525" marT="9525" marB="0" anchor="b">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B w="38100" cap="flat" cmpd="sng" algn="ctr">
                      <a:solidFill>
                        <a:schemeClr val="accent3"/>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mn-lt"/>
                      </a:endParaRPr>
                    </a:p>
                  </a:txBody>
                  <a:tcPr marL="9525" marR="9525" marT="9525" marB="0" anchor="b">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B w="381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11"/>
                  </a:ext>
                </a:extLst>
              </a:tr>
              <a:tr h="428436">
                <a:tc gridSpan="7">
                  <a:txBody>
                    <a:bodyPr/>
                    <a:lstStyle/>
                    <a:p>
                      <a:pPr algn="l" fontAlgn="b"/>
                      <a:r>
                        <a:rPr lang="en-US" sz="1400" b="0" u="none" strike="noStrike" dirty="0">
                          <a:effectLst/>
                        </a:rPr>
                        <a:t> - </a:t>
                      </a:r>
                      <a:r>
                        <a:rPr lang="en-US" sz="1400" b="0" u="none" strike="noStrike" dirty="0" err="1">
                          <a:effectLst/>
                        </a:rPr>
                        <a:t>TimeKeeper</a:t>
                      </a:r>
                      <a:r>
                        <a:rPr lang="en-US" sz="1400" b="0" u="none" strike="noStrike" dirty="0">
                          <a:effectLst/>
                        </a:rPr>
                        <a:t> is pulled weekly. All absences, corrections, etc. must be completed and approved for the prior week by 1:00 pm each Monday for prior week time records.</a:t>
                      </a:r>
                      <a:endParaRPr lang="en-US" sz="1400" b="0" i="0" u="none" strike="noStrike" dirty="0">
                        <a:solidFill>
                          <a:srgbClr val="000000"/>
                        </a:solidFill>
                        <a:effectLst/>
                        <a:latin typeface="+mn-lt"/>
                      </a:endParaRPr>
                    </a:p>
                  </a:txBody>
                  <a:tcPr marL="9525" marR="9525" marT="9525" marB="0" anchor="b">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260662">
                <a:tc gridSpan="7">
                  <a:txBody>
                    <a:bodyPr/>
                    <a:lstStyle/>
                    <a:p>
                      <a:pPr algn="l" fontAlgn="b"/>
                      <a:r>
                        <a:rPr lang="en-US" sz="1400" b="0" u="none" strike="noStrike" dirty="0">
                          <a:effectLst/>
                        </a:rPr>
                        <a:t> - Each pay period has a half - day. (21.50 Days). * Denotes half day</a:t>
                      </a:r>
                      <a:endParaRPr lang="en-US" sz="1400" b="0" i="0" u="none" strike="noStrike" dirty="0">
                        <a:solidFill>
                          <a:srgbClr val="000000"/>
                        </a:solidFill>
                        <a:effectLst/>
                        <a:latin typeface="+mn-lt"/>
                      </a:endParaRPr>
                    </a:p>
                  </a:txBody>
                  <a:tcPr marL="9525" marR="9525" marT="9525" marB="0" anchor="b">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705427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cs typeface="Arial" pitchFamily="34" charset="0"/>
              </a:rPr>
              <a:t>Teacher Prepayment Continued</a:t>
            </a:r>
            <a:endParaRPr lang="en-US" dirty="0"/>
          </a:p>
        </p:txBody>
      </p:sp>
      <p:sp>
        <p:nvSpPr>
          <p:cNvPr id="3" name="Content Placeholder 2"/>
          <p:cNvSpPr>
            <a:spLocks noGrp="1"/>
          </p:cNvSpPr>
          <p:nvPr>
            <p:ph idx="1"/>
          </p:nvPr>
        </p:nvSpPr>
        <p:spPr>
          <a:xfrm>
            <a:off x="685800" y="1600200"/>
            <a:ext cx="7772400" cy="4495800"/>
          </a:xfrm>
        </p:spPr>
        <p:txBody>
          <a:bodyPr>
            <a:normAutofit/>
          </a:bodyPr>
          <a:lstStyle/>
          <a:p>
            <a:pPr marL="68580" indent="0">
              <a:buNone/>
            </a:pPr>
            <a:r>
              <a:rPr lang="en-US" dirty="0">
                <a:cs typeface="Arial" pitchFamily="34" charset="0"/>
              </a:rPr>
              <a:t>Prepayment has raised many issues for both administrators and teachers</a:t>
            </a:r>
          </a:p>
          <a:p>
            <a:pPr marL="468630" lvl="1" indent="0">
              <a:buNone/>
            </a:pPr>
            <a:r>
              <a:rPr lang="en-US" dirty="0">
                <a:cs typeface="Arial" pitchFamily="34" charset="0"/>
              </a:rPr>
              <a:t>When you receive a check at the end of the month you are being prepaid through approximately the middle of the next month.  For example in August the teachers will be paid on August 31</a:t>
            </a:r>
            <a:r>
              <a:rPr lang="en-US" baseline="30000" dirty="0">
                <a:cs typeface="Arial" pitchFamily="34" charset="0"/>
              </a:rPr>
              <a:t>st</a:t>
            </a:r>
            <a:r>
              <a:rPr lang="en-US" dirty="0">
                <a:cs typeface="Arial" pitchFamily="34" charset="0"/>
              </a:rPr>
              <a:t> and it prepays them through September 15</a:t>
            </a:r>
            <a:r>
              <a:rPr lang="en-US" baseline="30000" dirty="0">
                <a:cs typeface="Arial" pitchFamily="34" charset="0"/>
              </a:rPr>
              <a:t>th</a:t>
            </a:r>
            <a:r>
              <a:rPr lang="en-US" dirty="0">
                <a:cs typeface="Arial" pitchFamily="34" charset="0"/>
              </a:rPr>
              <a:t>.  Refer to the previous slide for the remaining pay dates and pay periods. </a:t>
            </a:r>
          </a:p>
          <a:p>
            <a:pPr marL="468630" lvl="1" indent="0">
              <a:buNone/>
            </a:pPr>
            <a:endParaRPr lang="en-US" dirty="0">
              <a:cs typeface="Arial" pitchFamily="34" charset="0"/>
            </a:endParaRPr>
          </a:p>
          <a:p>
            <a:pPr marL="468630" lvl="1" indent="0">
              <a:buNone/>
            </a:pPr>
            <a:r>
              <a:rPr lang="en-US" dirty="0">
                <a:cs typeface="Arial" pitchFamily="34" charset="0"/>
              </a:rPr>
              <a:t>When a teacher leaves after the monthly check, but before the pay period ends the district is mandated to enforce collection of the over payment.</a:t>
            </a:r>
          </a:p>
          <a:p>
            <a:pPr marL="468630" lvl="1" indent="0">
              <a:buNone/>
            </a:pPr>
            <a:endParaRPr lang="en-US" dirty="0">
              <a:cs typeface="Arial" pitchFamily="34" charset="0"/>
            </a:endParaRPr>
          </a:p>
          <a:p>
            <a:pPr lvl="1"/>
            <a:r>
              <a:rPr lang="en-US" dirty="0">
                <a:cs typeface="Arial" pitchFamily="34" charset="0"/>
              </a:rPr>
              <a:t>Teachers are confused when they are not paid in June.</a:t>
            </a:r>
          </a:p>
          <a:p>
            <a:pPr marL="868680" lvl="2" indent="0">
              <a:buNone/>
            </a:pPr>
            <a:r>
              <a:rPr lang="en-US" dirty="0">
                <a:cs typeface="Arial" pitchFamily="34" charset="0"/>
              </a:rPr>
              <a:t>The pay check in May pays through the end of the school year.</a:t>
            </a:r>
          </a:p>
          <a:p>
            <a:pPr lvl="1"/>
            <a:endParaRPr lang="en-US" dirty="0">
              <a:cs typeface="Arial" pitchFamily="34" charset="0"/>
            </a:endParaRPr>
          </a:p>
          <a:p>
            <a:pPr lvl="1"/>
            <a:r>
              <a:rPr lang="en-US" dirty="0">
                <a:cs typeface="Arial" pitchFamily="34" charset="0"/>
              </a:rPr>
              <a:t>Another time of confusion is retirement or other separation.</a:t>
            </a:r>
          </a:p>
          <a:p>
            <a:endParaRPr lang="en-US" dirty="0"/>
          </a:p>
        </p:txBody>
      </p:sp>
    </p:spTree>
    <p:extLst>
      <p:ext uri="{BB962C8B-B14F-4D97-AF65-F5344CB8AC3E}">
        <p14:creationId xmlns:p14="http://schemas.microsoft.com/office/powerpoint/2010/main" val="23583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772400" cy="762000"/>
          </a:xfrm>
        </p:spPr>
        <p:txBody>
          <a:bodyPr/>
          <a:lstStyle/>
          <a:p>
            <a:pPr algn="ctr"/>
            <a:r>
              <a:rPr lang="en-US" dirty="0">
                <a:cs typeface="Arial" pitchFamily="34" charset="0"/>
              </a:rPr>
              <a:t>Contracts</a:t>
            </a:r>
            <a:endParaRPr lang="en-US" dirty="0"/>
          </a:p>
        </p:txBody>
      </p:sp>
      <p:sp>
        <p:nvSpPr>
          <p:cNvPr id="4" name="Content Placeholder 3">
            <a:extLst>
              <a:ext uri="{FF2B5EF4-FFF2-40B4-BE49-F238E27FC236}">
                <a16:creationId xmlns:a16="http://schemas.microsoft.com/office/drawing/2014/main" id="{45BD6139-51BA-4052-8C1E-B472CDB434D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6A83A1-60A4-4124-A4F8-F13121EED215}"/>
              </a:ext>
            </a:extLst>
          </p:cNvPr>
          <p:cNvPicPr>
            <a:picLocks noChangeAspect="1"/>
          </p:cNvPicPr>
          <p:nvPr/>
        </p:nvPicPr>
        <p:blipFill>
          <a:blip r:embed="rId2"/>
          <a:stretch>
            <a:fillRect/>
          </a:stretch>
        </p:blipFill>
        <p:spPr>
          <a:xfrm>
            <a:off x="0" y="609600"/>
            <a:ext cx="9144000" cy="6464410"/>
          </a:xfrm>
          <a:prstGeom prst="rect">
            <a:avLst/>
          </a:prstGeom>
        </p:spPr>
      </p:pic>
    </p:spTree>
    <p:extLst>
      <p:ext uri="{BB962C8B-B14F-4D97-AF65-F5344CB8AC3E}">
        <p14:creationId xmlns:p14="http://schemas.microsoft.com/office/powerpoint/2010/main" val="2643102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288"/>
            <a:ext cx="7772400" cy="1143000"/>
          </a:xfrm>
        </p:spPr>
        <p:txBody>
          <a:bodyPr/>
          <a:lstStyle/>
          <a:p>
            <a:pPr algn="ctr"/>
            <a:r>
              <a:rPr lang="en-US" dirty="0"/>
              <a:t>Employee Payments</a:t>
            </a:r>
          </a:p>
        </p:txBody>
      </p:sp>
      <p:sp>
        <p:nvSpPr>
          <p:cNvPr id="3" name="Content Placeholder 2"/>
          <p:cNvSpPr>
            <a:spLocks noGrp="1"/>
          </p:cNvSpPr>
          <p:nvPr>
            <p:ph idx="1"/>
          </p:nvPr>
        </p:nvSpPr>
        <p:spPr>
          <a:xfrm>
            <a:off x="685800" y="762000"/>
            <a:ext cx="7772400" cy="4876800"/>
          </a:xfrm>
        </p:spPr>
        <p:txBody>
          <a:bodyPr>
            <a:normAutofit/>
          </a:bodyPr>
          <a:lstStyle/>
          <a:p>
            <a:endParaRPr lang="en-US" sz="2800" dirty="0"/>
          </a:p>
          <a:p>
            <a:pPr marL="68580" indent="0">
              <a:buNone/>
            </a:pPr>
            <a:r>
              <a:rPr lang="en-US" sz="2800" dirty="0"/>
              <a:t>Employee Payments - No payments shall be made from school funds for personal services to any person currently in the employment of the school administrative unit. Compensation for services rendered must be paid through the Payroll Department. </a:t>
            </a:r>
            <a:r>
              <a:rPr lang="en-US" dirty="0"/>
              <a:t>  </a:t>
            </a:r>
          </a:p>
          <a:p>
            <a:pPr marL="68580" indent="0">
              <a:buNone/>
            </a:pPr>
            <a:r>
              <a:rPr lang="en-US" dirty="0"/>
              <a:t>	**Reimbursement through Accounts payable is the only exception.</a:t>
            </a:r>
          </a:p>
          <a:p>
            <a:pPr marL="68580" indent="0">
              <a:buNone/>
            </a:pPr>
            <a:r>
              <a:rPr lang="en-US" sz="2800" dirty="0"/>
              <a:t>	Please refer back to the conflict of interest 	policy</a:t>
            </a:r>
          </a:p>
        </p:txBody>
      </p:sp>
    </p:spTree>
    <p:extLst>
      <p:ext uri="{BB962C8B-B14F-4D97-AF65-F5344CB8AC3E}">
        <p14:creationId xmlns:p14="http://schemas.microsoft.com/office/powerpoint/2010/main" val="28404814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772400" cy="1143000"/>
          </a:xfrm>
        </p:spPr>
        <p:txBody>
          <a:bodyPr/>
          <a:lstStyle/>
          <a:p>
            <a:pPr algn="ctr"/>
            <a:r>
              <a:rPr lang="en-US" dirty="0">
                <a:cs typeface="Arial" pitchFamily="34" charset="0"/>
              </a:rPr>
              <a:t>Stipend  vs Supplement</a:t>
            </a:r>
          </a:p>
        </p:txBody>
      </p:sp>
      <p:sp>
        <p:nvSpPr>
          <p:cNvPr id="3" name="Content Placeholder 2"/>
          <p:cNvSpPr>
            <a:spLocks noGrp="1"/>
          </p:cNvSpPr>
          <p:nvPr>
            <p:ph idx="1"/>
          </p:nvPr>
        </p:nvSpPr>
        <p:spPr>
          <a:xfrm>
            <a:off x="685800" y="914400"/>
            <a:ext cx="7772400" cy="5181599"/>
          </a:xfrm>
        </p:spPr>
        <p:txBody>
          <a:bodyPr>
            <a:normAutofit/>
          </a:bodyPr>
          <a:lstStyle/>
          <a:p>
            <a:pPr marL="68580" indent="0">
              <a:buNone/>
            </a:pPr>
            <a:r>
              <a:rPr lang="en-US" dirty="0"/>
              <a:t>Stipends are processed and paid through payroll for attendance of a staff development activity that occurs outside a regular workday.</a:t>
            </a:r>
          </a:p>
          <a:p>
            <a:pPr marL="68580" indent="0">
              <a:buNone/>
            </a:pPr>
            <a:r>
              <a:rPr lang="en-US" dirty="0"/>
              <a:t>	Full day stipend rate for certified employee is $100</a:t>
            </a:r>
          </a:p>
          <a:p>
            <a:pPr marL="68580" indent="0">
              <a:buNone/>
            </a:pPr>
            <a:r>
              <a:rPr lang="en-US" dirty="0"/>
              <a:t>	Full day stipend rate for non-certified employee is $70</a:t>
            </a:r>
          </a:p>
          <a:p>
            <a:pPr marL="68580" indent="0">
              <a:buNone/>
            </a:pPr>
            <a:endParaRPr lang="en-US" dirty="0"/>
          </a:p>
          <a:p>
            <a:pPr marL="68580" indent="0">
              <a:buNone/>
            </a:pPr>
            <a:r>
              <a:rPr lang="en-US" dirty="0"/>
              <a:t>Local Supplements are paid in addition to the state legislated certified salary.</a:t>
            </a:r>
          </a:p>
          <a:p>
            <a:pPr marL="68580" indent="0">
              <a:buNone/>
            </a:pPr>
            <a:r>
              <a:rPr lang="en-US" dirty="0"/>
              <a:t>	</a:t>
            </a:r>
          </a:p>
          <a:p>
            <a:pPr marL="68580" indent="0">
              <a:buNone/>
            </a:pPr>
            <a:r>
              <a:rPr lang="en-US" dirty="0"/>
              <a:t>				</a:t>
            </a:r>
          </a:p>
          <a:p>
            <a:pPr marL="68580" indent="0">
              <a:buNone/>
            </a:pPr>
            <a:endParaRPr lang="en-US" dirty="0"/>
          </a:p>
          <a:p>
            <a:pPr marL="68580" indent="0">
              <a:buNone/>
            </a:pPr>
            <a:endParaRPr lang="en-US" dirty="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570374423"/>
              </p:ext>
            </p:extLst>
          </p:nvPr>
        </p:nvGraphicFramePr>
        <p:xfrm>
          <a:off x="1905000" y="3332479"/>
          <a:ext cx="6096000" cy="2763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pPr algn="ctr"/>
                      <a:r>
                        <a:rPr lang="en-US" dirty="0"/>
                        <a:t>Supplement</a:t>
                      </a:r>
                    </a:p>
                  </a:txBody>
                  <a:tcPr/>
                </a:tc>
                <a:tc>
                  <a:txBody>
                    <a:bodyPr/>
                    <a:lstStyle/>
                    <a:p>
                      <a:pPr algn="ctr"/>
                      <a:r>
                        <a:rPr lang="en-US" dirty="0"/>
                        <a:t>Month Paid</a:t>
                      </a:r>
                    </a:p>
                  </a:txBody>
                  <a:tcPr/>
                </a:tc>
                <a:extLst>
                  <a:ext uri="{0D108BD9-81ED-4DB2-BD59-A6C34878D82A}">
                    <a16:rowId xmlns:a16="http://schemas.microsoft.com/office/drawing/2014/main" val="10000"/>
                  </a:ext>
                </a:extLst>
              </a:tr>
              <a:tr h="370840">
                <a:tc>
                  <a:txBody>
                    <a:bodyPr/>
                    <a:lstStyle/>
                    <a:p>
                      <a:r>
                        <a:rPr lang="en-US" dirty="0"/>
                        <a:t>Athletic &amp; Band</a:t>
                      </a:r>
                    </a:p>
                  </a:txBody>
                  <a:tcPr/>
                </a:tc>
                <a:tc>
                  <a:txBody>
                    <a:bodyPr/>
                    <a:lstStyle/>
                    <a:p>
                      <a:r>
                        <a:rPr lang="en-US" dirty="0"/>
                        <a:t>September</a:t>
                      </a:r>
                    </a:p>
                  </a:txBody>
                  <a:tcPr/>
                </a:tc>
                <a:extLst>
                  <a:ext uri="{0D108BD9-81ED-4DB2-BD59-A6C34878D82A}">
                    <a16:rowId xmlns:a16="http://schemas.microsoft.com/office/drawing/2014/main" val="10001"/>
                  </a:ext>
                </a:extLst>
              </a:tr>
              <a:tr h="370840">
                <a:tc>
                  <a:txBody>
                    <a:bodyPr/>
                    <a:lstStyle/>
                    <a:p>
                      <a:r>
                        <a:rPr lang="en-US" dirty="0"/>
                        <a:t>Certified Supplement</a:t>
                      </a:r>
                    </a:p>
                  </a:txBody>
                  <a:tcPr/>
                </a:tc>
                <a:tc>
                  <a:txBody>
                    <a:bodyPr/>
                    <a:lstStyle/>
                    <a:p>
                      <a:r>
                        <a:rPr lang="en-US" dirty="0"/>
                        <a:t>November &amp; June</a:t>
                      </a:r>
                    </a:p>
                  </a:txBody>
                  <a:tcPr/>
                </a:tc>
                <a:extLst>
                  <a:ext uri="{0D108BD9-81ED-4DB2-BD59-A6C34878D82A}">
                    <a16:rowId xmlns:a16="http://schemas.microsoft.com/office/drawing/2014/main" val="10002"/>
                  </a:ext>
                </a:extLst>
              </a:tr>
              <a:tr h="370840">
                <a:tc>
                  <a:txBody>
                    <a:bodyPr/>
                    <a:lstStyle/>
                    <a:p>
                      <a:r>
                        <a:rPr lang="en-US" dirty="0"/>
                        <a:t>Academic Supplement/CTE</a:t>
                      </a:r>
                    </a:p>
                  </a:txBody>
                  <a:tcPr/>
                </a:tc>
                <a:tc>
                  <a:txBody>
                    <a:bodyPr/>
                    <a:lstStyle/>
                    <a:p>
                      <a:r>
                        <a:rPr lang="en-US" dirty="0"/>
                        <a:t>April</a:t>
                      </a:r>
                    </a:p>
                  </a:txBody>
                  <a:tcPr/>
                </a:tc>
                <a:extLst>
                  <a:ext uri="{0D108BD9-81ED-4DB2-BD59-A6C34878D82A}">
                    <a16:rowId xmlns:a16="http://schemas.microsoft.com/office/drawing/2014/main" val="10003"/>
                  </a:ext>
                </a:extLst>
              </a:tr>
              <a:tr h="370840">
                <a:tc>
                  <a:txBody>
                    <a:bodyPr/>
                    <a:lstStyle/>
                    <a:p>
                      <a:r>
                        <a:rPr lang="en-US" dirty="0"/>
                        <a:t>Athletic, Band, Chorus, Media Facilitator,</a:t>
                      </a:r>
                      <a:r>
                        <a:rPr lang="en-US" baseline="0" dirty="0"/>
                        <a:t> Travel, ROTC</a:t>
                      </a:r>
                      <a:endParaRPr lang="en-US" dirty="0"/>
                    </a:p>
                  </a:txBody>
                  <a:tcPr/>
                </a:tc>
                <a:tc>
                  <a:txBody>
                    <a:bodyPr/>
                    <a:lstStyle/>
                    <a:p>
                      <a:r>
                        <a:rPr lang="en-US" dirty="0"/>
                        <a:t>December &amp; April</a:t>
                      </a:r>
                    </a:p>
                    <a:p>
                      <a:endParaRPr lang="en-US" dirty="0"/>
                    </a:p>
                  </a:txBody>
                  <a:tcPr/>
                </a:tc>
                <a:extLst>
                  <a:ext uri="{0D108BD9-81ED-4DB2-BD59-A6C34878D82A}">
                    <a16:rowId xmlns:a16="http://schemas.microsoft.com/office/drawing/2014/main" val="10004"/>
                  </a:ext>
                </a:extLst>
              </a:tr>
              <a:tr h="370840">
                <a:tc>
                  <a:txBody>
                    <a:bodyPr/>
                    <a:lstStyle/>
                    <a:p>
                      <a:r>
                        <a:rPr lang="en-US" dirty="0"/>
                        <a:t>Administrators/Assistant Principals(School)</a:t>
                      </a:r>
                    </a:p>
                  </a:txBody>
                  <a:tcPr/>
                </a:tc>
                <a:tc>
                  <a:txBody>
                    <a:bodyPr/>
                    <a:lstStyle/>
                    <a:p>
                      <a:r>
                        <a:rPr lang="en-US" dirty="0"/>
                        <a:t>Monthly</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8316430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772400" cy="1143000"/>
          </a:xfrm>
        </p:spPr>
        <p:txBody>
          <a:bodyPr/>
          <a:lstStyle/>
          <a:p>
            <a:r>
              <a:rPr lang="en-US" dirty="0"/>
              <a:t>Flex time - exempt</a:t>
            </a:r>
          </a:p>
        </p:txBody>
      </p:sp>
      <p:sp>
        <p:nvSpPr>
          <p:cNvPr id="3" name="Content Placeholder 2"/>
          <p:cNvSpPr>
            <a:spLocks noGrp="1"/>
          </p:cNvSpPr>
          <p:nvPr>
            <p:ph idx="1"/>
          </p:nvPr>
        </p:nvSpPr>
        <p:spPr>
          <a:xfrm>
            <a:off x="838200" y="914400"/>
            <a:ext cx="8305800" cy="5486400"/>
          </a:xfrm>
        </p:spPr>
        <p:txBody>
          <a:bodyPr>
            <a:normAutofit/>
          </a:bodyPr>
          <a:lstStyle/>
          <a:p>
            <a:pPr marL="68580" indent="0">
              <a:buNone/>
            </a:pPr>
            <a:r>
              <a:rPr lang="en-US" dirty="0"/>
              <a:t>Due to the Fair Labor Standards Act (FLSA), non-exempt (hourly) employees cannot be awarded flex time. Exempt (salaried) employees are expected to fulfill all job duties; however, there may be circumstances where the awarding of flex time is appropriate.</a:t>
            </a:r>
          </a:p>
          <a:p>
            <a:pPr marL="68580" indent="0">
              <a:buNone/>
            </a:pPr>
            <a:endParaRPr lang="en-US" dirty="0"/>
          </a:p>
          <a:p>
            <a:r>
              <a:rPr lang="en-US" sz="1800" dirty="0"/>
              <a:t>A maximum of 5 days of flex time can be accrued each year. **</a:t>
            </a:r>
          </a:p>
          <a:p>
            <a:r>
              <a:rPr lang="en-US" sz="1800" dirty="0"/>
              <a:t>Flex time can only be accrued outside the regular workday.</a:t>
            </a:r>
          </a:p>
          <a:p>
            <a:r>
              <a:rPr lang="en-US" sz="1800" dirty="0"/>
              <a:t>Flex time may not be taken on student days.</a:t>
            </a:r>
          </a:p>
          <a:p>
            <a:r>
              <a:rPr lang="en-US" sz="1800" dirty="0"/>
              <a:t>The awarding of and use of flex time must be pre-approved by the principal.</a:t>
            </a:r>
          </a:p>
          <a:p>
            <a:r>
              <a:rPr lang="en-US" sz="1800" dirty="0"/>
              <a:t>Flex time must be tracked at each school (each school can determine the method best for them).</a:t>
            </a:r>
          </a:p>
          <a:p>
            <a:r>
              <a:rPr lang="en-US" sz="1800" dirty="0"/>
              <a:t>Flex time must be used by August 30th of the school year earned.</a:t>
            </a:r>
          </a:p>
          <a:p>
            <a:r>
              <a:rPr lang="en-US" sz="1800" dirty="0"/>
              <a:t>All flex time balances must be zeroed out at as of September 1 (flex time cannot rollover).</a:t>
            </a:r>
          </a:p>
          <a:p>
            <a:endParaRPr lang="en-US" dirty="0"/>
          </a:p>
        </p:txBody>
      </p:sp>
    </p:spTree>
    <p:extLst>
      <p:ext uri="{BB962C8B-B14F-4D97-AF65-F5344CB8AC3E}">
        <p14:creationId xmlns:p14="http://schemas.microsoft.com/office/powerpoint/2010/main" val="18879541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772400" cy="1143000"/>
          </a:xfrm>
        </p:spPr>
        <p:txBody>
          <a:bodyPr/>
          <a:lstStyle/>
          <a:p>
            <a:r>
              <a:rPr lang="en-US" dirty="0"/>
              <a:t>Flex time - exempt</a:t>
            </a:r>
          </a:p>
        </p:txBody>
      </p:sp>
      <p:sp>
        <p:nvSpPr>
          <p:cNvPr id="5" name="Content Placeholder 4">
            <a:extLst>
              <a:ext uri="{FF2B5EF4-FFF2-40B4-BE49-F238E27FC236}">
                <a16:creationId xmlns:a16="http://schemas.microsoft.com/office/drawing/2014/main" id="{E1AA5C07-4FED-4532-9EC3-1089E3AC2BC2}"/>
              </a:ext>
            </a:extLst>
          </p:cNvPr>
          <p:cNvSpPr>
            <a:spLocks noGrp="1"/>
          </p:cNvSpPr>
          <p:nvPr>
            <p:ph sz="quarter" idx="13"/>
          </p:nvPr>
        </p:nvSpPr>
        <p:spPr>
          <a:xfrm>
            <a:off x="152400" y="990600"/>
            <a:ext cx="4267200" cy="5715000"/>
          </a:xfrm>
        </p:spPr>
        <p:txBody>
          <a:bodyPr>
            <a:normAutofit fontScale="92500" lnSpcReduction="10000"/>
          </a:bodyPr>
          <a:lstStyle/>
          <a:p>
            <a:r>
              <a:rPr lang="en-US" dirty="0"/>
              <a:t>Flex time can be awarded for the following: </a:t>
            </a:r>
          </a:p>
          <a:p>
            <a:r>
              <a:rPr lang="en-US" dirty="0"/>
              <a:t>Staff development offered in the summer or a Saturday for school or system issues (When a stipend is not paid).</a:t>
            </a:r>
          </a:p>
          <a:p>
            <a:r>
              <a:rPr lang="en-US" dirty="0"/>
              <a:t>Club and activities which improve the lives and climate of the school when a stipend or supplement is not paid. (A maximum or 1 flex day per club/activity). </a:t>
            </a:r>
          </a:p>
          <a:p>
            <a:r>
              <a:rPr lang="en-US" dirty="0"/>
              <a:t>Teachers who come to work before teacher workdays begin to setup classrooms. (A maximum of 2 flex days can be given). </a:t>
            </a:r>
          </a:p>
          <a:p>
            <a:r>
              <a:rPr lang="en-US" dirty="0"/>
              <a:t>Saturday functions at the school. </a:t>
            </a:r>
          </a:p>
          <a:p>
            <a:r>
              <a:rPr lang="en-US" dirty="0"/>
              <a:t>Working athletic events and after school events above and beyond the expected duties of a teacher. </a:t>
            </a:r>
          </a:p>
          <a:p>
            <a:endParaRPr lang="en-US" dirty="0"/>
          </a:p>
        </p:txBody>
      </p:sp>
      <p:sp>
        <p:nvSpPr>
          <p:cNvPr id="6" name="Content Placeholder 5">
            <a:extLst>
              <a:ext uri="{FF2B5EF4-FFF2-40B4-BE49-F238E27FC236}">
                <a16:creationId xmlns:a16="http://schemas.microsoft.com/office/drawing/2014/main" id="{A4A71409-482E-4045-8BB1-78400A44567E}"/>
              </a:ext>
            </a:extLst>
          </p:cNvPr>
          <p:cNvSpPr>
            <a:spLocks noGrp="1"/>
          </p:cNvSpPr>
          <p:nvPr>
            <p:ph sz="quarter" idx="14"/>
          </p:nvPr>
        </p:nvSpPr>
        <p:spPr>
          <a:xfrm>
            <a:off x="4800600" y="1167414"/>
            <a:ext cx="3657600" cy="5614386"/>
          </a:xfrm>
        </p:spPr>
        <p:txBody>
          <a:bodyPr/>
          <a:lstStyle/>
          <a:p>
            <a:pPr fontAlgn="ctr"/>
            <a:r>
              <a:rPr lang="en-US" b="1" dirty="0"/>
              <a:t>Flex time </a:t>
            </a:r>
            <a:r>
              <a:rPr lang="en-US" b="1" dirty="0">
                <a:solidFill>
                  <a:srgbClr val="C00000"/>
                </a:solidFill>
              </a:rPr>
              <a:t>cannot</a:t>
            </a:r>
            <a:r>
              <a:rPr lang="en-US" b="1" dirty="0"/>
              <a:t> be awarded for the following: </a:t>
            </a:r>
            <a:endParaRPr lang="en-US" dirty="0"/>
          </a:p>
          <a:p>
            <a:pPr lvl="1" fontAlgn="ctr"/>
            <a:r>
              <a:rPr lang="en-US" dirty="0"/>
              <a:t>Teachers who are asked to cover other classes during planning periods. </a:t>
            </a:r>
          </a:p>
          <a:p>
            <a:endParaRPr lang="en-US" dirty="0"/>
          </a:p>
        </p:txBody>
      </p:sp>
    </p:spTree>
    <p:extLst>
      <p:ext uri="{BB962C8B-B14F-4D97-AF65-F5344CB8AC3E}">
        <p14:creationId xmlns:p14="http://schemas.microsoft.com/office/powerpoint/2010/main" val="5104945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cs typeface="Arial" pitchFamily="34" charset="0"/>
              </a:rPr>
              <a:t>School Nutrition</a:t>
            </a:r>
            <a:br>
              <a:rPr lang="en-US" dirty="0"/>
            </a:br>
            <a:endParaRPr lang="en-US" dirty="0"/>
          </a:p>
        </p:txBody>
      </p:sp>
      <p:sp>
        <p:nvSpPr>
          <p:cNvPr id="3" name="Content Placeholder 2"/>
          <p:cNvSpPr>
            <a:spLocks noGrp="1"/>
          </p:cNvSpPr>
          <p:nvPr>
            <p:ph idx="1"/>
          </p:nvPr>
        </p:nvSpPr>
        <p:spPr>
          <a:xfrm>
            <a:off x="685800" y="1219200"/>
            <a:ext cx="7772400" cy="4114801"/>
          </a:xfrm>
        </p:spPr>
        <p:txBody>
          <a:bodyPr>
            <a:normAutofit fontScale="92500" lnSpcReduction="10000"/>
          </a:bodyPr>
          <a:lstStyle/>
          <a:p>
            <a:pPr marL="68580" indent="0">
              <a:buNone/>
            </a:pPr>
            <a:r>
              <a:rPr lang="en-US" dirty="0"/>
              <a:t>Account Charges:</a:t>
            </a:r>
          </a:p>
          <a:p>
            <a:pPr marL="68580" indent="0">
              <a:buNone/>
            </a:pPr>
            <a:endParaRPr lang="en-US" dirty="0"/>
          </a:p>
          <a:p>
            <a:pPr marL="68580" indent="0">
              <a:buNone/>
            </a:pPr>
            <a:r>
              <a:rPr lang="en-US" dirty="0"/>
              <a:t>Under Federal law, School Nutrition cannot incur a loss due to non-payment of a cafeteria account.  All charges on accounts at the end of the school year are the responsibility of the school to pay for.  School Nutrition will bill the school for any unpaid charges prior to June 30.  The School Nutrition bookkeeper will notify the principal quarterly of the charges that are due.  A report of  charges can be obtained from the cafeteria manager at any time.  The principal should  work with the cafeteria manager during the year to keep charges at a minimum but at the same time ensure that children are getting the proper meals that they need.</a:t>
            </a:r>
          </a:p>
          <a:p>
            <a:pPr marL="68580" indent="0">
              <a:buNone/>
            </a:pPr>
            <a:r>
              <a:rPr lang="en-US" dirty="0">
                <a:solidFill>
                  <a:schemeClr val="bg1"/>
                </a:solidFill>
              </a:rPr>
              <a:t>The school should only be covering student charges; faculty charges should be recouped from the applicable staff members.</a:t>
            </a:r>
          </a:p>
          <a:p>
            <a:pPr marL="68580" indent="0">
              <a:buNone/>
            </a:pPr>
            <a:endParaRPr lang="en-US" dirty="0"/>
          </a:p>
          <a:p>
            <a:pPr marL="68580" indent="0">
              <a:buNone/>
            </a:pPr>
            <a:endParaRPr lang="en-US" dirty="0"/>
          </a:p>
        </p:txBody>
      </p:sp>
    </p:spTree>
    <p:extLst>
      <p:ext uri="{BB962C8B-B14F-4D97-AF65-F5344CB8AC3E}">
        <p14:creationId xmlns:p14="http://schemas.microsoft.com/office/powerpoint/2010/main" val="41738750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cs typeface="Arial" pitchFamily="34" charset="0"/>
              </a:rPr>
              <a:t>School Nutrition cont.</a:t>
            </a:r>
          </a:p>
        </p:txBody>
      </p:sp>
      <p:sp>
        <p:nvSpPr>
          <p:cNvPr id="3" name="Content Placeholder 2"/>
          <p:cNvSpPr>
            <a:spLocks noGrp="1"/>
          </p:cNvSpPr>
          <p:nvPr>
            <p:ph idx="1"/>
          </p:nvPr>
        </p:nvSpPr>
        <p:spPr/>
        <p:txBody>
          <a:bodyPr/>
          <a:lstStyle/>
          <a:p>
            <a:pPr marL="68580" indent="0">
              <a:buNone/>
            </a:pPr>
            <a:r>
              <a:rPr lang="en-US" dirty="0">
                <a:cs typeface="Arial" pitchFamily="34" charset="0"/>
              </a:rPr>
              <a:t>Dish Loss:</a:t>
            </a:r>
          </a:p>
          <a:p>
            <a:pPr marL="68580" indent="0">
              <a:buNone/>
            </a:pPr>
            <a:r>
              <a:rPr lang="en-US" dirty="0">
                <a:cs typeface="Arial" pitchFamily="34" charset="0"/>
              </a:rPr>
              <a:t>Cabarrus County Schools along with School Nutrition have agreed that schools will help cover the cost of dishes, bowls, silverware, and trays that are missing from the cafeteria each year.  These items are inventoried quarterly and the principal is notified of any discrepancies.  The School Nutrition bookkeeper will bill the losses back to the school prior to June 30.  The principal should  work with the cafeteria manager to ensure that there are minimal losses during the year.  The most common causes for loss are  students throwing the items in the trash and teachers/staff taking items back to their classrooms and not returning them.</a:t>
            </a:r>
          </a:p>
          <a:p>
            <a:endParaRPr lang="en-US" dirty="0"/>
          </a:p>
        </p:txBody>
      </p:sp>
    </p:spTree>
    <p:extLst>
      <p:ext uri="{BB962C8B-B14F-4D97-AF65-F5344CB8AC3E}">
        <p14:creationId xmlns:p14="http://schemas.microsoft.com/office/powerpoint/2010/main" val="2586014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772400" cy="1143000"/>
          </a:xfrm>
        </p:spPr>
        <p:txBody>
          <a:bodyPr/>
          <a:lstStyle/>
          <a:p>
            <a:pPr algn="ctr"/>
            <a:r>
              <a:rPr lang="en-US" dirty="0">
                <a:cs typeface="Arial" pitchFamily="34" charset="0"/>
              </a:rPr>
              <a:t>School Nutrition</a:t>
            </a:r>
            <a:endParaRPr lang="en-US" dirty="0"/>
          </a:p>
        </p:txBody>
      </p:sp>
      <p:sp>
        <p:nvSpPr>
          <p:cNvPr id="3" name="Content Placeholder 2"/>
          <p:cNvSpPr>
            <a:spLocks noGrp="1"/>
          </p:cNvSpPr>
          <p:nvPr>
            <p:ph idx="1"/>
          </p:nvPr>
        </p:nvSpPr>
        <p:spPr>
          <a:xfrm>
            <a:off x="685800" y="838200"/>
            <a:ext cx="7772400" cy="5638799"/>
          </a:xfrm>
        </p:spPr>
        <p:txBody>
          <a:bodyPr>
            <a:normAutofit fontScale="92500" lnSpcReduction="10000"/>
          </a:bodyPr>
          <a:lstStyle/>
          <a:p>
            <a:r>
              <a:rPr lang="en-US" dirty="0">
                <a:latin typeface="Calibri" panose="020F0502020204030204" pitchFamily="34" charset="0"/>
              </a:rPr>
              <a:t>School Nutrition Statements should be reviewed monthly by the Treasurer and approved by the Principal</a:t>
            </a:r>
          </a:p>
          <a:p>
            <a:r>
              <a:rPr lang="en-US" dirty="0">
                <a:latin typeface="Calibri" panose="020F0502020204030204" pitchFamily="34" charset="0"/>
              </a:rPr>
              <a:t>This statement should be reviewed for accuracy, reasonableness, repetitive student charges and any staff charges.  The school should investigate these charges to determine the reason for nonpayment and also document the action taken regarding the outstanding charges.  It is the school’s responsibility to monitor these charges on a monthly basis to prevent the accumulation of excessive charges.  It is also the school’s responsibility to collect any outstanding charges.  </a:t>
            </a:r>
          </a:p>
          <a:p>
            <a:r>
              <a:rPr lang="en-US" dirty="0">
                <a:latin typeface="Calibri" panose="020F0502020204030204" pitchFamily="34" charset="0"/>
              </a:rPr>
              <a:t>Every effort should be made to collect these charges or determine if the student qualifies for free or reduced lunch or other alternative remedies.  There may be rare extreme situations where charges may accumulate prior to qualifying for free or reduced lunch but this should be the exception to the rule and these charges should be minimal.  </a:t>
            </a:r>
          </a:p>
          <a:p>
            <a:r>
              <a:rPr lang="en-US" b="1" dirty="0">
                <a:solidFill>
                  <a:schemeClr val="bg1"/>
                </a:solidFill>
                <a:latin typeface="Calibri" panose="020F0502020204030204" pitchFamily="34" charset="0"/>
              </a:rPr>
              <a:t>Staff is no longer allowed to accumulate any SNP charges. </a:t>
            </a:r>
            <a:r>
              <a:rPr lang="en-US" dirty="0">
                <a:latin typeface="Calibri" panose="020F0502020204030204" pitchFamily="34" charset="0"/>
              </a:rPr>
              <a:t>All charges must be cleared by the end of the school year either by the student or the school. </a:t>
            </a:r>
          </a:p>
          <a:p>
            <a:r>
              <a:rPr lang="en-US" dirty="0">
                <a:latin typeface="Calibri" panose="020F0502020204030204" pitchFamily="34" charset="0"/>
              </a:rPr>
              <a:t>Under no circumstances should the school pay staff charges, these charges should be paid directly to SNP by the applicable staff member.</a:t>
            </a:r>
          </a:p>
          <a:p>
            <a:endParaRPr lang="en-US" dirty="0"/>
          </a:p>
        </p:txBody>
      </p:sp>
    </p:spTree>
    <p:extLst>
      <p:ext uri="{BB962C8B-B14F-4D97-AF65-F5344CB8AC3E}">
        <p14:creationId xmlns:p14="http://schemas.microsoft.com/office/powerpoint/2010/main" val="38498116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
            <a:ext cx="7772400" cy="1143000"/>
          </a:xfrm>
        </p:spPr>
        <p:txBody>
          <a:bodyPr>
            <a:normAutofit/>
          </a:bodyPr>
          <a:lstStyle/>
          <a:p>
            <a:pPr algn="ctr"/>
            <a:r>
              <a:rPr lang="en-US" sz="3200" dirty="0">
                <a:cs typeface="Arial" pitchFamily="34" charset="0"/>
              </a:rPr>
              <a:t>Budget changes &amp; Entries</a:t>
            </a:r>
            <a:br>
              <a:rPr lang="en-US" sz="3200" dirty="0">
                <a:cs typeface="Arial" pitchFamily="34" charset="0"/>
              </a:rPr>
            </a:br>
            <a:r>
              <a:rPr lang="en-US" sz="1800" dirty="0">
                <a:cs typeface="Arial" pitchFamily="34" charset="0"/>
              </a:rPr>
              <a:t>Applicable to County Managed funds</a:t>
            </a:r>
          </a:p>
        </p:txBody>
      </p:sp>
      <p:sp>
        <p:nvSpPr>
          <p:cNvPr id="3" name="Content Placeholder 2"/>
          <p:cNvSpPr>
            <a:spLocks noGrp="1"/>
          </p:cNvSpPr>
          <p:nvPr>
            <p:ph idx="1"/>
          </p:nvPr>
        </p:nvSpPr>
        <p:spPr/>
        <p:txBody>
          <a:bodyPr>
            <a:normAutofit fontScale="85000" lnSpcReduction="20000"/>
          </a:bodyPr>
          <a:lstStyle/>
          <a:p>
            <a:pPr marL="68580" indent="0">
              <a:buNone/>
            </a:pPr>
            <a:r>
              <a:rPr lang="en-US" dirty="0">
                <a:cs typeface="Arial" pitchFamily="34" charset="0"/>
              </a:rPr>
              <a:t>Proper planning and ensuring that budget amounts are set appropriately at the beginning of the year will prevent the need for Budget Journal Entries (BJE).  BJE’s are used to set up budgets or transfer funds between accounts and should rarely be used.  </a:t>
            </a:r>
          </a:p>
          <a:p>
            <a:pPr marL="68580" indent="0">
              <a:buNone/>
            </a:pPr>
            <a:r>
              <a:rPr lang="en-US" dirty="0">
                <a:cs typeface="Arial" pitchFamily="34" charset="0"/>
              </a:rPr>
              <a:t> </a:t>
            </a:r>
          </a:p>
          <a:p>
            <a:pPr marL="68580" indent="0">
              <a:buNone/>
            </a:pPr>
            <a:r>
              <a:rPr lang="en-US" dirty="0">
                <a:cs typeface="Arial" pitchFamily="34" charset="0"/>
              </a:rPr>
              <a:t>BJE’s cannot cross funds or PRC’s, and only whole dollars can be moved (no cents).  Please include an explanation as to why the funds need to be moved.  BJE’s will not be processed without an explanation.</a:t>
            </a:r>
          </a:p>
          <a:p>
            <a:pPr marL="68580" indent="0">
              <a:buNone/>
            </a:pPr>
            <a:r>
              <a:rPr lang="en-US" dirty="0">
                <a:cs typeface="Arial" pitchFamily="34" charset="0"/>
              </a:rPr>
              <a:t> </a:t>
            </a:r>
          </a:p>
          <a:p>
            <a:pPr marL="68580" indent="0">
              <a:buNone/>
            </a:pPr>
            <a:r>
              <a:rPr lang="en-US" b="1" dirty="0">
                <a:cs typeface="Arial" pitchFamily="34" charset="0"/>
              </a:rPr>
              <a:t>Forms should be submitted to Finance for approval 3 days in advance of needing to use the funds for purchases.  Do not enter a requisition until the budget amendment has been processed.</a:t>
            </a:r>
            <a:endParaRPr lang="en-US" dirty="0">
              <a:cs typeface="Arial" pitchFamily="34" charset="0"/>
            </a:endParaRPr>
          </a:p>
          <a:p>
            <a:pPr marL="68580" indent="0">
              <a:buNone/>
            </a:pPr>
            <a:r>
              <a:rPr lang="en-US" b="1" dirty="0">
                <a:cs typeface="Arial" pitchFamily="34" charset="0"/>
              </a:rPr>
              <a:t> </a:t>
            </a:r>
            <a:endParaRPr lang="en-US" dirty="0">
              <a:cs typeface="Arial" pitchFamily="34" charset="0"/>
            </a:endParaRPr>
          </a:p>
          <a:p>
            <a:pPr marL="68580" indent="0">
              <a:buNone/>
            </a:pPr>
            <a:r>
              <a:rPr lang="en-US" dirty="0">
                <a:cs typeface="Arial" pitchFamily="34" charset="0"/>
              </a:rPr>
              <a:t>A BJE form (link) must be printed, signed by the appropriate personnel, approved and keyed by the Finance department and maintained on file in Finance.</a:t>
            </a:r>
          </a:p>
          <a:p>
            <a:pPr marL="68580" indent="0">
              <a:buNone/>
            </a:pPr>
            <a:endParaRPr lang="en-US" dirty="0"/>
          </a:p>
        </p:txBody>
      </p:sp>
    </p:spTree>
    <p:extLst>
      <p:ext uri="{BB962C8B-B14F-4D97-AF65-F5344CB8AC3E}">
        <p14:creationId xmlns:p14="http://schemas.microsoft.com/office/powerpoint/2010/main" val="37521961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pPr algn="ctr"/>
            <a:r>
              <a:rPr lang="en-US" dirty="0"/>
              <a:t>Sales Tax</a:t>
            </a:r>
          </a:p>
        </p:txBody>
      </p:sp>
      <p:sp>
        <p:nvSpPr>
          <p:cNvPr id="3" name="Content Placeholder 2"/>
          <p:cNvSpPr>
            <a:spLocks noGrp="1"/>
          </p:cNvSpPr>
          <p:nvPr>
            <p:ph idx="1"/>
          </p:nvPr>
        </p:nvSpPr>
        <p:spPr>
          <a:xfrm>
            <a:off x="685800" y="914400"/>
            <a:ext cx="7772400" cy="5029199"/>
          </a:xfrm>
        </p:spPr>
        <p:txBody>
          <a:bodyPr>
            <a:normAutofit/>
          </a:bodyPr>
          <a:lstStyle/>
          <a:p>
            <a:r>
              <a:rPr lang="en-US" dirty="0"/>
              <a:t>CCS is required to pay sales tax on retail purchases or leases of tangible personal property and certain digital property.</a:t>
            </a:r>
          </a:p>
          <a:p>
            <a:r>
              <a:rPr lang="en-US" dirty="0"/>
              <a:t>Some services may also be taxable.</a:t>
            </a:r>
          </a:p>
          <a:p>
            <a:r>
              <a:rPr lang="en-US" dirty="0"/>
              <a:t>Sales tax is also applicable on receipts.  This includes fundraisers, vending machine sales, concession sales, yearbook sales, etc.</a:t>
            </a:r>
          </a:p>
          <a:p>
            <a:pPr lvl="1"/>
            <a:r>
              <a:rPr lang="en-US" dirty="0"/>
              <a:t>Basically, any time the school is making a profit sales tax will be due to the state of NC except for certain circumstances.</a:t>
            </a:r>
          </a:p>
          <a:p>
            <a:r>
              <a:rPr lang="en-US" dirty="0"/>
              <a:t>So, how do we handle?	</a:t>
            </a:r>
          </a:p>
          <a:p>
            <a:pPr lvl="1"/>
            <a:r>
              <a:rPr lang="en-US" dirty="0"/>
              <a:t>Ask questions of vendor and staff – they could have vital information that will affect how sales tax is handled.  Make sure your treasurer is kept in the loop---we have discussed sales tax at length with them, they know all the guidelines and will be able to advise you.</a:t>
            </a:r>
          </a:p>
          <a:p>
            <a:pPr lvl="1"/>
            <a:r>
              <a:rPr lang="en-US" dirty="0"/>
              <a:t>Use PTO/PTA and booster clubs where possible—these organizations are tax exempt and can avoid the difficulties with reporting sales tax.</a:t>
            </a:r>
          </a:p>
          <a:p>
            <a:pPr lvl="1"/>
            <a:endParaRPr lang="en-US" dirty="0"/>
          </a:p>
          <a:p>
            <a:pPr lvl="1"/>
            <a:endParaRPr lang="en-US" dirty="0"/>
          </a:p>
        </p:txBody>
      </p:sp>
    </p:spTree>
    <p:extLst>
      <p:ext uri="{BB962C8B-B14F-4D97-AF65-F5344CB8AC3E}">
        <p14:creationId xmlns:p14="http://schemas.microsoft.com/office/powerpoint/2010/main" val="6191509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Crowdsourcing and fundraising do’s </a:t>
            </a:r>
            <a:r>
              <a:rPr lang="en-US"/>
              <a:t>and don’ts</a:t>
            </a:r>
            <a:endParaRPr lang="en-US" dirty="0"/>
          </a:p>
        </p:txBody>
      </p:sp>
    </p:spTree>
    <p:extLst>
      <p:ext uri="{BB962C8B-B14F-4D97-AF65-F5344CB8AC3E}">
        <p14:creationId xmlns:p14="http://schemas.microsoft.com/office/powerpoint/2010/main" val="17010562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rotWithShape="1">
          <a:gsLst>
            <a:gs pos="55000">
              <a:srgbClr val="959FAF">
                <a:alpha val="83000"/>
                <a:lumMod val="79000"/>
                <a:lumOff val="21000"/>
              </a:srgbClr>
            </a:gs>
            <a:gs pos="10000">
              <a:schemeClr val="tx1">
                <a:lumMod val="95000"/>
              </a:schemeClr>
            </a:gs>
            <a:gs pos="100000">
              <a:schemeClr val="bg2">
                <a:tint val="95000"/>
                <a:shade val="98000"/>
                <a:lumMod val="80000"/>
              </a:schemeClr>
            </a:gs>
          </a:gsLst>
          <a:path path="circle">
            <a:fillToRect l="50000" t="10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dirty="0"/>
              <a:t>Who to know!</a:t>
            </a:r>
          </a:p>
        </p:txBody>
      </p:sp>
      <p:sp>
        <p:nvSpPr>
          <p:cNvPr id="5" name="Title 1"/>
          <p:cNvSpPr txBox="1">
            <a:spLocks/>
          </p:cNvSpPr>
          <p:nvPr/>
        </p:nvSpPr>
        <p:spPr bwMode="auto">
          <a:xfrm>
            <a:off x="609600" y="4876800"/>
            <a:ext cx="8229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2"/>
          <p:cNvSpPr>
            <a:spLocks noGrp="1"/>
          </p:cNvSpPr>
          <p:nvPr>
            <p:ph idx="1"/>
          </p:nvPr>
        </p:nvSpPr>
        <p:spPr/>
        <p:txBody>
          <a:bodyPr/>
          <a:lstStyle/>
          <a:p>
            <a:pPr marL="68580" indent="0">
              <a:buNone/>
            </a:pPr>
            <a:r>
              <a:rPr lang="en-US" dirty="0"/>
              <a:t>			</a:t>
            </a:r>
          </a:p>
          <a:p>
            <a:pPr marL="68580" indent="0">
              <a:buNone/>
            </a:pPr>
            <a:endParaRPr lang="en-US" sz="1200" dirty="0"/>
          </a:p>
          <a:p>
            <a:pPr marL="6858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23485671"/>
              </p:ext>
            </p:extLst>
          </p:nvPr>
        </p:nvGraphicFramePr>
        <p:xfrm>
          <a:off x="381001" y="938785"/>
          <a:ext cx="8686798" cy="4648199"/>
        </p:xfrm>
        <a:graphic>
          <a:graphicData uri="http://schemas.openxmlformats.org/drawingml/2006/table">
            <a:tbl>
              <a:tblPr firstRow="1" firstCol="1" bandRow="1">
                <a:effectLst>
                  <a:outerShdw blurRad="50800" dist="50800" dir="5400000" algn="ctr" rotWithShape="0">
                    <a:schemeClr val="bg1"/>
                  </a:outerShdw>
                </a:effectLst>
                <a:tableStyleId>{5C22544A-7EE6-4342-B048-85BDC9FD1C3A}</a:tableStyleId>
              </a:tblPr>
              <a:tblGrid>
                <a:gridCol w="3140543">
                  <a:extLst>
                    <a:ext uri="{9D8B030D-6E8A-4147-A177-3AD203B41FA5}">
                      <a16:colId xmlns:a16="http://schemas.microsoft.com/office/drawing/2014/main" val="20000"/>
                    </a:ext>
                  </a:extLst>
                </a:gridCol>
                <a:gridCol w="3471126">
                  <a:extLst>
                    <a:ext uri="{9D8B030D-6E8A-4147-A177-3AD203B41FA5}">
                      <a16:colId xmlns:a16="http://schemas.microsoft.com/office/drawing/2014/main" val="20001"/>
                    </a:ext>
                  </a:extLst>
                </a:gridCol>
                <a:gridCol w="2075129">
                  <a:extLst>
                    <a:ext uri="{9D8B030D-6E8A-4147-A177-3AD203B41FA5}">
                      <a16:colId xmlns:a16="http://schemas.microsoft.com/office/drawing/2014/main" val="20002"/>
                    </a:ext>
                  </a:extLst>
                </a:gridCol>
              </a:tblGrid>
              <a:tr h="1672010">
                <a:tc>
                  <a:txBody>
                    <a:bodyPr/>
                    <a:lstStyle/>
                    <a:p>
                      <a:pPr marL="0" marR="0" algn="l" fontAlgn="auto" hangingPunct="1">
                        <a:lnSpc>
                          <a:spcPct val="115000"/>
                        </a:lnSpc>
                        <a:spcBef>
                          <a:spcPts val="0"/>
                        </a:spcBef>
                        <a:spcAft>
                          <a:spcPts val="0"/>
                        </a:spcAft>
                      </a:pPr>
                      <a:r>
                        <a:rPr lang="en-US" sz="1100" b="1" dirty="0">
                          <a:ln>
                            <a:noFill/>
                          </a:ln>
                          <a:solidFill>
                            <a:schemeClr val="bg1"/>
                          </a:solidFill>
                          <a:effectLst/>
                        </a:rPr>
                        <a:t>Budget</a:t>
                      </a:r>
                    </a:p>
                    <a:p>
                      <a:pPr marL="0" marR="0" algn="l" fontAlgn="auto" hangingPunct="1">
                        <a:lnSpc>
                          <a:spcPct val="115000"/>
                        </a:lnSpc>
                        <a:spcBef>
                          <a:spcPts val="0"/>
                        </a:spcBef>
                        <a:spcAft>
                          <a:spcPts val="0"/>
                        </a:spcAft>
                      </a:pPr>
                      <a:r>
                        <a:rPr lang="en-US" sz="1100" b="1" dirty="0">
                          <a:ln>
                            <a:noFill/>
                          </a:ln>
                          <a:solidFill>
                            <a:schemeClr val="bg1"/>
                          </a:solidFill>
                          <a:effectLst/>
                        </a:rPr>
                        <a:t>Audit &amp; Compliance</a:t>
                      </a:r>
                    </a:p>
                    <a:p>
                      <a:pPr marL="0" marR="0" algn="l" fontAlgn="auto" hangingPunct="1">
                        <a:lnSpc>
                          <a:spcPct val="115000"/>
                        </a:lnSpc>
                        <a:spcBef>
                          <a:spcPts val="0"/>
                        </a:spcBef>
                        <a:spcAft>
                          <a:spcPts val="0"/>
                        </a:spcAft>
                      </a:pPr>
                      <a:r>
                        <a:rPr lang="en-US" sz="1100" b="1" dirty="0">
                          <a:ln>
                            <a:noFill/>
                          </a:ln>
                          <a:solidFill>
                            <a:schemeClr val="bg1"/>
                          </a:solidFill>
                          <a:effectLst/>
                        </a:rPr>
                        <a:t>Financial Policies and Procedures</a:t>
                      </a:r>
                    </a:p>
                    <a:p>
                      <a:pPr marL="0" marR="0" algn="l" fontAlgn="auto" hangingPunct="1">
                        <a:lnSpc>
                          <a:spcPct val="115000"/>
                        </a:lnSpc>
                        <a:spcBef>
                          <a:spcPts val="0"/>
                        </a:spcBef>
                        <a:spcAft>
                          <a:spcPts val="0"/>
                        </a:spcAft>
                      </a:pPr>
                      <a:r>
                        <a:rPr lang="en-US" sz="1100" b="1" dirty="0">
                          <a:ln>
                            <a:noFill/>
                          </a:ln>
                          <a:solidFill>
                            <a:schemeClr val="bg1"/>
                          </a:solidFill>
                          <a:effectLst/>
                        </a:rPr>
                        <a:t>Board Inquiries</a:t>
                      </a:r>
                    </a:p>
                    <a:p>
                      <a:pPr marL="0" marR="0" algn="l" fontAlgn="auto" hangingPunct="1">
                        <a:lnSpc>
                          <a:spcPct val="115000"/>
                        </a:lnSpc>
                        <a:spcBef>
                          <a:spcPts val="0"/>
                        </a:spcBef>
                        <a:spcAft>
                          <a:spcPts val="0"/>
                        </a:spcAft>
                      </a:pPr>
                      <a:r>
                        <a:rPr lang="en-US" sz="1100" b="1" dirty="0">
                          <a:ln>
                            <a:noFill/>
                          </a:ln>
                          <a:solidFill>
                            <a:schemeClr val="bg1"/>
                          </a:solidFill>
                          <a:effectLst/>
                        </a:rPr>
                        <a:t>Public Requests for Data</a:t>
                      </a:r>
                      <a:endParaRPr lang="en-US" sz="1100" b="1" dirty="0">
                        <a:ln>
                          <a:noFill/>
                        </a:ln>
                        <a:solidFill>
                          <a:schemeClr val="bg1"/>
                        </a:solidFill>
                        <a:effectLst/>
                        <a:latin typeface="Clarendon Condensed" panose="02040706040705040204" pitchFamily="18" charset="0"/>
                        <a:ea typeface="Times New Roman" panose="02020603050405020304" pitchFamily="18" charset="0"/>
                        <a:cs typeface="Times New Roman" panose="02020603050405020304" pitchFamily="18" charset="0"/>
                      </a:endParaRPr>
                    </a:p>
                  </a:txBody>
                  <a:tcPr marL="6742" marR="6742" marT="6742" marB="6742" anchor="ctr">
                    <a:noFill/>
                  </a:tcPr>
                </a:tc>
                <a:tc>
                  <a:txBody>
                    <a:bodyPr/>
                    <a:lstStyle/>
                    <a:p>
                      <a:pPr marL="0" marR="0" algn="ctr" fontAlgn="auto" hangingPunct="1">
                        <a:lnSpc>
                          <a:spcPct val="115000"/>
                        </a:lnSpc>
                        <a:spcBef>
                          <a:spcPts val="0"/>
                        </a:spcBef>
                        <a:spcAft>
                          <a:spcPts val="0"/>
                        </a:spcAft>
                      </a:pPr>
                      <a:r>
                        <a:rPr lang="en-US" sz="1200" dirty="0">
                          <a:ln>
                            <a:noFill/>
                          </a:ln>
                          <a:solidFill>
                            <a:schemeClr val="bg1"/>
                          </a:solidFill>
                          <a:effectLst/>
                        </a:rPr>
                        <a:t>Kelly Klutz, CPA</a:t>
                      </a:r>
                    </a:p>
                    <a:p>
                      <a:pPr marL="0" marR="0" algn="ctr" fontAlgn="auto" hangingPunct="1">
                        <a:lnSpc>
                          <a:spcPct val="115000"/>
                        </a:lnSpc>
                        <a:spcBef>
                          <a:spcPts val="0"/>
                        </a:spcBef>
                        <a:spcAft>
                          <a:spcPts val="0"/>
                        </a:spcAft>
                      </a:pPr>
                      <a:r>
                        <a:rPr lang="en-US" sz="1200" b="0" dirty="0">
                          <a:ln>
                            <a:noFill/>
                          </a:ln>
                          <a:solidFill>
                            <a:schemeClr val="bg1"/>
                          </a:solidFill>
                          <a:effectLst/>
                        </a:rPr>
                        <a:t>Chief Financial</a:t>
                      </a:r>
                      <a:r>
                        <a:rPr lang="en-US" sz="1200" b="0" baseline="0" dirty="0">
                          <a:ln>
                            <a:noFill/>
                          </a:ln>
                          <a:solidFill>
                            <a:schemeClr val="bg1"/>
                          </a:solidFill>
                          <a:effectLst/>
                        </a:rPr>
                        <a:t> Officer</a:t>
                      </a:r>
                      <a:endParaRPr lang="en-US" sz="1200" b="0" dirty="0">
                        <a:ln>
                          <a:noFill/>
                        </a:ln>
                        <a:solidFill>
                          <a:schemeClr val="bg1"/>
                        </a:solidFill>
                        <a:effectLst/>
                      </a:endParaRPr>
                    </a:p>
                    <a:p>
                      <a:pPr marL="0" marR="0" algn="ctr" fontAlgn="auto" hangingPunct="1">
                        <a:lnSpc>
                          <a:spcPct val="115000"/>
                        </a:lnSpc>
                        <a:spcBef>
                          <a:spcPts val="0"/>
                        </a:spcBef>
                        <a:spcAft>
                          <a:spcPts val="0"/>
                        </a:spcAft>
                      </a:pPr>
                      <a:r>
                        <a:rPr lang="en-US" sz="1200" u="sng" dirty="0">
                          <a:ln>
                            <a:noFill/>
                          </a:ln>
                          <a:solidFill>
                            <a:schemeClr val="bg1"/>
                          </a:solidFill>
                          <a:effectLst/>
                          <a:hlinkClick r:id="rId2"/>
                        </a:rPr>
                        <a:t>Kelly.kluttz@Cabarrus.k12.nc.us</a:t>
                      </a:r>
                      <a:endParaRPr lang="en-US" sz="1200" dirty="0">
                        <a:ln>
                          <a:noFill/>
                        </a:ln>
                        <a:solidFill>
                          <a:schemeClr val="bg1"/>
                        </a:solidFill>
                        <a:effectLst/>
                      </a:endParaRPr>
                    </a:p>
                    <a:p>
                      <a:pPr marL="0" marR="0" algn="ctr" fontAlgn="auto" hangingPunct="1">
                        <a:lnSpc>
                          <a:spcPct val="115000"/>
                        </a:lnSpc>
                        <a:spcBef>
                          <a:spcPts val="0"/>
                        </a:spcBef>
                        <a:spcAft>
                          <a:spcPts val="0"/>
                        </a:spcAft>
                      </a:pPr>
                      <a:r>
                        <a:rPr lang="en-US" sz="800" dirty="0">
                          <a:ln>
                            <a:noFill/>
                          </a:ln>
                          <a:solidFill>
                            <a:schemeClr val="bg1"/>
                          </a:solidFill>
                          <a:effectLst/>
                        </a:rPr>
                        <a:t> </a:t>
                      </a:r>
                      <a:endParaRPr lang="en-US" sz="700" dirty="0">
                        <a:ln>
                          <a:noFill/>
                        </a:ln>
                        <a:solidFill>
                          <a:schemeClr val="bg1"/>
                        </a:solidFill>
                        <a:effectLst/>
                      </a:endParaRPr>
                    </a:p>
                    <a:p>
                      <a:pPr marL="0" marR="0" algn="ctr" fontAlgn="auto" hangingPunct="1">
                        <a:lnSpc>
                          <a:spcPct val="115000"/>
                        </a:lnSpc>
                        <a:spcBef>
                          <a:spcPts val="0"/>
                        </a:spcBef>
                        <a:spcAft>
                          <a:spcPts val="0"/>
                        </a:spcAft>
                      </a:pPr>
                      <a:r>
                        <a:rPr lang="en-US" sz="800" dirty="0">
                          <a:ln>
                            <a:noFill/>
                          </a:ln>
                          <a:solidFill>
                            <a:schemeClr val="bg1"/>
                          </a:solidFill>
                          <a:effectLst/>
                        </a:rPr>
                        <a:t> </a:t>
                      </a:r>
                      <a:endParaRPr lang="en-US" sz="700" dirty="0">
                        <a:ln>
                          <a:noFill/>
                        </a:ln>
                        <a:solidFill>
                          <a:schemeClr val="bg1"/>
                        </a:solidFill>
                        <a:effectLst/>
                        <a:latin typeface="Clarendon Condensed" panose="02040706040705040204" pitchFamily="18" charset="0"/>
                        <a:ea typeface="Times New Roman" panose="02020603050405020304" pitchFamily="18" charset="0"/>
                        <a:cs typeface="Times New Roman" panose="02020603050405020304" pitchFamily="18" charset="0"/>
                      </a:endParaRPr>
                    </a:p>
                  </a:txBody>
                  <a:tcPr marL="6742" marR="6742" marT="6742" marB="6742" anchor="ctr">
                    <a:noFill/>
                  </a:tcPr>
                </a:tc>
                <a:tc>
                  <a:txBody>
                    <a:bodyPr/>
                    <a:lstStyle/>
                    <a:p>
                      <a:pPr marL="0" marR="0" algn="ctr" fontAlgn="auto" hangingPunct="1">
                        <a:lnSpc>
                          <a:spcPct val="115000"/>
                        </a:lnSpc>
                        <a:spcBef>
                          <a:spcPts val="0"/>
                        </a:spcBef>
                        <a:spcAft>
                          <a:spcPts val="0"/>
                        </a:spcAft>
                      </a:pPr>
                      <a:r>
                        <a:rPr lang="en-US" sz="1200" b="0" dirty="0">
                          <a:ln>
                            <a:noFill/>
                          </a:ln>
                          <a:solidFill>
                            <a:schemeClr val="bg1"/>
                          </a:solidFill>
                          <a:effectLst/>
                        </a:rPr>
                        <a:t>704.262.6144</a:t>
                      </a:r>
                    </a:p>
                    <a:p>
                      <a:pPr marL="0" marR="0" algn="ctr" fontAlgn="auto" hangingPunct="1">
                        <a:lnSpc>
                          <a:spcPct val="115000"/>
                        </a:lnSpc>
                        <a:spcBef>
                          <a:spcPts val="0"/>
                        </a:spcBef>
                        <a:spcAft>
                          <a:spcPts val="0"/>
                        </a:spcAft>
                      </a:pPr>
                      <a:r>
                        <a:rPr lang="en-US" sz="1200" b="0" dirty="0">
                          <a:ln>
                            <a:noFill/>
                          </a:ln>
                          <a:solidFill>
                            <a:schemeClr val="bg1"/>
                          </a:solidFill>
                          <a:effectLst/>
                        </a:rPr>
                        <a:t>704.467.1990(cell)</a:t>
                      </a:r>
                    </a:p>
                    <a:p>
                      <a:pPr marL="0" marR="0" algn="ctr" fontAlgn="auto" hangingPunct="1">
                        <a:lnSpc>
                          <a:spcPct val="115000"/>
                        </a:lnSpc>
                        <a:spcBef>
                          <a:spcPts val="0"/>
                        </a:spcBef>
                        <a:spcAft>
                          <a:spcPts val="0"/>
                        </a:spcAft>
                      </a:pPr>
                      <a:endParaRPr lang="en-US" sz="1200" b="0" dirty="0">
                        <a:ln>
                          <a:noFill/>
                        </a:ln>
                        <a:solidFill>
                          <a:schemeClr val="bg1"/>
                        </a:solidFill>
                        <a:effectLst/>
                        <a:latin typeface="Clarendon Condensed" panose="02040706040705040204" pitchFamily="18" charset="0"/>
                        <a:ea typeface="Times New Roman" panose="02020603050405020304" pitchFamily="18" charset="0"/>
                        <a:cs typeface="Times New Roman" panose="02020603050405020304" pitchFamily="18" charset="0"/>
                      </a:endParaRPr>
                    </a:p>
                  </a:txBody>
                  <a:tcPr marL="6742" marR="6742" marT="6742" marB="6742" anchor="ctr">
                    <a:noFill/>
                  </a:tcPr>
                </a:tc>
                <a:extLst>
                  <a:ext uri="{0D108BD9-81ED-4DB2-BD59-A6C34878D82A}">
                    <a16:rowId xmlns:a16="http://schemas.microsoft.com/office/drawing/2014/main" val="10000"/>
                  </a:ext>
                </a:extLst>
              </a:tr>
              <a:tr h="1621184">
                <a:tc>
                  <a:txBody>
                    <a:bodyPr/>
                    <a:lstStyle/>
                    <a:p>
                      <a:pPr marL="0" marR="0" algn="l" fontAlgn="auto" hangingPunct="1">
                        <a:lnSpc>
                          <a:spcPct val="115000"/>
                        </a:lnSpc>
                        <a:spcBef>
                          <a:spcPts val="0"/>
                        </a:spcBef>
                        <a:spcAft>
                          <a:spcPts val="0"/>
                        </a:spcAft>
                      </a:pPr>
                      <a:r>
                        <a:rPr lang="en-US" sz="1100">
                          <a:ln>
                            <a:noFill/>
                          </a:ln>
                          <a:solidFill>
                            <a:schemeClr val="bg1"/>
                          </a:solidFill>
                          <a:effectLst/>
                        </a:rPr>
                        <a:t>Instructional </a:t>
                      </a:r>
                      <a:r>
                        <a:rPr lang="en-US" sz="1100" dirty="0">
                          <a:ln>
                            <a:noFill/>
                          </a:ln>
                          <a:solidFill>
                            <a:schemeClr val="bg1"/>
                          </a:solidFill>
                          <a:effectLst/>
                        </a:rPr>
                        <a:t>Supply Allotments</a:t>
                      </a:r>
                    </a:p>
                    <a:p>
                      <a:pPr marL="0" marR="0" algn="l" fontAlgn="auto" hangingPunct="1">
                        <a:lnSpc>
                          <a:spcPct val="115000"/>
                        </a:lnSpc>
                        <a:spcBef>
                          <a:spcPts val="0"/>
                        </a:spcBef>
                        <a:spcAft>
                          <a:spcPts val="0"/>
                        </a:spcAft>
                      </a:pPr>
                      <a:r>
                        <a:rPr lang="en-US" sz="1100" dirty="0">
                          <a:ln>
                            <a:noFill/>
                          </a:ln>
                          <a:solidFill>
                            <a:schemeClr val="bg1"/>
                          </a:solidFill>
                          <a:effectLst/>
                        </a:rPr>
                        <a:t>Construction Projects</a:t>
                      </a:r>
                    </a:p>
                    <a:p>
                      <a:pPr marL="0" marR="0" algn="l" fontAlgn="auto" hangingPunct="1">
                        <a:lnSpc>
                          <a:spcPct val="115000"/>
                        </a:lnSpc>
                        <a:spcBef>
                          <a:spcPts val="0"/>
                        </a:spcBef>
                        <a:spcAft>
                          <a:spcPts val="0"/>
                        </a:spcAft>
                      </a:pPr>
                      <a:r>
                        <a:rPr lang="en-US" sz="1100" dirty="0">
                          <a:ln>
                            <a:noFill/>
                          </a:ln>
                          <a:solidFill>
                            <a:schemeClr val="bg1"/>
                          </a:solidFill>
                          <a:effectLst/>
                        </a:rPr>
                        <a:t>Federal Programs</a:t>
                      </a:r>
                    </a:p>
                    <a:p>
                      <a:pPr marL="0" marR="0" algn="l" fontAlgn="auto" hangingPunct="1">
                        <a:lnSpc>
                          <a:spcPct val="115000"/>
                        </a:lnSpc>
                        <a:spcBef>
                          <a:spcPts val="0"/>
                        </a:spcBef>
                        <a:spcAft>
                          <a:spcPts val="0"/>
                        </a:spcAft>
                      </a:pPr>
                      <a:r>
                        <a:rPr lang="en-US" sz="1100" dirty="0">
                          <a:ln>
                            <a:noFill/>
                          </a:ln>
                          <a:solidFill>
                            <a:schemeClr val="bg1"/>
                          </a:solidFill>
                          <a:effectLst/>
                        </a:rPr>
                        <a:t>Budget</a:t>
                      </a:r>
                    </a:p>
                    <a:p>
                      <a:pPr marL="0" marR="0" algn="l" fontAlgn="auto" hangingPunct="1">
                        <a:lnSpc>
                          <a:spcPct val="115000"/>
                        </a:lnSpc>
                        <a:spcBef>
                          <a:spcPts val="0"/>
                        </a:spcBef>
                        <a:spcAft>
                          <a:spcPts val="0"/>
                        </a:spcAft>
                      </a:pPr>
                      <a:r>
                        <a:rPr lang="en-US" sz="1100" dirty="0">
                          <a:ln>
                            <a:noFill/>
                          </a:ln>
                          <a:solidFill>
                            <a:schemeClr val="bg1"/>
                          </a:solidFill>
                          <a:effectLst/>
                        </a:rPr>
                        <a:t>Audit &amp; Compliance</a:t>
                      </a:r>
                      <a:endParaRPr lang="en-US" sz="1100" dirty="0">
                        <a:ln>
                          <a:noFill/>
                        </a:ln>
                        <a:solidFill>
                          <a:schemeClr val="bg1"/>
                        </a:solidFill>
                        <a:effectLst/>
                        <a:latin typeface="Clarendon Condensed" panose="02040706040705040204" pitchFamily="18" charset="0"/>
                        <a:ea typeface="Times New Roman" panose="02020603050405020304" pitchFamily="18" charset="0"/>
                        <a:cs typeface="Times New Roman" panose="02020603050405020304" pitchFamily="18" charset="0"/>
                      </a:endParaRPr>
                    </a:p>
                  </a:txBody>
                  <a:tcPr marL="6742" marR="6742" marT="6742" marB="6742" anchor="ctr">
                    <a:noFill/>
                  </a:tcPr>
                </a:tc>
                <a:tc>
                  <a:txBody>
                    <a:bodyPr/>
                    <a:lstStyle/>
                    <a:p>
                      <a:pPr marL="0" marR="0" algn="ctr" fontAlgn="auto" hangingPunct="1">
                        <a:lnSpc>
                          <a:spcPct val="115000"/>
                        </a:lnSpc>
                        <a:spcBef>
                          <a:spcPts val="0"/>
                        </a:spcBef>
                        <a:spcAft>
                          <a:spcPts val="0"/>
                        </a:spcAft>
                      </a:pPr>
                      <a:r>
                        <a:rPr lang="en-US" sz="1200" b="1" dirty="0">
                          <a:ln>
                            <a:noFill/>
                          </a:ln>
                          <a:solidFill>
                            <a:schemeClr val="bg1"/>
                          </a:solidFill>
                          <a:effectLst/>
                        </a:rPr>
                        <a:t>Ed Emery, CPA</a:t>
                      </a:r>
                    </a:p>
                    <a:p>
                      <a:pPr marL="0" marR="0" algn="ctr" fontAlgn="auto" hangingPunct="1">
                        <a:lnSpc>
                          <a:spcPct val="115000"/>
                        </a:lnSpc>
                        <a:spcBef>
                          <a:spcPts val="0"/>
                        </a:spcBef>
                        <a:spcAft>
                          <a:spcPts val="0"/>
                        </a:spcAft>
                      </a:pPr>
                      <a:r>
                        <a:rPr lang="en-US" sz="1200" dirty="0">
                          <a:ln>
                            <a:noFill/>
                          </a:ln>
                          <a:solidFill>
                            <a:schemeClr val="bg1"/>
                          </a:solidFill>
                          <a:effectLst/>
                        </a:rPr>
                        <a:t>Assistant Finance</a:t>
                      </a:r>
                      <a:r>
                        <a:rPr lang="en-US" sz="1200" baseline="0" dirty="0">
                          <a:ln>
                            <a:noFill/>
                          </a:ln>
                          <a:solidFill>
                            <a:schemeClr val="bg1"/>
                          </a:solidFill>
                          <a:effectLst/>
                        </a:rPr>
                        <a:t> Officer</a:t>
                      </a:r>
                      <a:endParaRPr lang="en-US" sz="1200" dirty="0">
                        <a:ln>
                          <a:noFill/>
                        </a:ln>
                        <a:solidFill>
                          <a:schemeClr val="bg1"/>
                        </a:solidFill>
                        <a:effectLst/>
                      </a:endParaRPr>
                    </a:p>
                    <a:p>
                      <a:pPr marL="0" marR="0" algn="ctr" fontAlgn="auto" hangingPunct="1">
                        <a:lnSpc>
                          <a:spcPct val="115000"/>
                        </a:lnSpc>
                        <a:spcBef>
                          <a:spcPts val="0"/>
                        </a:spcBef>
                        <a:spcAft>
                          <a:spcPts val="0"/>
                        </a:spcAft>
                      </a:pPr>
                      <a:r>
                        <a:rPr lang="en-US" sz="1200" b="1" u="sng" dirty="0">
                          <a:ln>
                            <a:noFill/>
                          </a:ln>
                          <a:solidFill>
                            <a:schemeClr val="bg1"/>
                          </a:solidFill>
                          <a:effectLst/>
                          <a:hlinkClick r:id="rId3"/>
                        </a:rPr>
                        <a:t>edward.emery@cabarrus.k12.nc.us</a:t>
                      </a:r>
                      <a:endParaRPr lang="en-US" sz="1200" b="1" dirty="0">
                        <a:ln>
                          <a:noFill/>
                        </a:ln>
                        <a:solidFill>
                          <a:schemeClr val="bg1"/>
                        </a:solidFill>
                        <a:effectLst/>
                        <a:latin typeface="Clarendon Condensed" panose="02040706040705040204" pitchFamily="18" charset="0"/>
                        <a:ea typeface="Times New Roman" panose="02020603050405020304" pitchFamily="18" charset="0"/>
                        <a:cs typeface="Times New Roman" panose="02020603050405020304" pitchFamily="18" charset="0"/>
                      </a:endParaRPr>
                    </a:p>
                  </a:txBody>
                  <a:tcPr marL="6742" marR="6742" marT="6742" marB="6742" anchor="ctr">
                    <a:noFill/>
                  </a:tcPr>
                </a:tc>
                <a:tc>
                  <a:txBody>
                    <a:bodyPr/>
                    <a:lstStyle/>
                    <a:p>
                      <a:pPr marL="0" marR="0" algn="ctr" fontAlgn="auto" hangingPunct="1">
                        <a:lnSpc>
                          <a:spcPct val="115000"/>
                        </a:lnSpc>
                        <a:spcBef>
                          <a:spcPts val="0"/>
                        </a:spcBef>
                        <a:spcAft>
                          <a:spcPts val="0"/>
                        </a:spcAft>
                      </a:pPr>
                      <a:r>
                        <a:rPr lang="en-US" sz="1100" b="1" dirty="0">
                          <a:ln>
                            <a:noFill/>
                          </a:ln>
                          <a:solidFill>
                            <a:schemeClr val="bg1"/>
                          </a:solidFill>
                          <a:effectLst/>
                          <a:latin typeface="+mj-lt"/>
                        </a:rPr>
                        <a:t>704.262.6137</a:t>
                      </a:r>
                    </a:p>
                    <a:p>
                      <a:pPr marL="0" marR="0" algn="ctr" fontAlgn="auto" hangingPunct="1">
                        <a:lnSpc>
                          <a:spcPct val="115000"/>
                        </a:lnSpc>
                        <a:spcBef>
                          <a:spcPts val="0"/>
                        </a:spcBef>
                        <a:spcAft>
                          <a:spcPts val="0"/>
                        </a:spcAft>
                      </a:pPr>
                      <a:r>
                        <a:rPr lang="en-US" sz="1100" b="1" dirty="0">
                          <a:ln>
                            <a:noFill/>
                          </a:ln>
                          <a:solidFill>
                            <a:schemeClr val="bg1"/>
                          </a:solidFill>
                          <a:effectLst/>
                          <a:latin typeface="+mj-lt"/>
                          <a:ea typeface="Times New Roman" panose="02020603050405020304" pitchFamily="18" charset="0"/>
                          <a:cs typeface="Times New Roman" panose="02020603050405020304" pitchFamily="18" charset="0"/>
                        </a:rPr>
                        <a:t>704.792.5116(cell)</a:t>
                      </a:r>
                    </a:p>
                  </a:txBody>
                  <a:tcPr marL="6742" marR="6742" marT="6742" marB="6742" anchor="ctr">
                    <a:noFill/>
                  </a:tcPr>
                </a:tc>
                <a:extLst>
                  <a:ext uri="{0D108BD9-81ED-4DB2-BD59-A6C34878D82A}">
                    <a16:rowId xmlns:a16="http://schemas.microsoft.com/office/drawing/2014/main" val="10001"/>
                  </a:ext>
                </a:extLst>
              </a:tr>
              <a:tr h="1355005">
                <a:tc>
                  <a:txBody>
                    <a:bodyPr/>
                    <a:lstStyle/>
                    <a:p>
                      <a:pPr marL="0" marR="0" algn="l" fontAlgn="auto" hangingPunct="1">
                        <a:lnSpc>
                          <a:spcPct val="115000"/>
                        </a:lnSpc>
                        <a:spcBef>
                          <a:spcPts val="0"/>
                        </a:spcBef>
                        <a:spcAft>
                          <a:spcPts val="0"/>
                        </a:spcAft>
                      </a:pPr>
                      <a:r>
                        <a:rPr lang="en-US" sz="1100" dirty="0">
                          <a:ln>
                            <a:noFill/>
                          </a:ln>
                          <a:solidFill>
                            <a:schemeClr val="bg1"/>
                          </a:solidFill>
                          <a:effectLst/>
                        </a:rPr>
                        <a:t>School Finance Policies</a:t>
                      </a:r>
                    </a:p>
                    <a:p>
                      <a:pPr marL="0" marR="0" algn="l" fontAlgn="auto" hangingPunct="1">
                        <a:lnSpc>
                          <a:spcPct val="115000"/>
                        </a:lnSpc>
                        <a:spcBef>
                          <a:spcPts val="0"/>
                        </a:spcBef>
                        <a:spcAft>
                          <a:spcPts val="0"/>
                        </a:spcAft>
                      </a:pPr>
                      <a:r>
                        <a:rPr lang="en-US" sz="1100" dirty="0">
                          <a:ln>
                            <a:noFill/>
                          </a:ln>
                          <a:solidFill>
                            <a:schemeClr val="bg1"/>
                          </a:solidFill>
                          <a:effectLst/>
                        </a:rPr>
                        <a:t>School Internal Audits</a:t>
                      </a:r>
                    </a:p>
                    <a:p>
                      <a:pPr marL="0" marR="0" algn="l" fontAlgn="auto" hangingPunct="1">
                        <a:lnSpc>
                          <a:spcPct val="115000"/>
                        </a:lnSpc>
                        <a:spcBef>
                          <a:spcPts val="0"/>
                        </a:spcBef>
                        <a:spcAft>
                          <a:spcPts val="0"/>
                        </a:spcAft>
                      </a:pPr>
                      <a:r>
                        <a:rPr lang="en-US" sz="1100" dirty="0">
                          <a:ln>
                            <a:noFill/>
                          </a:ln>
                          <a:solidFill>
                            <a:schemeClr val="bg1"/>
                          </a:solidFill>
                          <a:effectLst/>
                        </a:rPr>
                        <a:t>Treasurer Support</a:t>
                      </a:r>
                    </a:p>
                    <a:p>
                      <a:pPr marL="0" marR="0" algn="l" fontAlgn="auto" hangingPunct="1">
                        <a:lnSpc>
                          <a:spcPct val="115000"/>
                        </a:lnSpc>
                        <a:spcBef>
                          <a:spcPts val="0"/>
                        </a:spcBef>
                        <a:spcAft>
                          <a:spcPts val="0"/>
                        </a:spcAft>
                      </a:pPr>
                      <a:r>
                        <a:rPr lang="en-US" sz="1100" dirty="0">
                          <a:ln>
                            <a:noFill/>
                          </a:ln>
                          <a:solidFill>
                            <a:schemeClr val="bg1"/>
                          </a:solidFill>
                          <a:effectLst/>
                        </a:rPr>
                        <a:t>Department Support </a:t>
                      </a:r>
                    </a:p>
                    <a:p>
                      <a:pPr marL="0" marR="0" algn="l" fontAlgn="auto" hangingPunct="1">
                        <a:lnSpc>
                          <a:spcPct val="115000"/>
                        </a:lnSpc>
                        <a:spcBef>
                          <a:spcPts val="0"/>
                        </a:spcBef>
                        <a:spcAft>
                          <a:spcPts val="0"/>
                        </a:spcAft>
                      </a:pPr>
                      <a:r>
                        <a:rPr lang="en-US" sz="1100" dirty="0">
                          <a:ln>
                            <a:noFill/>
                          </a:ln>
                          <a:solidFill>
                            <a:schemeClr val="bg1"/>
                          </a:solidFill>
                          <a:effectLst/>
                        </a:rPr>
                        <a:t>Clerical/Custodial Allotments</a:t>
                      </a:r>
                    </a:p>
                    <a:p>
                      <a:pPr marL="0" marR="0" algn="l" fontAlgn="auto" hangingPunct="1">
                        <a:lnSpc>
                          <a:spcPct val="115000"/>
                        </a:lnSpc>
                        <a:spcBef>
                          <a:spcPts val="0"/>
                        </a:spcBef>
                        <a:spcAft>
                          <a:spcPts val="0"/>
                        </a:spcAft>
                      </a:pPr>
                      <a:r>
                        <a:rPr lang="en-US" sz="1100" dirty="0">
                          <a:ln>
                            <a:noFill/>
                          </a:ln>
                          <a:solidFill>
                            <a:schemeClr val="bg1"/>
                          </a:solidFill>
                          <a:effectLst/>
                        </a:rPr>
                        <a:t>K12 Payments</a:t>
                      </a:r>
                      <a:endParaRPr lang="en-US" sz="1100" dirty="0">
                        <a:ln>
                          <a:noFill/>
                        </a:ln>
                        <a:solidFill>
                          <a:schemeClr val="bg1"/>
                        </a:solidFill>
                        <a:effectLst/>
                        <a:latin typeface="Clarendon Condensed" panose="02040706040705040204" pitchFamily="18" charset="0"/>
                        <a:ea typeface="Times New Roman" panose="02020603050405020304" pitchFamily="18" charset="0"/>
                        <a:cs typeface="Times New Roman" panose="02020603050405020304" pitchFamily="18" charset="0"/>
                      </a:endParaRPr>
                    </a:p>
                  </a:txBody>
                  <a:tcPr marL="6742" marR="6742" marT="6742" marB="6742" anchor="ctr">
                    <a:noFill/>
                  </a:tcPr>
                </a:tc>
                <a:tc>
                  <a:txBody>
                    <a:bodyPr/>
                    <a:lstStyle/>
                    <a:p>
                      <a:pPr marL="0" marR="0" algn="ctr" fontAlgn="auto" hangingPunct="1">
                        <a:lnSpc>
                          <a:spcPct val="115000"/>
                        </a:lnSpc>
                        <a:spcBef>
                          <a:spcPts val="0"/>
                        </a:spcBef>
                        <a:spcAft>
                          <a:spcPts val="0"/>
                        </a:spcAft>
                      </a:pPr>
                      <a:r>
                        <a:rPr lang="en-US" sz="1200" b="1" dirty="0">
                          <a:ln>
                            <a:noFill/>
                          </a:ln>
                          <a:solidFill>
                            <a:schemeClr val="bg1"/>
                          </a:solidFill>
                          <a:effectLst/>
                        </a:rPr>
                        <a:t>Katrina Myers-Arnold</a:t>
                      </a:r>
                    </a:p>
                    <a:p>
                      <a:pPr marL="0" marR="0" algn="ctr" fontAlgn="auto" hangingPunct="1">
                        <a:lnSpc>
                          <a:spcPct val="115000"/>
                        </a:lnSpc>
                        <a:spcBef>
                          <a:spcPts val="0"/>
                        </a:spcBef>
                        <a:spcAft>
                          <a:spcPts val="0"/>
                        </a:spcAft>
                      </a:pPr>
                      <a:r>
                        <a:rPr lang="en-US" sz="1200" b="0" dirty="0">
                          <a:ln>
                            <a:noFill/>
                          </a:ln>
                          <a:solidFill>
                            <a:schemeClr val="bg1"/>
                          </a:solidFill>
                          <a:effectLst/>
                        </a:rPr>
                        <a:t>Accountant</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1200" b="1" i="0" u="sng" strike="noStrike" kern="1200" cap="none" spc="0" normalizeH="0" baseline="0" noProof="0" dirty="0">
                          <a:ln>
                            <a:noFill/>
                          </a:ln>
                          <a:solidFill>
                            <a:schemeClr val="bg1"/>
                          </a:solidFill>
                          <a:effectLst/>
                          <a:uLnTx/>
                          <a:uFillTx/>
                          <a:latin typeface="+mn-lt"/>
                          <a:ea typeface="+mn-ea"/>
                          <a:cs typeface="+mn-cs"/>
                          <a:hlinkClick r:id="rId2"/>
                        </a:rPr>
                        <a:t>Katrina.myers-arnold@Cabarrus.k12.nc.us</a:t>
                      </a:r>
                      <a:endParaRPr kumimoji="0" lang="en-US" sz="1200" b="1" i="0" u="none" strike="noStrike" kern="1200" cap="none" spc="0" normalizeH="0" baseline="0" noProof="0" dirty="0">
                        <a:ln>
                          <a:noFill/>
                        </a:ln>
                        <a:solidFill>
                          <a:schemeClr val="bg1"/>
                        </a:solidFill>
                        <a:effectLst/>
                        <a:uLnTx/>
                        <a:uFillTx/>
                        <a:latin typeface="+mn-lt"/>
                        <a:ea typeface="+mn-ea"/>
                        <a:cs typeface="+mn-cs"/>
                      </a:endParaRPr>
                    </a:p>
                  </a:txBody>
                  <a:tcPr marL="6742" marR="6742" marT="6742" marB="6742" anchor="ctr">
                    <a:noFill/>
                  </a:tcPr>
                </a:tc>
                <a:tc>
                  <a:txBody>
                    <a:bodyPr/>
                    <a:lstStyle/>
                    <a:p>
                      <a:pPr marL="0" marR="0" algn="ctr" fontAlgn="auto" hangingPunct="1">
                        <a:lnSpc>
                          <a:spcPct val="115000"/>
                        </a:lnSpc>
                        <a:spcBef>
                          <a:spcPts val="0"/>
                        </a:spcBef>
                        <a:spcAft>
                          <a:spcPts val="0"/>
                        </a:spcAft>
                      </a:pPr>
                      <a:r>
                        <a:rPr lang="en-US" sz="1100" b="1" dirty="0">
                          <a:ln>
                            <a:noFill/>
                          </a:ln>
                          <a:solidFill>
                            <a:schemeClr val="bg1"/>
                          </a:solidFill>
                          <a:effectLst/>
                        </a:rPr>
                        <a:t>704.262.6204</a:t>
                      </a:r>
                    </a:p>
                    <a:p>
                      <a:pPr marL="0" marR="0" algn="ctr" fontAlgn="auto" hangingPunct="1">
                        <a:lnSpc>
                          <a:spcPct val="115000"/>
                        </a:lnSpc>
                        <a:spcBef>
                          <a:spcPts val="0"/>
                        </a:spcBef>
                        <a:spcAft>
                          <a:spcPts val="0"/>
                        </a:spcAft>
                      </a:pPr>
                      <a:r>
                        <a:rPr lang="en-US" sz="1100" b="1" dirty="0">
                          <a:ln>
                            <a:noFill/>
                          </a:ln>
                          <a:solidFill>
                            <a:schemeClr val="bg1"/>
                          </a:solidFill>
                          <a:effectLst/>
                        </a:rPr>
                        <a:t>704.794.3164(cell)</a:t>
                      </a:r>
                    </a:p>
                    <a:p>
                      <a:pPr marL="0" marR="0" algn="ctr" fontAlgn="auto" hangingPunct="1">
                        <a:lnSpc>
                          <a:spcPct val="115000"/>
                        </a:lnSpc>
                        <a:spcBef>
                          <a:spcPts val="0"/>
                        </a:spcBef>
                        <a:spcAft>
                          <a:spcPts val="0"/>
                        </a:spcAft>
                      </a:pPr>
                      <a:r>
                        <a:rPr lang="en-US" sz="800" dirty="0">
                          <a:ln>
                            <a:noFill/>
                          </a:ln>
                          <a:solidFill>
                            <a:schemeClr val="bg1"/>
                          </a:solidFill>
                          <a:effectLst/>
                        </a:rPr>
                        <a:t> </a:t>
                      </a:r>
                      <a:endParaRPr lang="en-US" sz="700" dirty="0">
                        <a:ln>
                          <a:noFill/>
                        </a:ln>
                        <a:solidFill>
                          <a:schemeClr val="bg1"/>
                        </a:solidFill>
                        <a:effectLst/>
                        <a:latin typeface="Clarendon Condensed" panose="02040706040705040204" pitchFamily="18" charset="0"/>
                        <a:ea typeface="Times New Roman" panose="02020603050405020304" pitchFamily="18" charset="0"/>
                        <a:cs typeface="Times New Roman" panose="02020603050405020304" pitchFamily="18" charset="0"/>
                      </a:endParaRPr>
                    </a:p>
                  </a:txBody>
                  <a:tcPr marL="6742" marR="6742" marT="6742" marB="6742" anchor="c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75747044"/>
      </p:ext>
    </p:extLst>
  </p:cSld>
  <p:clrMapOvr>
    <a:masterClrMapping/>
  </p:clrMapOvr>
</p:sld>
</file>

<file path=ppt/theme/theme1.xml><?xml version="1.0" encoding="utf-8"?>
<a:theme xmlns:a="http://schemas.openxmlformats.org/drawingml/2006/main" name="Urban Po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TC101859862[[fn=Urban Pop]]</Template>
  <TotalTime>2259</TotalTime>
  <Words>5855</Words>
  <Application>Microsoft Office PowerPoint</Application>
  <PresentationFormat>On-screen Show (4:3)</PresentationFormat>
  <Paragraphs>711</Paragraphs>
  <Slides>71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71</vt:i4>
      </vt:variant>
    </vt:vector>
  </HeadingPairs>
  <TitlesOfParts>
    <vt:vector size="78" baseType="lpstr">
      <vt:lpstr>Arial</vt:lpstr>
      <vt:lpstr>Calibri</vt:lpstr>
      <vt:lpstr>Clarendon Condensed</vt:lpstr>
      <vt:lpstr>Gill Sans MT</vt:lpstr>
      <vt:lpstr>Times New Roman</vt:lpstr>
      <vt:lpstr>Wingdings 3</vt:lpstr>
      <vt:lpstr>Urban Pop</vt:lpstr>
      <vt:lpstr>Cabarrus County Schools</vt:lpstr>
      <vt:lpstr>Principal’s Fiscal Responsibility </vt:lpstr>
      <vt:lpstr>Treasurers</vt:lpstr>
      <vt:lpstr>Treasurer Duties / Responsibilities</vt:lpstr>
      <vt:lpstr>Funding levels</vt:lpstr>
      <vt:lpstr>Allotments County Managed </vt:lpstr>
      <vt:lpstr>Allotments cont. County Managed</vt:lpstr>
      <vt:lpstr>Allotments Cont. County Managed</vt:lpstr>
      <vt:lpstr>Allotments Cont. County Managed</vt:lpstr>
      <vt:lpstr>Allotments Cont. County Managed</vt:lpstr>
      <vt:lpstr>Allotments Cont. County Managed</vt:lpstr>
      <vt:lpstr>What’s the difference? “ADM” vs. School Funds </vt:lpstr>
      <vt:lpstr> Anatomy of an Account Code County Managed </vt:lpstr>
      <vt:lpstr>Anatomy of an Account Code Cont’d County Managed </vt:lpstr>
      <vt:lpstr>Anatomy of an Account Code  cont’d County Managed </vt:lpstr>
      <vt:lpstr>Anatomy of an Account Code  cont’d County Managed</vt:lpstr>
      <vt:lpstr>Accounts Payable Applicable to both County and School Managed funds</vt:lpstr>
      <vt:lpstr>Accounts Payable- Cont’d Applicable to both County and School Managed funds</vt:lpstr>
      <vt:lpstr>Accounts Payable Applicable to both County and School Managed funds</vt:lpstr>
      <vt:lpstr>Accounts Payable Travel Flowchart</vt:lpstr>
      <vt:lpstr>Accounts Payable Applicable to both County and School Managed funds</vt:lpstr>
      <vt:lpstr>Accounts Payable Applicable to both County and School Managed funds</vt:lpstr>
      <vt:lpstr>Accounts Payable Applicable to both County and School Managed funds</vt:lpstr>
      <vt:lpstr> Accounts Payable </vt:lpstr>
      <vt:lpstr>Checklist for disbursing funds School Managed</vt:lpstr>
      <vt:lpstr>School Funds</vt:lpstr>
      <vt:lpstr>School Funds Cont’d</vt:lpstr>
      <vt:lpstr>  School Funds Cont’d  </vt:lpstr>
      <vt:lpstr>School Funds Cont’d</vt:lpstr>
      <vt:lpstr>School Funds Cont’d</vt:lpstr>
      <vt:lpstr>School Funds Cont’d Reporting</vt:lpstr>
      <vt:lpstr>School Funds Cont’d Reporting</vt:lpstr>
      <vt:lpstr>Cash, Gift Cards, Gift Certificates Applicable to both County and School Managed funds</vt:lpstr>
      <vt:lpstr>Daily Deposit of Funds Applicable to both County and School Managed funds </vt:lpstr>
      <vt:lpstr>Daily Deposit of Funds Applicable to both County and School Managed funds</vt:lpstr>
      <vt:lpstr> Ticket Sale Procedures School Managed </vt:lpstr>
      <vt:lpstr>Ticket Sale Procedures cont’d School Managed </vt:lpstr>
      <vt:lpstr>Fundraisers - School Managed </vt:lpstr>
      <vt:lpstr>Miscellaneous- School Managed </vt:lpstr>
      <vt:lpstr>Miscellaneous- Cont’d Applicable to both County and School Managed funds </vt:lpstr>
      <vt:lpstr>Miscellaneous- Cont’d Applicable to both County and School Managed funds </vt:lpstr>
      <vt:lpstr>Miscellaneous- School Managed </vt:lpstr>
      <vt:lpstr>Miscellaneous – Cont’d Applicable to both County and School Managed funds</vt:lpstr>
      <vt:lpstr>Miscellaneous – Cont’d Applicable to both County and School Managed funds</vt:lpstr>
      <vt:lpstr> Miscellaneous – Cont’d Applicable to both County and School Managed funds </vt:lpstr>
      <vt:lpstr>Personal Purchases and Checks Applicable to both County and School Managed funds</vt:lpstr>
      <vt:lpstr>Authorized Check Signers School Managed funds </vt:lpstr>
      <vt:lpstr>Theft </vt:lpstr>
      <vt:lpstr>School Audits </vt:lpstr>
      <vt:lpstr>School Audits – cont’d</vt:lpstr>
      <vt:lpstr>Ownership &amp; Responsibility of School Audit</vt:lpstr>
      <vt:lpstr>Payroll </vt:lpstr>
      <vt:lpstr>Fair Labor Standards Act </vt:lpstr>
      <vt:lpstr>Your responsibility </vt:lpstr>
      <vt:lpstr>Monthly vs. Bi-weekly pay </vt:lpstr>
      <vt:lpstr>Overnight field trips</vt:lpstr>
      <vt:lpstr>Teacher prepayment of salary</vt:lpstr>
      <vt:lpstr>Period worked VS. When Paid</vt:lpstr>
      <vt:lpstr>Teacher Prepayment Continued</vt:lpstr>
      <vt:lpstr>Contracts</vt:lpstr>
      <vt:lpstr>Employee Payments</vt:lpstr>
      <vt:lpstr>Stipend  vs Supplement</vt:lpstr>
      <vt:lpstr>Flex time - exempt</vt:lpstr>
      <vt:lpstr>Flex time - exempt</vt:lpstr>
      <vt:lpstr>School Nutrition </vt:lpstr>
      <vt:lpstr>School Nutrition cont.</vt:lpstr>
      <vt:lpstr>School Nutrition</vt:lpstr>
      <vt:lpstr>Budget changes &amp; Entries Applicable to County Managed funds</vt:lpstr>
      <vt:lpstr>Sales Tax</vt:lpstr>
      <vt:lpstr>PowerPoint Presentation</vt:lpstr>
      <vt:lpstr>Who to know!</vt:lpstr>
    </vt:vector>
  </TitlesOfParts>
  <Company>Cabarrus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sysop</dc:creator>
  <cp:lastModifiedBy>Katrina Myers-Arnold</cp:lastModifiedBy>
  <cp:revision>179</cp:revision>
  <cp:lastPrinted>2015-08-03T12:06:09Z</cp:lastPrinted>
  <dcterms:created xsi:type="dcterms:W3CDTF">2013-02-26T17:49:53Z</dcterms:created>
  <dcterms:modified xsi:type="dcterms:W3CDTF">2017-10-19T18:28:15Z</dcterms:modified>
</cp:coreProperties>
</file>