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314" r:id="rId9"/>
    <p:sldId id="263" r:id="rId10"/>
    <p:sldId id="266" r:id="rId11"/>
    <p:sldId id="265" r:id="rId12"/>
    <p:sldId id="267" r:id="rId13"/>
    <p:sldId id="268" r:id="rId14"/>
    <p:sldId id="269" r:id="rId15"/>
    <p:sldId id="291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81" r:id="rId24"/>
    <p:sldId id="282" r:id="rId25"/>
    <p:sldId id="290" r:id="rId26"/>
    <p:sldId id="283" r:id="rId27"/>
    <p:sldId id="289" r:id="rId28"/>
    <p:sldId id="278" r:id="rId29"/>
    <p:sldId id="298" r:id="rId30"/>
    <p:sldId id="308" r:id="rId31"/>
    <p:sldId id="299" r:id="rId32"/>
    <p:sldId id="297" r:id="rId33"/>
    <p:sldId id="279" r:id="rId34"/>
    <p:sldId id="296" r:id="rId35"/>
    <p:sldId id="303" r:id="rId36"/>
    <p:sldId id="304" r:id="rId37"/>
    <p:sldId id="305" r:id="rId38"/>
    <p:sldId id="306" r:id="rId39"/>
    <p:sldId id="302" r:id="rId40"/>
    <p:sldId id="309" r:id="rId41"/>
    <p:sldId id="310" r:id="rId42"/>
    <p:sldId id="311" r:id="rId43"/>
    <p:sldId id="313" r:id="rId44"/>
    <p:sldId id="312" r:id="rId45"/>
    <p:sldId id="307" r:id="rId46"/>
  </p:sldIdLst>
  <p:sldSz cx="9144000" cy="6858000" type="screen4x3"/>
  <p:notesSz cx="6858000" cy="9144000"/>
  <p:embeddedFontLst>
    <p:embeddedFont>
      <p:font typeface="Albemarle Demo" panose="020B0604020202020204"/>
      <p:regular r:id="rId47"/>
    </p:embeddedFont>
    <p:embeddedFont>
      <p:font typeface="Comic Sans MS" panose="030F0702030302020204" pitchFamily="66" charset="0"/>
      <p:regular r:id="rId48"/>
      <p:bold r:id="rId49"/>
    </p:embeddedFont>
    <p:embeddedFont>
      <p:font typeface="LaBrit" panose="020B0604020202020204" charset="0"/>
      <p:regular r:id="rId50"/>
    </p:embeddedFont>
    <p:embeddedFont>
      <p:font typeface="US-Bats" panose="020B0604020202020204"/>
      <p:regular r:id="rId51"/>
    </p:embeddedFont>
    <p:embeddedFont>
      <p:font typeface="BlackChancery" panose="020B0604020202020204" charset="0"/>
      <p:regular r:id="rId52"/>
    </p:embeddedFont>
    <p:embeddedFont>
      <p:font typeface="Map Symbols" panose="020B0604020202020204"/>
      <p:regular r:id="rId53"/>
    </p:embeddedFont>
    <p:embeddedFont>
      <p:font typeface="Lucida Calligraphy" panose="03010101010101010101" pitchFamily="66" charset="0"/>
      <p:regular r:id="rId54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CF9E4"/>
    <a:srgbClr val="FAF4CE"/>
    <a:srgbClr val="8A0000"/>
    <a:srgbClr val="A80000"/>
    <a:srgbClr val="FFEFEF"/>
    <a:srgbClr val="FFD9D9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21" autoAdjust="0"/>
    <p:restoredTop sz="94660"/>
  </p:normalViewPr>
  <p:slideViewPr>
    <p:cSldViewPr>
      <p:cViewPr varScale="1">
        <p:scale>
          <a:sx n="74" d="100"/>
          <a:sy n="74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7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5.fntdata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Caudillobeggar"/>
          <p:cNvPicPr>
            <a:picLocks noChangeAspect="1" noChangeArrowheads="1"/>
          </p:cNvPicPr>
          <p:nvPr userDrawn="1"/>
        </p:nvPicPr>
        <p:blipFill>
          <a:blip r:embed="rId13" cstate="print">
            <a:lum bright="18000" contrast="12000"/>
          </a:blip>
          <a:srcRect l="1888" t="2222" r="43396" b="2222"/>
          <a:stretch>
            <a:fillRect/>
          </a:stretch>
        </p:blipFill>
        <p:spPr bwMode="auto">
          <a:xfrm>
            <a:off x="0" y="0"/>
            <a:ext cx="1600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Line 8"/>
          <p:cNvSpPr>
            <a:spLocks noChangeShapeType="1"/>
          </p:cNvSpPr>
          <p:nvPr userDrawn="1"/>
        </p:nvSpPr>
        <p:spPr bwMode="auto">
          <a:xfrm>
            <a:off x="1600200" y="0"/>
            <a:ext cx="0" cy="6858000"/>
          </a:xfrm>
          <a:prstGeom prst="line">
            <a:avLst/>
          </a:prstGeom>
          <a:noFill/>
          <a:ln w="28575">
            <a:solidFill>
              <a:srgbClr val="8A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ography.com/articles/Fidel-Castro-9241487" TargetMode="Externa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4"/>
          <p:cNvSpPr>
            <a:spLocks noChangeArrowheads="1" noChangeShapeType="1" noTextEdit="1"/>
          </p:cNvSpPr>
          <p:nvPr/>
        </p:nvSpPr>
        <p:spPr bwMode="auto">
          <a:xfrm>
            <a:off x="2914650" y="457200"/>
            <a:ext cx="4933950" cy="3581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aBrit"/>
              </a:rPr>
              <a:t>Revolutions in</a:t>
            </a:r>
          </a:p>
          <a:p>
            <a:pPr algn="ctr"/>
            <a:r>
              <a:rPr lang="en-US" sz="3600" kern="10"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aBrit"/>
              </a:rPr>
              <a:t>Latin America</a:t>
            </a:r>
          </a:p>
          <a:p>
            <a:pPr algn="ctr"/>
            <a:r>
              <a:rPr lang="en-US" sz="3600" kern="10"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aBrit"/>
              </a:rPr>
              <a:t>(19c - Early 20c)</a:t>
            </a:r>
          </a:p>
        </p:txBody>
      </p:sp>
      <p:pic>
        <p:nvPicPr>
          <p:cNvPr id="2051" name="Picture 6" descr="San_Martin_caballo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lum bright="-12000"/>
          </a:blip>
          <a:srcRect/>
          <a:stretch>
            <a:fillRect/>
          </a:stretch>
        </p:blipFill>
        <p:spPr bwMode="auto">
          <a:xfrm>
            <a:off x="4800600" y="4267200"/>
            <a:ext cx="108902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752600" y="228600"/>
            <a:ext cx="7239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European Empires:  1660s</a:t>
            </a:r>
          </a:p>
        </p:txBody>
      </p:sp>
      <p:pic>
        <p:nvPicPr>
          <p:cNvPr id="3075" name="Picture 3" descr="Map-European Colonization of the Americas, c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/>
          <a:stretch>
            <a:fillRect/>
          </a:stretch>
        </p:blipFill>
        <p:spPr bwMode="auto">
          <a:xfrm>
            <a:off x="3124200" y="990600"/>
            <a:ext cx="4191000" cy="5572125"/>
          </a:xfrm>
          <a:prstGeom prst="rect">
            <a:avLst/>
          </a:prstGeom>
          <a:noFill/>
          <a:ln w="9525">
            <a:solidFill>
              <a:srgbClr val="A8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1752600" y="228600"/>
            <a:ext cx="723900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0161" dir="4293903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4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16c-18c:  </a:t>
            </a:r>
            <a:br>
              <a:rPr lang="en-US" sz="34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</a:br>
            <a:r>
              <a:rPr lang="en-US" sz="34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New Ideas Brewing in Europ</a:t>
            </a:r>
            <a:r>
              <a:rPr lang="en-US" sz="34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bemarle Demo" pitchFamily="2" charset="0"/>
              </a:rPr>
              <a:t>e</a:t>
            </a:r>
          </a:p>
        </p:txBody>
      </p:sp>
      <p:pic>
        <p:nvPicPr>
          <p:cNvPr id="4099" name="Picture 3" descr="newideas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 l="9279" r="2061"/>
          <a:stretch>
            <a:fillRect/>
          </a:stretch>
        </p:blipFill>
        <p:spPr bwMode="auto">
          <a:xfrm>
            <a:off x="2362200" y="1724025"/>
            <a:ext cx="6096000" cy="4448175"/>
          </a:xfrm>
          <a:prstGeom prst="rect">
            <a:avLst/>
          </a:prstGeom>
          <a:noFill/>
          <a:ln w="9525">
            <a:solidFill>
              <a:srgbClr val="A8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1752600" y="228600"/>
            <a:ext cx="7239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Causes of Latin American</a:t>
            </a:r>
            <a:b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</a:b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Revolutions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1905000" y="1600200"/>
            <a:ext cx="6934200" cy="502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06400" indent="-406400">
              <a:spcBef>
                <a:spcPct val="50000"/>
              </a:spcBef>
              <a:buClr>
                <a:schemeClr val="accent2"/>
              </a:buClr>
              <a:buFontTx/>
              <a:buAutoNum type="arabicPeriod"/>
            </a:pPr>
            <a:r>
              <a:rPr lang="en-US" sz="2400" b="1">
                <a:solidFill>
                  <a:srgbClr val="FF0000"/>
                </a:solidFill>
                <a:latin typeface="Comic Sans MS" pitchFamily="66" charset="0"/>
              </a:rPr>
              <a:t>Enlightenment</a:t>
            </a:r>
            <a:r>
              <a:rPr lang="en-US" sz="2400" b="1">
                <a:solidFill>
                  <a:schemeClr val="tx2"/>
                </a:solidFill>
                <a:latin typeface="Comic Sans MS" pitchFamily="66" charset="0"/>
              </a:rPr>
              <a:t> Ideas </a:t>
            </a:r>
            <a:r>
              <a:rPr lang="en-US" sz="2400" b="1">
                <a:solidFill>
                  <a:schemeClr val="tx2"/>
                </a:solidFill>
                <a:latin typeface="Comic Sans MS" pitchFamily="66" charset="0"/>
                <a:sym typeface="Wingdings" pitchFamily="2" charset="2"/>
              </a:rPr>
              <a:t> writings of John Locke, Voltaire, &amp; Jean Rousseau; Thomas Jefferson and Thomas Paine.</a:t>
            </a:r>
            <a:br>
              <a:rPr lang="en-US" sz="2400" b="1">
                <a:solidFill>
                  <a:schemeClr val="tx2"/>
                </a:solidFill>
                <a:latin typeface="Comic Sans MS" pitchFamily="66" charset="0"/>
                <a:sym typeface="Wingdings" pitchFamily="2" charset="2"/>
              </a:rPr>
            </a:br>
            <a:endParaRPr lang="en-US" sz="2400" b="1">
              <a:solidFill>
                <a:schemeClr val="tx2"/>
              </a:solidFill>
              <a:latin typeface="Comic Sans MS" pitchFamily="66" charset="0"/>
              <a:sym typeface="Wingdings" pitchFamily="2" charset="2"/>
            </a:endParaRPr>
          </a:p>
          <a:p>
            <a:pPr marL="406400" indent="-406400">
              <a:spcBef>
                <a:spcPct val="50000"/>
              </a:spcBef>
              <a:buClr>
                <a:schemeClr val="accent2"/>
              </a:buClr>
              <a:buFontTx/>
              <a:buAutoNum type="arabicPeriod"/>
            </a:pPr>
            <a:r>
              <a:rPr lang="en-US" sz="2400" b="1" i="1">
                <a:solidFill>
                  <a:schemeClr val="tx2"/>
                </a:solidFill>
                <a:latin typeface="Comic Sans MS" pitchFamily="66" charset="0"/>
                <a:sym typeface="Wingdings" pitchFamily="2" charset="2"/>
              </a:rPr>
              <a:t>Creole</a:t>
            </a:r>
            <a:r>
              <a:rPr lang="en-US" sz="2400" b="1">
                <a:solidFill>
                  <a:schemeClr val="tx2"/>
                </a:solidFill>
                <a:latin typeface="Comic Sans MS" pitchFamily="66" charset="0"/>
                <a:sym typeface="Wingdings" pitchFamily="2" charset="2"/>
              </a:rPr>
              <a:t> discontent at being left out of government jobs and trade concessions.</a:t>
            </a:r>
            <a:br>
              <a:rPr lang="en-US" sz="2400" b="1">
                <a:solidFill>
                  <a:schemeClr val="tx2"/>
                </a:solidFill>
                <a:latin typeface="Comic Sans MS" pitchFamily="66" charset="0"/>
                <a:sym typeface="Wingdings" pitchFamily="2" charset="2"/>
              </a:rPr>
            </a:br>
            <a:endParaRPr lang="en-US" sz="2400" b="1">
              <a:solidFill>
                <a:schemeClr val="tx2"/>
              </a:solidFill>
              <a:latin typeface="Comic Sans MS" pitchFamily="66" charset="0"/>
              <a:sym typeface="Wingdings" pitchFamily="2" charset="2"/>
            </a:endParaRPr>
          </a:p>
          <a:p>
            <a:pPr marL="406400" indent="-406400">
              <a:spcBef>
                <a:spcPct val="50000"/>
              </a:spcBef>
              <a:buClr>
                <a:schemeClr val="accent2"/>
              </a:buClr>
              <a:buFontTx/>
              <a:buAutoNum type="arabicPeriod"/>
            </a:pPr>
            <a:r>
              <a:rPr lang="en-US" sz="2400" b="1">
                <a:solidFill>
                  <a:schemeClr val="tx2"/>
                </a:solidFill>
                <a:latin typeface="Comic Sans MS" pitchFamily="66" charset="0"/>
                <a:sym typeface="Wingdings" pitchFamily="2" charset="2"/>
              </a:rPr>
              <a:t>Inspiration of American and French Revolutions.</a:t>
            </a:r>
            <a:br>
              <a:rPr lang="en-US" sz="2400" b="1">
                <a:solidFill>
                  <a:schemeClr val="tx2"/>
                </a:solidFill>
                <a:latin typeface="Comic Sans MS" pitchFamily="66" charset="0"/>
                <a:sym typeface="Wingdings" pitchFamily="2" charset="2"/>
              </a:rPr>
            </a:br>
            <a:endParaRPr lang="en-US" sz="2400" b="1">
              <a:solidFill>
                <a:schemeClr val="tx2"/>
              </a:solidFill>
              <a:latin typeface="Comic Sans MS" pitchFamily="66" charset="0"/>
              <a:sym typeface="Wingdings" pitchFamily="2" charset="2"/>
            </a:endParaRPr>
          </a:p>
          <a:p>
            <a:pPr marL="406400" indent="-406400">
              <a:spcBef>
                <a:spcPct val="50000"/>
              </a:spcBef>
              <a:buClr>
                <a:schemeClr val="accent2"/>
              </a:buClr>
              <a:buFontTx/>
              <a:buAutoNum type="arabicPeriod"/>
            </a:pPr>
            <a:r>
              <a:rPr lang="en-US" sz="2400" b="1">
                <a:solidFill>
                  <a:schemeClr val="tx2"/>
                </a:solidFill>
                <a:latin typeface="Comic Sans MS" pitchFamily="66" charset="0"/>
              </a:rPr>
              <a:t>Preoccupation of Spain &amp; Portugal in fighting the Napoleonic Wars.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1752600" y="228600"/>
            <a:ext cx="7239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1.  Enlightenment Ideas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1905000" y="1066800"/>
            <a:ext cx="6934200" cy="544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65138" indent="-465138">
              <a:spcBef>
                <a:spcPct val="50000"/>
              </a:spcBef>
              <a:buClr>
                <a:schemeClr val="accent2"/>
              </a:buClr>
              <a:buFontTx/>
              <a:buAutoNum type="arabicPeriod"/>
            </a:pPr>
            <a:r>
              <a:rPr lang="en-US" sz="2600" b="1">
                <a:solidFill>
                  <a:schemeClr val="tx2"/>
                </a:solidFill>
                <a:latin typeface="Comic Sans MS" pitchFamily="66" charset="0"/>
              </a:rPr>
              <a:t>Laws of nature [NATURAL LAWS] govern natural science and human society.</a:t>
            </a:r>
            <a:br>
              <a:rPr lang="en-US" sz="2600" b="1">
                <a:solidFill>
                  <a:schemeClr val="tx2"/>
                </a:solidFill>
                <a:latin typeface="Comic Sans MS" pitchFamily="66" charset="0"/>
              </a:rPr>
            </a:br>
            <a:endParaRPr lang="en-US" sz="2600" b="1">
              <a:solidFill>
                <a:schemeClr val="tx2"/>
              </a:solidFill>
              <a:latin typeface="Comic Sans MS" pitchFamily="66" charset="0"/>
            </a:endParaRPr>
          </a:p>
          <a:p>
            <a:pPr marL="465138" indent="-465138">
              <a:spcBef>
                <a:spcPct val="50000"/>
              </a:spcBef>
              <a:buClr>
                <a:schemeClr val="accent2"/>
              </a:buClr>
              <a:buFontTx/>
              <a:buAutoNum type="arabicPeriod"/>
            </a:pPr>
            <a:r>
              <a:rPr lang="en-US" sz="2600" b="1">
                <a:solidFill>
                  <a:schemeClr val="tx2"/>
                </a:solidFill>
                <a:latin typeface="Comic Sans MS" pitchFamily="66" charset="0"/>
              </a:rPr>
              <a:t>Give people rights </a:t>
            </a:r>
            <a:r>
              <a:rPr lang="en-US" sz="2600" b="1">
                <a:solidFill>
                  <a:schemeClr val="tx2"/>
                </a:solidFill>
                <a:latin typeface="Comic Sans MS" pitchFamily="66" charset="0"/>
                <a:sym typeface="Wingdings" pitchFamily="2" charset="2"/>
              </a:rPr>
              <a:t> life, liberty, property!</a:t>
            </a:r>
            <a:br>
              <a:rPr lang="en-US" sz="2600" b="1">
                <a:solidFill>
                  <a:schemeClr val="tx2"/>
                </a:solidFill>
                <a:latin typeface="Comic Sans MS" pitchFamily="66" charset="0"/>
                <a:sym typeface="Wingdings" pitchFamily="2" charset="2"/>
              </a:rPr>
            </a:br>
            <a:endParaRPr lang="en-US" sz="2600" b="1">
              <a:solidFill>
                <a:schemeClr val="tx2"/>
              </a:solidFill>
              <a:latin typeface="Comic Sans MS" pitchFamily="66" charset="0"/>
              <a:sym typeface="Wingdings" pitchFamily="2" charset="2"/>
            </a:endParaRPr>
          </a:p>
          <a:p>
            <a:pPr marL="465138" indent="-465138">
              <a:spcBef>
                <a:spcPct val="50000"/>
              </a:spcBef>
              <a:buClr>
                <a:schemeClr val="accent2"/>
              </a:buClr>
              <a:buFontTx/>
              <a:buAutoNum type="arabicPeriod"/>
            </a:pPr>
            <a:r>
              <a:rPr lang="en-US" sz="2600" b="1">
                <a:solidFill>
                  <a:schemeClr val="tx2"/>
                </a:solidFill>
                <a:latin typeface="Comic Sans MS" pitchFamily="66" charset="0"/>
                <a:sym typeface="Wingdings" pitchFamily="2" charset="2"/>
              </a:rPr>
              <a:t>Make fair societies based on reason possible.</a:t>
            </a:r>
            <a:br>
              <a:rPr lang="en-US" sz="2600" b="1">
                <a:solidFill>
                  <a:schemeClr val="tx2"/>
                </a:solidFill>
                <a:latin typeface="Comic Sans MS" pitchFamily="66" charset="0"/>
                <a:sym typeface="Wingdings" pitchFamily="2" charset="2"/>
              </a:rPr>
            </a:br>
            <a:endParaRPr lang="en-US" sz="2600" b="1">
              <a:solidFill>
                <a:schemeClr val="tx2"/>
              </a:solidFill>
              <a:latin typeface="Comic Sans MS" pitchFamily="66" charset="0"/>
              <a:sym typeface="Wingdings" pitchFamily="2" charset="2"/>
            </a:endParaRPr>
          </a:p>
          <a:p>
            <a:pPr marL="465138" indent="-465138">
              <a:spcBef>
                <a:spcPct val="50000"/>
              </a:spcBef>
              <a:buClr>
                <a:schemeClr val="accent2"/>
              </a:buClr>
              <a:buFontTx/>
              <a:buAutoNum type="arabicPeriod"/>
            </a:pPr>
            <a:r>
              <a:rPr lang="en-US" sz="2600" b="1">
                <a:solidFill>
                  <a:schemeClr val="tx2"/>
                </a:solidFill>
                <a:latin typeface="Comic Sans MS" pitchFamily="66" charset="0"/>
                <a:sym typeface="Wingdings" pitchFamily="2" charset="2"/>
              </a:rPr>
              <a:t>Challenged the theory of “Divine Right” monarchy.</a:t>
            </a:r>
            <a:endParaRPr lang="en-US" sz="2600" b="1">
              <a:solidFill>
                <a:schemeClr val="tx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4267200" y="228600"/>
            <a:ext cx="4419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Enlightenment</a:t>
            </a:r>
            <a:b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</a:b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Thinkers</a:t>
            </a:r>
          </a:p>
        </p:txBody>
      </p:sp>
      <p:pic>
        <p:nvPicPr>
          <p:cNvPr id="7171" name="Picture 3" descr="paine and Jeff on Liberty"/>
          <p:cNvPicPr>
            <a:picLocks noChangeAspect="1" noChangeArrowheads="1"/>
          </p:cNvPicPr>
          <p:nvPr/>
        </p:nvPicPr>
        <p:blipFill>
          <a:blip r:embed="rId2" cstate="print">
            <a:lum bright="-6000" contrast="12000"/>
          </a:blip>
          <a:srcRect b="1450"/>
          <a:stretch>
            <a:fillRect/>
          </a:stretch>
        </p:blipFill>
        <p:spPr bwMode="auto">
          <a:xfrm>
            <a:off x="5562600" y="1600200"/>
            <a:ext cx="3170238" cy="4724400"/>
          </a:xfrm>
          <a:prstGeom prst="rect">
            <a:avLst/>
          </a:prstGeom>
          <a:noFill/>
          <a:ln w="9525">
            <a:solidFill>
              <a:srgbClr val="A80000"/>
            </a:solidFill>
            <a:miter lim="800000"/>
            <a:headEnd/>
            <a:tailEnd/>
          </a:ln>
        </p:spPr>
      </p:pic>
      <p:pic>
        <p:nvPicPr>
          <p:cNvPr id="7172" name="Picture 4" descr="large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 bwMode="auto">
          <a:xfrm>
            <a:off x="2089150" y="990600"/>
            <a:ext cx="2940050" cy="4816475"/>
          </a:xfrm>
          <a:prstGeom prst="rect">
            <a:avLst/>
          </a:prstGeom>
          <a:noFill/>
          <a:ln w="9525">
            <a:solidFill>
              <a:srgbClr val="A8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752600" y="228600"/>
            <a:ext cx="7239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2.  Creole Discontent</a:t>
            </a:r>
          </a:p>
        </p:txBody>
      </p:sp>
      <p:pic>
        <p:nvPicPr>
          <p:cNvPr id="8195" name="Picture 3" descr="haitian-creoles-lg"/>
          <p:cNvPicPr>
            <a:picLocks noChangeAspect="1" noChangeArrowheads="1"/>
          </p:cNvPicPr>
          <p:nvPr/>
        </p:nvPicPr>
        <p:blipFill>
          <a:blip r:embed="rId2" cstate="print">
            <a:lum bright="-6000" contrast="12000"/>
          </a:blip>
          <a:srcRect/>
          <a:stretch>
            <a:fillRect/>
          </a:stretch>
        </p:blipFill>
        <p:spPr bwMode="auto">
          <a:xfrm>
            <a:off x="3581400" y="1143000"/>
            <a:ext cx="3694113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981200" y="152400"/>
            <a:ext cx="6858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C24F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The Colonial Class System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590800" y="990600"/>
            <a:ext cx="5372100" cy="4991100"/>
            <a:chOff x="1248" y="240"/>
            <a:chExt cx="4176" cy="3600"/>
          </a:xfrm>
        </p:grpSpPr>
        <p:sp>
          <p:nvSpPr>
            <p:cNvPr id="40977" name="Pyr1"/>
            <p:cNvSpPr>
              <a:spLocks noEditPoints="1" noChangeArrowheads="1"/>
            </p:cNvSpPr>
            <p:nvPr/>
          </p:nvSpPr>
          <p:spPr bwMode="auto">
            <a:xfrm>
              <a:off x="2873" y="240"/>
              <a:ext cx="936" cy="798"/>
            </a:xfrm>
            <a:custGeom>
              <a:avLst/>
              <a:gdLst>
                <a:gd name="T0" fmla="*/ 1 w 21600"/>
                <a:gd name="T1" fmla="*/ 0 h 21600"/>
                <a:gd name="T2" fmla="*/ 2 w 21600"/>
                <a:gd name="T3" fmla="*/ 1 h 21600"/>
                <a:gd name="T4" fmla="*/ 0 w 21600"/>
                <a:gd name="T5" fmla="*/ 1 h 21600"/>
                <a:gd name="T6" fmla="*/ 0 60000 65536"/>
                <a:gd name="T7" fmla="*/ 0 60000 65536"/>
                <a:gd name="T8" fmla="*/ 0 60000 65536"/>
                <a:gd name="T9" fmla="*/ 5400 w 21600"/>
                <a:gd name="T10" fmla="*/ 11802 h 21600"/>
                <a:gd name="T11" fmla="*/ 16200 w 21600"/>
                <a:gd name="T12" fmla="*/ 20598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99CC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978" name="Pyr2"/>
            <p:cNvSpPr>
              <a:spLocks noEditPoints="1" noChangeArrowheads="1"/>
            </p:cNvSpPr>
            <p:nvPr/>
          </p:nvSpPr>
          <p:spPr bwMode="auto">
            <a:xfrm>
              <a:off x="2331" y="1038"/>
              <a:ext cx="2015" cy="936"/>
            </a:xfrm>
            <a:custGeom>
              <a:avLst/>
              <a:gdLst>
                <a:gd name="T0" fmla="*/ 5 w 21600"/>
                <a:gd name="T1" fmla="*/ 0 h 21600"/>
                <a:gd name="T2" fmla="*/ 13 w 21600"/>
                <a:gd name="T3" fmla="*/ 0 h 21600"/>
                <a:gd name="T4" fmla="*/ 18 w 21600"/>
                <a:gd name="T5" fmla="*/ 2 h 21600"/>
                <a:gd name="T6" fmla="*/ 0 w 21600"/>
                <a:gd name="T7" fmla="*/ 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789 w 21600"/>
                <a:gd name="T13" fmla="*/ 508 h 21600"/>
                <a:gd name="T14" fmla="*/ 15811 w 21600"/>
                <a:gd name="T15" fmla="*/ 2109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787" y="0"/>
                  </a:moveTo>
                  <a:lnTo>
                    <a:pt x="15812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5787" y="0"/>
                  </a:lnTo>
                  <a:close/>
                </a:path>
              </a:pathLst>
            </a:custGeom>
            <a:solidFill>
              <a:srgbClr val="6666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979" name="Pyr3"/>
            <p:cNvSpPr>
              <a:spLocks noEditPoints="1" noChangeArrowheads="1"/>
            </p:cNvSpPr>
            <p:nvPr/>
          </p:nvSpPr>
          <p:spPr bwMode="auto">
            <a:xfrm>
              <a:off x="1795" y="1974"/>
              <a:ext cx="3087" cy="935"/>
            </a:xfrm>
            <a:custGeom>
              <a:avLst/>
              <a:gdLst>
                <a:gd name="T0" fmla="*/ 11 w 21600"/>
                <a:gd name="T1" fmla="*/ 0 h 21600"/>
                <a:gd name="T2" fmla="*/ 52 w 21600"/>
                <a:gd name="T3" fmla="*/ 0 h 21600"/>
                <a:gd name="T4" fmla="*/ 63 w 21600"/>
                <a:gd name="T5" fmla="*/ 2 h 21600"/>
                <a:gd name="T6" fmla="*/ 0 w 21600"/>
                <a:gd name="T7" fmla="*/ 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290 w 21600"/>
                <a:gd name="T13" fmla="*/ 508 h 21600"/>
                <a:gd name="T14" fmla="*/ 16310 w 21600"/>
                <a:gd name="T15" fmla="*/ 2109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3768" y="0"/>
                  </a:moveTo>
                  <a:lnTo>
                    <a:pt x="17831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3768" y="0"/>
                  </a:lnTo>
                  <a:close/>
                </a:path>
              </a:pathLst>
            </a:custGeom>
            <a:solidFill>
              <a:srgbClr val="963D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980" name="Pyr4"/>
            <p:cNvSpPr>
              <a:spLocks noEditPoints="1" noChangeArrowheads="1"/>
            </p:cNvSpPr>
            <p:nvPr/>
          </p:nvSpPr>
          <p:spPr bwMode="auto">
            <a:xfrm>
              <a:off x="1248" y="2904"/>
              <a:ext cx="4176" cy="936"/>
            </a:xfrm>
            <a:custGeom>
              <a:avLst/>
              <a:gdLst>
                <a:gd name="T0" fmla="*/ 20 w 21600"/>
                <a:gd name="T1" fmla="*/ 0 h 21600"/>
                <a:gd name="T2" fmla="*/ 136 w 21600"/>
                <a:gd name="T3" fmla="*/ 0 h 21600"/>
                <a:gd name="T4" fmla="*/ 156 w 21600"/>
                <a:gd name="T5" fmla="*/ 2 h 21600"/>
                <a:gd name="T6" fmla="*/ 0 w 21600"/>
                <a:gd name="T7" fmla="*/ 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284 w 21600"/>
                <a:gd name="T13" fmla="*/ 508 h 21600"/>
                <a:gd name="T14" fmla="*/ 17312 w 21600"/>
                <a:gd name="T15" fmla="*/ 2109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793" y="0"/>
                  </a:moveTo>
                  <a:lnTo>
                    <a:pt x="18806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2793" y="0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60" name="Line 8"/>
          <p:cNvSpPr>
            <a:spLocks noChangeShapeType="1"/>
          </p:cNvSpPr>
          <p:nvPr/>
        </p:nvSpPr>
        <p:spPr bwMode="auto">
          <a:xfrm>
            <a:off x="4419600" y="1600200"/>
            <a:ext cx="838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0965" name="Line 9"/>
          <p:cNvSpPr>
            <a:spLocks noChangeShapeType="1"/>
          </p:cNvSpPr>
          <p:nvPr/>
        </p:nvSpPr>
        <p:spPr bwMode="auto">
          <a:xfrm>
            <a:off x="5334000" y="33528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1905000" y="1219200"/>
            <a:ext cx="2514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accent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 i="1">
                <a:solidFill>
                  <a:srgbClr val="C24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Peninsulares</a:t>
            </a:r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6553200" y="1690688"/>
            <a:ext cx="1828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accent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 i="1">
                <a:solidFill>
                  <a:srgbClr val="C24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Creoles</a:t>
            </a:r>
          </a:p>
        </p:txBody>
      </p:sp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1981200" y="3200400"/>
            <a:ext cx="1828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accent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 i="1">
                <a:solidFill>
                  <a:srgbClr val="C24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Mestizos</a:t>
            </a:r>
          </a:p>
        </p:txBody>
      </p:sp>
      <p:sp>
        <p:nvSpPr>
          <p:cNvPr id="23565" name="Text Box 13"/>
          <p:cNvSpPr txBox="1">
            <a:spLocks noChangeArrowheads="1"/>
          </p:cNvSpPr>
          <p:nvPr/>
        </p:nvSpPr>
        <p:spPr bwMode="auto">
          <a:xfrm>
            <a:off x="7086600" y="3200400"/>
            <a:ext cx="1676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accent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 i="1">
                <a:solidFill>
                  <a:srgbClr val="C24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Mulattos</a:t>
            </a:r>
          </a:p>
        </p:txBody>
      </p:sp>
      <p:sp>
        <p:nvSpPr>
          <p:cNvPr id="23566" name="Text Box 14"/>
          <p:cNvSpPr txBox="1">
            <a:spLocks noChangeArrowheads="1"/>
          </p:cNvSpPr>
          <p:nvPr/>
        </p:nvSpPr>
        <p:spPr bwMode="auto">
          <a:xfrm>
            <a:off x="1905000" y="6096000"/>
            <a:ext cx="3124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accent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>
                <a:solidFill>
                  <a:srgbClr val="C24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Native Indians</a:t>
            </a:r>
          </a:p>
        </p:txBody>
      </p:sp>
      <p:sp>
        <p:nvSpPr>
          <p:cNvPr id="23567" name="Text Box 15"/>
          <p:cNvSpPr txBox="1">
            <a:spLocks noChangeArrowheads="1"/>
          </p:cNvSpPr>
          <p:nvPr/>
        </p:nvSpPr>
        <p:spPr bwMode="auto">
          <a:xfrm>
            <a:off x="5867400" y="6110288"/>
            <a:ext cx="2819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accent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>
                <a:solidFill>
                  <a:srgbClr val="C24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Black Slaves</a:t>
            </a:r>
          </a:p>
        </p:txBody>
      </p:sp>
      <p:sp>
        <p:nvSpPr>
          <p:cNvPr id="23568" name="Line 16"/>
          <p:cNvSpPr>
            <a:spLocks noChangeShapeType="1"/>
          </p:cNvSpPr>
          <p:nvPr/>
        </p:nvSpPr>
        <p:spPr bwMode="auto">
          <a:xfrm flipH="1">
            <a:off x="5791200" y="2209800"/>
            <a:ext cx="1600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69" name="Line 17"/>
          <p:cNvSpPr>
            <a:spLocks noChangeShapeType="1"/>
          </p:cNvSpPr>
          <p:nvPr/>
        </p:nvSpPr>
        <p:spPr bwMode="auto">
          <a:xfrm>
            <a:off x="3352800" y="3733800"/>
            <a:ext cx="1143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70" name="Line 18"/>
          <p:cNvSpPr>
            <a:spLocks noChangeShapeType="1"/>
          </p:cNvSpPr>
          <p:nvPr/>
        </p:nvSpPr>
        <p:spPr bwMode="auto">
          <a:xfrm flipH="1">
            <a:off x="6400800" y="37338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71" name="Line 19"/>
          <p:cNvSpPr>
            <a:spLocks noChangeShapeType="1"/>
          </p:cNvSpPr>
          <p:nvPr/>
        </p:nvSpPr>
        <p:spPr bwMode="auto">
          <a:xfrm flipV="1">
            <a:off x="3581400" y="5257800"/>
            <a:ext cx="10668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72" name="Line 20"/>
          <p:cNvSpPr>
            <a:spLocks noChangeShapeType="1"/>
          </p:cNvSpPr>
          <p:nvPr/>
        </p:nvSpPr>
        <p:spPr bwMode="auto">
          <a:xfrm flipH="1" flipV="1">
            <a:off x="6096000" y="5181600"/>
            <a:ext cx="10668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0" grpId="0" animBg="1"/>
      <p:bldP spid="23562" grpId="0"/>
      <p:bldP spid="23563" grpId="0"/>
      <p:bldP spid="23564" grpId="0"/>
      <p:bldP spid="23565" grpId="0"/>
      <p:bldP spid="23566" grpId="0"/>
      <p:bldP spid="23567" grpId="0"/>
      <p:bldP spid="23568" grpId="0" animBg="1"/>
      <p:bldP spid="23569" grpId="0" animBg="1"/>
      <p:bldP spid="23570" grpId="0" animBg="1"/>
      <p:bldP spid="23571" grpId="0" animBg="1"/>
      <p:bldP spid="2357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1524000" y="228600"/>
            <a:ext cx="746760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4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3.  Inspiration of American &amp; French Revolutions</a:t>
            </a:r>
          </a:p>
        </p:txBody>
      </p:sp>
      <p:pic>
        <p:nvPicPr>
          <p:cNvPr id="9219" name="Picture 5" descr="Rights of Man"/>
          <p:cNvPicPr>
            <a:picLocks noChangeAspect="1" noChangeArrowheads="1"/>
          </p:cNvPicPr>
          <p:nvPr/>
        </p:nvPicPr>
        <p:blipFill>
          <a:blip r:embed="rId2" cstate="print"/>
          <a:srcRect l="2303" t="2094"/>
          <a:stretch>
            <a:fillRect/>
          </a:stretch>
        </p:blipFill>
        <p:spPr bwMode="auto">
          <a:xfrm>
            <a:off x="5486400" y="2971800"/>
            <a:ext cx="3233738" cy="3562350"/>
          </a:xfrm>
          <a:prstGeom prst="rect">
            <a:avLst/>
          </a:prstGeom>
          <a:noFill/>
          <a:ln w="9525">
            <a:solidFill>
              <a:srgbClr val="A80000"/>
            </a:solidFill>
            <a:miter lim="800000"/>
            <a:headEnd/>
            <a:tailEnd/>
          </a:ln>
        </p:spPr>
      </p:pic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2057400" y="5699125"/>
            <a:ext cx="3124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Declaration of Independence, 1776</a:t>
            </a:r>
          </a:p>
        </p:txBody>
      </p:sp>
      <p:sp>
        <p:nvSpPr>
          <p:cNvPr id="39943" name="Text Box 7"/>
          <p:cNvSpPr txBox="1">
            <a:spLocks noChangeArrowheads="1"/>
          </p:cNvSpPr>
          <p:nvPr/>
        </p:nvSpPr>
        <p:spPr bwMode="auto">
          <a:xfrm>
            <a:off x="5562600" y="1828800"/>
            <a:ext cx="31242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Declaration of the Rights of Man &amp; of the Citizen, 1789</a:t>
            </a:r>
          </a:p>
        </p:txBody>
      </p:sp>
      <p:pic>
        <p:nvPicPr>
          <p:cNvPr id="9222" name="Picture 8"/>
          <p:cNvPicPr>
            <a:picLocks noChangeAspect="1" noChangeArrowheads="1"/>
          </p:cNvPicPr>
          <p:nvPr/>
        </p:nvPicPr>
        <p:blipFill>
          <a:blip r:embed="rId3" cstate="print">
            <a:lum bright="-6000" contrast="18000"/>
          </a:blip>
          <a:srcRect/>
          <a:stretch>
            <a:fillRect/>
          </a:stretch>
        </p:blipFill>
        <p:spPr bwMode="auto">
          <a:xfrm>
            <a:off x="1981200" y="1600200"/>
            <a:ext cx="3279775" cy="39624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1752600" y="228600"/>
            <a:ext cx="7239000" cy="16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4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4.  Preoccupation of Spain &amp; Portugal In Fighting Napoleonic Wars</a:t>
            </a:r>
          </a:p>
        </p:txBody>
      </p:sp>
      <p:pic>
        <p:nvPicPr>
          <p:cNvPr id="10243" name="Picture 3" descr="01spain"/>
          <p:cNvPicPr>
            <a:picLocks noChangeAspect="1" noChangeArrowheads="1"/>
          </p:cNvPicPr>
          <p:nvPr/>
        </p:nvPicPr>
        <p:blipFill>
          <a:blip r:embed="rId2" cstate="print">
            <a:lum bright="-6000" contrast="12000"/>
          </a:blip>
          <a:srcRect l="3448" t="3690" r="4599" b="4660"/>
          <a:stretch>
            <a:fillRect/>
          </a:stretch>
        </p:blipFill>
        <p:spPr bwMode="auto">
          <a:xfrm>
            <a:off x="2819400" y="2286000"/>
            <a:ext cx="5105400" cy="3765550"/>
          </a:xfrm>
          <a:prstGeom prst="rect">
            <a:avLst/>
          </a:prstGeom>
          <a:noFill/>
          <a:ln w="9525">
            <a:solidFill>
              <a:srgbClr val="A8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1752600" y="273050"/>
            <a:ext cx="7239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Napoleon on the March</a:t>
            </a:r>
          </a:p>
        </p:txBody>
      </p:sp>
      <p:pic>
        <p:nvPicPr>
          <p:cNvPr id="11267" name="Picture 3" descr="index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2057400" y="1233488"/>
            <a:ext cx="6629400" cy="4090987"/>
          </a:xfrm>
          <a:prstGeom prst="rect">
            <a:avLst/>
          </a:prstGeom>
          <a:noFill/>
          <a:ln w="9525">
            <a:solidFill>
              <a:srgbClr val="A80000"/>
            </a:solidFill>
            <a:miter lim="800000"/>
            <a:headEnd/>
            <a:tailEnd/>
          </a:ln>
        </p:spPr>
      </p:pic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1981200" y="5729288"/>
            <a:ext cx="6705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Provides a model &amp; a diversion!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1828800" y="152400"/>
            <a:ext cx="7010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Latin American Revolutions!</a:t>
            </a:r>
          </a:p>
        </p:txBody>
      </p:sp>
      <p:pic>
        <p:nvPicPr>
          <p:cNvPr id="12291" name="Picture 3" descr="Latin American Independence, 1804-1830"/>
          <p:cNvPicPr>
            <a:picLocks noChangeAspect="1" noChangeArrowheads="1"/>
          </p:cNvPicPr>
          <p:nvPr/>
        </p:nvPicPr>
        <p:blipFill>
          <a:blip r:embed="rId2" cstate="print">
            <a:lum bright="-6000" contrast="12000"/>
          </a:blip>
          <a:srcRect/>
          <a:stretch>
            <a:fillRect/>
          </a:stretch>
        </p:blipFill>
        <p:spPr bwMode="auto">
          <a:xfrm>
            <a:off x="3048000" y="762000"/>
            <a:ext cx="4668838" cy="5867400"/>
          </a:xfrm>
          <a:prstGeom prst="rect">
            <a:avLst/>
          </a:prstGeom>
          <a:noFill/>
          <a:ln w="9525">
            <a:solidFill>
              <a:srgbClr val="A8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1752600" y="228600"/>
            <a:ext cx="68580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Toussaint L’Ouveture</a:t>
            </a:r>
            <a:b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</a:b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Leads a Revolution</a:t>
            </a:r>
            <a:b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</a:b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in Haiti</a:t>
            </a:r>
            <a:b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</a:b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(1804) </a:t>
            </a:r>
          </a:p>
        </p:txBody>
      </p:sp>
      <p:pic>
        <p:nvPicPr>
          <p:cNvPr id="13315" name="Picture 7" descr="Toussaint-2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/>
          <a:stretch>
            <a:fillRect/>
          </a:stretch>
        </p:blipFill>
        <p:spPr bwMode="auto">
          <a:xfrm>
            <a:off x="1885950" y="1752600"/>
            <a:ext cx="3143250" cy="4191000"/>
          </a:xfrm>
          <a:prstGeom prst="rect">
            <a:avLst/>
          </a:prstGeom>
          <a:noFill/>
          <a:ln w="9525">
            <a:solidFill>
              <a:srgbClr val="A80000"/>
            </a:solidFill>
            <a:miter lim="800000"/>
            <a:headEnd/>
            <a:tailEnd/>
          </a:ln>
        </p:spPr>
      </p:pic>
      <p:pic>
        <p:nvPicPr>
          <p:cNvPr id="13316" name="Picture 8" descr="Map-S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3276600"/>
            <a:ext cx="3733800" cy="2955925"/>
          </a:xfrm>
          <a:prstGeom prst="rect">
            <a:avLst/>
          </a:prstGeom>
          <a:noFill/>
          <a:ln w="9525">
            <a:solidFill>
              <a:srgbClr val="A8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1828800" y="304800"/>
            <a:ext cx="41148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Simón Bolivar:  </a:t>
            </a:r>
            <a:b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</a:b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The “Brains”</a:t>
            </a:r>
            <a:b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</a:b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of the</a:t>
            </a:r>
            <a:b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</a:b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Revolution</a:t>
            </a:r>
            <a:endParaRPr lang="en-US" sz="3200" b="1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Lucida Calligraphy" pitchFamily="66" charset="0"/>
            </a:endParaRPr>
          </a:p>
        </p:txBody>
      </p:sp>
      <p:pic>
        <p:nvPicPr>
          <p:cNvPr id="14339" name="Picture 3" descr="bolivar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07025" y="1143000"/>
            <a:ext cx="3432175" cy="5257800"/>
          </a:xfrm>
          <a:prstGeom prst="rect">
            <a:avLst/>
          </a:prstGeom>
          <a:noFill/>
          <a:ln w="9525">
            <a:solidFill>
              <a:srgbClr val="A80000"/>
            </a:solidFill>
            <a:miter lim="800000"/>
            <a:headEnd/>
            <a:tailEnd/>
          </a:ln>
        </p:spPr>
      </p:pic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1905000" y="3109913"/>
            <a:ext cx="3352800" cy="260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06400" indent="-40640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M"/>
            </a:pPr>
            <a:r>
              <a:rPr lang="en-US" sz="2200" b="1" i="1">
                <a:solidFill>
                  <a:schemeClr val="tx2"/>
                </a:solidFill>
                <a:latin typeface="Comic Sans MS" pitchFamily="66" charset="0"/>
              </a:rPr>
              <a:t>Creole</a:t>
            </a:r>
            <a:r>
              <a:rPr lang="en-US" sz="2200" b="1">
                <a:solidFill>
                  <a:schemeClr val="tx2"/>
                </a:solidFill>
                <a:latin typeface="Comic Sans MS" pitchFamily="66" charset="0"/>
              </a:rPr>
              <a:t> leader of the revolutions in Venezuela.</a:t>
            </a:r>
          </a:p>
          <a:p>
            <a:pPr marL="406400" indent="-40640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M"/>
            </a:pPr>
            <a:r>
              <a:rPr lang="en-US" sz="2200" b="1">
                <a:solidFill>
                  <a:schemeClr val="tx2"/>
                </a:solidFill>
                <a:latin typeface="Comic Sans MS" pitchFamily="66" charset="0"/>
              </a:rPr>
              <a:t>Spent time in Europe and the newly-independent United States.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1676400" y="365125"/>
            <a:ext cx="7315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Simón Bolivar Meets José de San Martin</a:t>
            </a:r>
            <a:endParaRPr lang="en-US" sz="3200" b="1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Lucida Calligraphy" pitchFamily="66" charset="0"/>
            </a:endParaRPr>
          </a:p>
        </p:txBody>
      </p:sp>
      <p:pic>
        <p:nvPicPr>
          <p:cNvPr id="15363" name="Picture 5" descr="Bolivar meets San mart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689100"/>
            <a:ext cx="6248400" cy="4711700"/>
          </a:xfrm>
          <a:prstGeom prst="rect">
            <a:avLst/>
          </a:prstGeom>
          <a:noFill/>
          <a:ln w="9525">
            <a:solidFill>
              <a:srgbClr val="A8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3962400" y="333375"/>
            <a:ext cx="5029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The “Muscle” of the Revolution</a:t>
            </a:r>
          </a:p>
        </p:txBody>
      </p:sp>
      <p:pic>
        <p:nvPicPr>
          <p:cNvPr id="16387" name="Picture 3" descr="bolivarecuestremichelen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057400"/>
            <a:ext cx="1905000" cy="1981200"/>
          </a:xfrm>
          <a:prstGeom prst="rect">
            <a:avLst/>
          </a:prstGeom>
          <a:noFill/>
          <a:ln w="9525">
            <a:solidFill>
              <a:srgbClr val="A80000"/>
            </a:solidFill>
            <a:miter lim="800000"/>
            <a:headEnd/>
            <a:tailEnd/>
          </a:ln>
        </p:spPr>
      </p:pic>
      <p:pic>
        <p:nvPicPr>
          <p:cNvPr id="16388" name="Picture 4" descr="Ohiggins san martin crossing and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84625" y="1620838"/>
            <a:ext cx="4930775" cy="3713162"/>
          </a:xfrm>
          <a:prstGeom prst="rect">
            <a:avLst/>
          </a:prstGeom>
          <a:noFill/>
          <a:ln w="9525">
            <a:solidFill>
              <a:srgbClr val="A80000"/>
            </a:solidFill>
            <a:miter lim="800000"/>
            <a:headEnd/>
            <a:tailEnd/>
          </a:ln>
        </p:spPr>
      </p:pic>
      <p:pic>
        <p:nvPicPr>
          <p:cNvPr id="16389" name="Picture 5" descr="bolivar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4267200"/>
            <a:ext cx="1428750" cy="2286000"/>
          </a:xfrm>
          <a:prstGeom prst="rect">
            <a:avLst/>
          </a:prstGeom>
          <a:noFill/>
          <a:ln w="9525">
            <a:solidFill>
              <a:srgbClr val="A80000"/>
            </a:solidFill>
            <a:miter lim="800000"/>
            <a:headEnd/>
            <a:tailEnd/>
          </a:ln>
        </p:spPr>
      </p:pic>
      <p:sp>
        <p:nvSpPr>
          <p:cNvPr id="47110" name="Text Box 6"/>
          <p:cNvSpPr txBox="1">
            <a:spLocks noChangeArrowheads="1"/>
          </p:cNvSpPr>
          <p:nvPr/>
        </p:nvSpPr>
        <p:spPr bwMode="auto">
          <a:xfrm>
            <a:off x="1676400" y="974725"/>
            <a:ext cx="2133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Bolivar coming from the North.</a:t>
            </a:r>
          </a:p>
        </p:txBody>
      </p:sp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4495800" y="5486400"/>
            <a:ext cx="3962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José de St. Martín </a:t>
            </a:r>
            <a:r>
              <a:rPr lang="en-US" sz="20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and </a:t>
            </a:r>
            <a:r>
              <a:rPr lang="en-US" sz="2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Bernard O’Higgins </a:t>
            </a:r>
            <a:r>
              <a:rPr lang="en-US" sz="20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cross the Andes Mountains.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1752600" y="104775"/>
            <a:ext cx="7239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Bolivar &amp; San Martin Fight for Independence!</a:t>
            </a:r>
          </a:p>
        </p:txBody>
      </p:sp>
      <p:pic>
        <p:nvPicPr>
          <p:cNvPr id="17411" name="Picture 3" descr="map routes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1905000" y="1409700"/>
            <a:ext cx="67818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1752600" y="152400"/>
            <a:ext cx="7239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Bolivar’s Accomplishment</a:t>
            </a:r>
          </a:p>
        </p:txBody>
      </p:sp>
      <p:pic>
        <p:nvPicPr>
          <p:cNvPr id="18435" name="Picture 3" descr="grcolomb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876300"/>
            <a:ext cx="5737225" cy="575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1752600" y="425450"/>
            <a:ext cx="7239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Bolivar’s Failure</a:t>
            </a: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2286000" y="1535113"/>
            <a:ext cx="6096000" cy="372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65138" indent="-465138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M"/>
            </a:pPr>
            <a:r>
              <a:rPr lang="en-US" sz="2800" b="1">
                <a:solidFill>
                  <a:schemeClr val="tx2"/>
                </a:solidFill>
                <a:latin typeface="Comic Sans MS" pitchFamily="66" charset="0"/>
              </a:rPr>
              <a:t>After uniting Venezuela, Columbia, &amp; Ecuador into Gran Columbia, he left to help free the rest of Latin America.</a:t>
            </a:r>
            <a:br>
              <a:rPr lang="en-US" sz="2800" b="1">
                <a:solidFill>
                  <a:schemeClr val="tx2"/>
                </a:solidFill>
                <a:latin typeface="Comic Sans MS" pitchFamily="66" charset="0"/>
              </a:rPr>
            </a:br>
            <a:endParaRPr lang="en-US" sz="2800" b="1">
              <a:solidFill>
                <a:schemeClr val="tx2"/>
              </a:solidFill>
              <a:latin typeface="Comic Sans MS" pitchFamily="66" charset="0"/>
            </a:endParaRPr>
          </a:p>
          <a:p>
            <a:pPr marL="465138" indent="-465138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M"/>
            </a:pPr>
            <a:r>
              <a:rPr lang="en-US" sz="2800" b="1">
                <a:solidFill>
                  <a:schemeClr val="tx2"/>
                </a:solidFill>
                <a:latin typeface="Comic Sans MS" pitchFamily="66" charset="0"/>
              </a:rPr>
              <a:t>He died a year later, with his goal of uniting all of South America unfulfilled!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1752600" y="1752600"/>
            <a:ext cx="2819400" cy="247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1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Latin</a:t>
            </a:r>
            <a:br>
              <a:rPr lang="en-US" sz="31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</a:br>
            <a:r>
              <a:rPr lang="en-US" sz="31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American </a:t>
            </a:r>
            <a:br>
              <a:rPr lang="en-US" sz="31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</a:br>
            <a:r>
              <a:rPr lang="en-US" sz="31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States</a:t>
            </a:r>
            <a:br>
              <a:rPr lang="en-US" sz="31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</a:br>
            <a:r>
              <a:rPr lang="en-US" sz="31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After the </a:t>
            </a:r>
            <a:br>
              <a:rPr lang="en-US" sz="31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</a:br>
            <a:r>
              <a:rPr lang="en-US" sz="31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Revolutions</a:t>
            </a:r>
            <a:r>
              <a:rPr lang="en-US"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 </a:t>
            </a:r>
          </a:p>
        </p:txBody>
      </p:sp>
      <p:pic>
        <p:nvPicPr>
          <p:cNvPr id="20483" name="Picture 5" descr="map-The Americas-1800-1836"/>
          <p:cNvPicPr>
            <a:picLocks noChangeAspect="1" noChangeArrowheads="1"/>
          </p:cNvPicPr>
          <p:nvPr/>
        </p:nvPicPr>
        <p:blipFill>
          <a:blip r:embed="rId2" cstate="print">
            <a:lum bright="-6000" contrast="12000"/>
          </a:blip>
          <a:srcRect/>
          <a:stretch>
            <a:fillRect/>
          </a:stretch>
        </p:blipFill>
        <p:spPr bwMode="auto">
          <a:xfrm>
            <a:off x="4648200" y="533400"/>
            <a:ext cx="4249738" cy="58674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WordArt 3"/>
          <p:cNvSpPr>
            <a:spLocks noChangeArrowheads="1" noChangeShapeType="1" noTextEdit="1"/>
          </p:cNvSpPr>
          <p:nvPr/>
        </p:nvSpPr>
        <p:spPr bwMode="auto">
          <a:xfrm>
            <a:off x="2971800" y="990600"/>
            <a:ext cx="4800600" cy="464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aBrit"/>
              </a:rPr>
              <a:t>Results</a:t>
            </a:r>
          </a:p>
          <a:p>
            <a:pPr algn="ctr"/>
            <a:r>
              <a:rPr lang="en-US" sz="3600" kern="10"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aBrit"/>
              </a:rPr>
              <a:t>of the</a:t>
            </a:r>
          </a:p>
          <a:p>
            <a:pPr algn="ctr"/>
            <a:r>
              <a:rPr lang="en-US" sz="3600" kern="10"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aBrit"/>
              </a:rPr>
              <a:t>Latin American</a:t>
            </a:r>
          </a:p>
          <a:p>
            <a:pPr algn="ctr"/>
            <a:r>
              <a:rPr lang="en-US" sz="3600" kern="10"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aBrit"/>
              </a:rPr>
              <a:t>Revolutions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1752600" y="152400"/>
            <a:ext cx="7239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1.  Brazil Freed from Portugal</a:t>
            </a:r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1905000" y="1447800"/>
            <a:ext cx="4191000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65138" indent="-465138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M"/>
            </a:pPr>
            <a:r>
              <a:rPr lang="en-US" sz="2400" b="1">
                <a:solidFill>
                  <a:schemeClr val="tx2"/>
                </a:solidFill>
                <a:latin typeface="Comic Sans MS" pitchFamily="66" charset="0"/>
              </a:rPr>
              <a:t>The Portuguese royal family escaped Napoleon by fleeing to Brazil.</a:t>
            </a:r>
            <a:br>
              <a:rPr lang="en-US" sz="2400" b="1">
                <a:solidFill>
                  <a:schemeClr val="tx2"/>
                </a:solidFill>
                <a:latin typeface="Comic Sans MS" pitchFamily="66" charset="0"/>
              </a:rPr>
            </a:br>
            <a:endParaRPr lang="en-US" sz="2400" b="1">
              <a:solidFill>
                <a:schemeClr val="tx2"/>
              </a:solidFill>
              <a:latin typeface="Comic Sans MS" pitchFamily="66" charset="0"/>
            </a:endParaRPr>
          </a:p>
          <a:p>
            <a:pPr marL="465138" indent="-465138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M"/>
            </a:pPr>
            <a:r>
              <a:rPr lang="en-US" sz="2400" b="1">
                <a:solidFill>
                  <a:srgbClr val="FF0000"/>
                </a:solidFill>
                <a:latin typeface="Comic Sans MS" pitchFamily="66" charset="0"/>
              </a:rPr>
              <a:t>Pedro I</a:t>
            </a:r>
            <a:r>
              <a:rPr lang="en-US" sz="2400" b="1">
                <a:solidFill>
                  <a:schemeClr val="tx2"/>
                </a:solidFill>
                <a:latin typeface="Comic Sans MS" pitchFamily="66" charset="0"/>
              </a:rPr>
              <a:t> set up a new, independent kingdom in 1821 when his father returned to Portugal.</a:t>
            </a:r>
            <a:br>
              <a:rPr lang="en-US" sz="2400" b="1">
                <a:solidFill>
                  <a:schemeClr val="tx2"/>
                </a:solidFill>
                <a:latin typeface="Comic Sans MS" pitchFamily="66" charset="0"/>
              </a:rPr>
            </a:br>
            <a:endParaRPr lang="en-US" sz="2400" b="1">
              <a:solidFill>
                <a:schemeClr val="tx2"/>
              </a:solidFill>
              <a:latin typeface="Comic Sans MS" pitchFamily="66" charset="0"/>
            </a:endParaRPr>
          </a:p>
          <a:p>
            <a:pPr marL="465138" indent="-465138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M"/>
            </a:pPr>
            <a:r>
              <a:rPr lang="en-US" sz="2400" b="1">
                <a:solidFill>
                  <a:schemeClr val="tx2"/>
                </a:solidFill>
                <a:latin typeface="Comic Sans MS" pitchFamily="66" charset="0"/>
              </a:rPr>
              <a:t>Pedro II assumed full power after Pedro I abdicated his throne.</a:t>
            </a:r>
          </a:p>
        </p:txBody>
      </p:sp>
      <p:sp>
        <p:nvSpPr>
          <p:cNvPr id="53253" name="Line 5"/>
          <p:cNvSpPr>
            <a:spLocks noChangeShapeType="1"/>
          </p:cNvSpPr>
          <p:nvPr/>
        </p:nvSpPr>
        <p:spPr bwMode="auto">
          <a:xfrm>
            <a:off x="5791200" y="3733800"/>
            <a:ext cx="304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>
            <a:prstShdw prst="shdw17" dist="17961" dir="2700000">
              <a:srgbClr val="990000"/>
            </a:prst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325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2209800"/>
            <a:ext cx="2466975" cy="326707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1752600" y="228600"/>
            <a:ext cx="72390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2.  Independence </a:t>
            </a:r>
            <a:b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</a:b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for Spanish &amp; Portuguese Latin America</a:t>
            </a: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2133600" y="2432050"/>
            <a:ext cx="6553200" cy="366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06400" indent="-40640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M"/>
              <a:tabLst>
                <a:tab pos="1030288" algn="l"/>
              </a:tabLst>
            </a:pPr>
            <a:r>
              <a:rPr lang="en-US" sz="2600" b="1">
                <a:solidFill>
                  <a:schemeClr val="tx2"/>
                </a:solidFill>
                <a:latin typeface="Comic Sans MS" pitchFamily="66" charset="0"/>
              </a:rPr>
              <a:t>By the mid-1820s, revolts create many newly-independent nations.</a:t>
            </a:r>
          </a:p>
          <a:p>
            <a:pPr marL="1030288" lvl="1" indent="-407988">
              <a:spcBef>
                <a:spcPct val="50000"/>
              </a:spcBef>
              <a:buClr>
                <a:srgbClr val="FF0000"/>
              </a:buClr>
              <a:buFont typeface="Map Symbols" pitchFamily="18" charset="0"/>
              <a:buChar char="$"/>
              <a:tabLst>
                <a:tab pos="1030288" algn="l"/>
              </a:tabLst>
            </a:pPr>
            <a:r>
              <a:rPr lang="en-US" sz="2600" b="1">
                <a:solidFill>
                  <a:schemeClr val="tx2"/>
                </a:solidFill>
                <a:latin typeface="Comic Sans MS" pitchFamily="66" charset="0"/>
              </a:rPr>
              <a:t>Toussaint L’Ouveture – Haiti</a:t>
            </a:r>
          </a:p>
          <a:p>
            <a:pPr marL="1030288" lvl="1" indent="-407988">
              <a:spcBef>
                <a:spcPct val="50000"/>
              </a:spcBef>
              <a:buClr>
                <a:srgbClr val="FF0000"/>
              </a:buClr>
              <a:buFont typeface="Map Symbols" pitchFamily="18" charset="0"/>
              <a:buChar char="$"/>
              <a:tabLst>
                <a:tab pos="1030288" algn="l"/>
              </a:tabLst>
            </a:pPr>
            <a:r>
              <a:rPr lang="en-US" sz="2600" b="1">
                <a:solidFill>
                  <a:schemeClr val="tx2"/>
                </a:solidFill>
                <a:latin typeface="Comic Sans MS" pitchFamily="66" charset="0"/>
              </a:rPr>
              <a:t>Bolívar, San Martín, &amp; O’Higgins in: Paraguay, Argentina, Chile, Uruguay, Peru, Bolivia, the United Provinces of Central America, and Gran Columbia!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/>
          <p:cNvSpPr txBox="1">
            <a:spLocks noChangeArrowheads="1"/>
          </p:cNvSpPr>
          <p:nvPr/>
        </p:nvSpPr>
        <p:spPr bwMode="auto">
          <a:xfrm>
            <a:off x="1752600" y="365125"/>
            <a:ext cx="7239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3.  No Unity!</a:t>
            </a: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905000" y="1470025"/>
            <a:ext cx="7010400" cy="525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65138" indent="-465138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M"/>
            </a:pPr>
            <a:r>
              <a:rPr lang="en-US" sz="2600" b="1">
                <a:solidFill>
                  <a:schemeClr val="tx2"/>
                </a:solidFill>
                <a:latin typeface="Comic Sans MS" pitchFamily="66" charset="0"/>
              </a:rPr>
              <a:t>Failure of Bolivar’s dream for a united South America:</a:t>
            </a:r>
          </a:p>
          <a:p>
            <a:pPr marL="1030288" lvl="1" indent="-407988">
              <a:spcBef>
                <a:spcPct val="50000"/>
              </a:spcBef>
              <a:buClr>
                <a:srgbClr val="FF0000"/>
              </a:buClr>
              <a:buFont typeface="Map Symbols" pitchFamily="18" charset="0"/>
              <a:buChar char="$"/>
            </a:pPr>
            <a:r>
              <a:rPr lang="en-US" sz="2600" b="1">
                <a:solidFill>
                  <a:schemeClr val="tx2"/>
                </a:solidFill>
                <a:latin typeface="Comic Sans MS" pitchFamily="66" charset="0"/>
              </a:rPr>
              <a:t>Many newly independent countries struggle with civil wars.</a:t>
            </a:r>
          </a:p>
          <a:p>
            <a:pPr marL="465138" indent="-465138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M"/>
            </a:pPr>
            <a:r>
              <a:rPr lang="en-US" sz="2600" b="1">
                <a:solidFill>
                  <a:schemeClr val="tx2"/>
                </a:solidFill>
                <a:latin typeface="Comic Sans MS" pitchFamily="66" charset="0"/>
              </a:rPr>
              <a:t>By 1830s, </a:t>
            </a:r>
            <a:r>
              <a:rPr lang="en-US" sz="2600" b="1" u="sng">
                <a:solidFill>
                  <a:schemeClr val="tx2"/>
                </a:solidFill>
                <a:latin typeface="Comic Sans MS" pitchFamily="66" charset="0"/>
              </a:rPr>
              <a:t>geographic factors</a:t>
            </a:r>
            <a:r>
              <a:rPr lang="en-US" sz="2600" b="1">
                <a:solidFill>
                  <a:schemeClr val="tx2"/>
                </a:solidFill>
                <a:latin typeface="Comic Sans MS" pitchFamily="66" charset="0"/>
              </a:rPr>
              <a:t> (mts., the Amazon, etc.) plus </a:t>
            </a:r>
            <a:r>
              <a:rPr lang="en-US" sz="2600" b="1" u="sng">
                <a:solidFill>
                  <a:schemeClr val="tx2"/>
                </a:solidFill>
                <a:latin typeface="Comic Sans MS" pitchFamily="66" charset="0"/>
              </a:rPr>
              <a:t>cultural differences</a:t>
            </a:r>
            <a:r>
              <a:rPr lang="en-US" sz="2600" b="1">
                <a:solidFill>
                  <a:schemeClr val="tx2"/>
                </a:solidFill>
                <a:latin typeface="Comic Sans MS" pitchFamily="66" charset="0"/>
              </a:rPr>
              <a:t> defeated attempts at unification.</a:t>
            </a:r>
          </a:p>
          <a:p>
            <a:pPr marL="1030288" lvl="1" indent="-407988">
              <a:spcBef>
                <a:spcPct val="50000"/>
              </a:spcBef>
              <a:buClr>
                <a:srgbClr val="FF0000"/>
              </a:buClr>
              <a:buFont typeface="Map Symbols" pitchFamily="18" charset="0"/>
              <a:buChar char="$"/>
            </a:pPr>
            <a:r>
              <a:rPr lang="en-US" sz="2600" b="1">
                <a:solidFill>
                  <a:schemeClr val="tx2"/>
                </a:solidFill>
                <a:latin typeface="Comic Sans MS" pitchFamily="66" charset="0"/>
              </a:rPr>
              <a:t>Gran Columbia.</a:t>
            </a:r>
          </a:p>
          <a:p>
            <a:pPr marL="1030288" lvl="1" indent="-407988">
              <a:spcBef>
                <a:spcPct val="50000"/>
              </a:spcBef>
              <a:buClr>
                <a:srgbClr val="FF0000"/>
              </a:buClr>
              <a:buFont typeface="Map Symbols" pitchFamily="18" charset="0"/>
              <a:buChar char="$"/>
            </a:pPr>
            <a:r>
              <a:rPr lang="en-US" sz="2600" b="1">
                <a:solidFill>
                  <a:schemeClr val="tx2"/>
                </a:solidFill>
                <a:latin typeface="Comic Sans MS" pitchFamily="66" charset="0"/>
              </a:rPr>
              <a:t>United Provinces of Central America.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"/>
          <p:cNvSpPr txBox="1">
            <a:spLocks noChangeArrowheads="1"/>
          </p:cNvSpPr>
          <p:nvPr/>
        </p:nvSpPr>
        <p:spPr bwMode="auto">
          <a:xfrm>
            <a:off x="1752600" y="365125"/>
            <a:ext cx="7239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4.  Independence Brought More Poverty</a:t>
            </a:r>
          </a:p>
        </p:txBody>
      </p:sp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1981200" y="2209800"/>
            <a:ext cx="4191000" cy="352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65138" indent="-465138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M"/>
            </a:pPr>
            <a:r>
              <a:rPr lang="en-US" sz="3000" b="1">
                <a:solidFill>
                  <a:schemeClr val="tx2"/>
                </a:solidFill>
                <a:latin typeface="Comic Sans MS" pitchFamily="66" charset="0"/>
              </a:rPr>
              <a:t>The wars disrupted trade.</a:t>
            </a:r>
            <a:br>
              <a:rPr lang="en-US" sz="3000" b="1">
                <a:solidFill>
                  <a:schemeClr val="tx2"/>
                </a:solidFill>
                <a:latin typeface="Comic Sans MS" pitchFamily="66" charset="0"/>
              </a:rPr>
            </a:br>
            <a:endParaRPr lang="en-US" sz="3000" b="1">
              <a:solidFill>
                <a:schemeClr val="tx2"/>
              </a:solidFill>
              <a:latin typeface="Comic Sans MS" pitchFamily="66" charset="0"/>
            </a:endParaRPr>
          </a:p>
          <a:p>
            <a:pPr marL="465138" indent="-465138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M"/>
            </a:pPr>
            <a:r>
              <a:rPr lang="en-US" sz="3000" b="1">
                <a:solidFill>
                  <a:schemeClr val="tx2"/>
                </a:solidFill>
                <a:latin typeface="Comic Sans MS" pitchFamily="66" charset="0"/>
              </a:rPr>
              <a:t>The wars devastated the cities and the countryside.</a:t>
            </a:r>
          </a:p>
        </p:txBody>
      </p:sp>
      <p:pic>
        <p:nvPicPr>
          <p:cNvPr id="25604" name="Picture 4" descr="revolution in L Amer-1"/>
          <p:cNvPicPr>
            <a:picLocks noChangeAspect="1" noChangeArrowheads="1"/>
          </p:cNvPicPr>
          <p:nvPr/>
        </p:nvPicPr>
        <p:blipFill>
          <a:blip r:embed="rId2" cstate="print">
            <a:lum bright="6000" contrast="6000"/>
          </a:blip>
          <a:srcRect t="7333" r="11600" b="9467"/>
          <a:stretch>
            <a:fillRect/>
          </a:stretch>
        </p:blipFill>
        <p:spPr bwMode="auto">
          <a:xfrm>
            <a:off x="5791200" y="1981200"/>
            <a:ext cx="3022600" cy="4267200"/>
          </a:xfrm>
          <a:prstGeom prst="rect">
            <a:avLst/>
          </a:prstGeom>
          <a:noFill/>
          <a:ln w="9525">
            <a:solidFill>
              <a:srgbClr val="A8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1752600" y="228600"/>
            <a:ext cx="7239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5.  Left Many Countries in the Control of </a:t>
            </a:r>
            <a:r>
              <a:rPr lang="en-US" sz="3600" b="1" i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Caudillos</a:t>
            </a: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1905000" y="1714500"/>
            <a:ext cx="7010400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65138" indent="-465138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M"/>
            </a:pPr>
            <a:r>
              <a:rPr lang="en-US" sz="2600" b="1">
                <a:solidFill>
                  <a:schemeClr val="tx2"/>
                </a:solidFill>
                <a:latin typeface="Comic Sans MS" pitchFamily="66" charset="0"/>
              </a:rPr>
              <a:t>WHO WERE THEY?:</a:t>
            </a:r>
          </a:p>
          <a:p>
            <a:pPr marL="1030288" lvl="1" indent="-450850">
              <a:spcBef>
                <a:spcPct val="50000"/>
              </a:spcBef>
              <a:buClr>
                <a:srgbClr val="FF0000"/>
              </a:buClr>
              <a:buFont typeface="Map Symbols" pitchFamily="18" charset="0"/>
              <a:buChar char="$"/>
            </a:pPr>
            <a:r>
              <a:rPr lang="en-US" sz="2600" b="1">
                <a:solidFill>
                  <a:schemeClr val="tx2"/>
                </a:solidFill>
                <a:latin typeface="Comic Sans MS" pitchFamily="66" charset="0"/>
              </a:rPr>
              <a:t>Mid-19c dictators </a:t>
            </a:r>
            <a:r>
              <a:rPr lang="en-US" sz="2600" b="1">
                <a:solidFill>
                  <a:schemeClr val="tx2"/>
                </a:solidFill>
                <a:latin typeface="Comic Sans MS" pitchFamily="66" charset="0"/>
                <a:sym typeface="Wingdings" pitchFamily="2" charset="2"/>
              </a:rPr>
              <a:t> m</a:t>
            </a:r>
            <a:r>
              <a:rPr lang="en-US" sz="2600" b="1">
                <a:solidFill>
                  <a:schemeClr val="tx2"/>
                </a:solidFill>
                <a:latin typeface="Comic Sans MS" pitchFamily="66" charset="0"/>
              </a:rPr>
              <a:t>ilitary authoritarianism.</a:t>
            </a:r>
          </a:p>
          <a:p>
            <a:pPr marL="1030288" lvl="1" indent="-450850">
              <a:spcBef>
                <a:spcPct val="50000"/>
              </a:spcBef>
              <a:buClr>
                <a:srgbClr val="FF0000"/>
              </a:buClr>
              <a:buFont typeface="Map Symbols" pitchFamily="18" charset="0"/>
              <a:buChar char="$"/>
            </a:pPr>
            <a:r>
              <a:rPr lang="en-US" sz="2600" b="1">
                <a:solidFill>
                  <a:schemeClr val="tx2"/>
                </a:solidFill>
                <a:latin typeface="Comic Sans MS" pitchFamily="66" charset="0"/>
              </a:rPr>
              <a:t>Mostly wealthy </a:t>
            </a:r>
            <a:r>
              <a:rPr lang="en-US" sz="2600" b="1" i="1">
                <a:solidFill>
                  <a:schemeClr val="tx2"/>
                </a:solidFill>
                <a:latin typeface="Comic Sans MS" pitchFamily="66" charset="0"/>
              </a:rPr>
              <a:t>creole </a:t>
            </a:r>
            <a:r>
              <a:rPr lang="en-US" sz="2600" b="1">
                <a:solidFill>
                  <a:schemeClr val="tx2"/>
                </a:solidFill>
                <a:latin typeface="Comic Sans MS" pitchFamily="66" charset="0"/>
              </a:rPr>
              <a:t>aristocrats.</a:t>
            </a:r>
          </a:p>
          <a:p>
            <a:pPr marL="1030288" lvl="1" indent="-450850">
              <a:spcBef>
                <a:spcPct val="50000"/>
              </a:spcBef>
              <a:buClr>
                <a:srgbClr val="FF0000"/>
              </a:buClr>
              <a:buFont typeface="Map Symbols" pitchFamily="18" charset="0"/>
              <a:buChar char="$"/>
            </a:pPr>
            <a:r>
              <a:rPr lang="en-US" sz="2600" b="1">
                <a:solidFill>
                  <a:schemeClr val="tx2"/>
                </a:solidFill>
                <a:latin typeface="Comic Sans MS" pitchFamily="66" charset="0"/>
              </a:rPr>
              <a:t>Immediately followed the fight for independence.</a:t>
            </a:r>
          </a:p>
          <a:p>
            <a:pPr marL="1030288" lvl="1" indent="-450850">
              <a:spcBef>
                <a:spcPct val="50000"/>
              </a:spcBef>
              <a:buClr>
                <a:srgbClr val="FF0000"/>
              </a:buClr>
              <a:buFont typeface="Map Symbols" pitchFamily="18" charset="0"/>
              <a:buChar char="$"/>
            </a:pPr>
            <a:r>
              <a:rPr lang="en-US" sz="2600" b="1">
                <a:solidFill>
                  <a:schemeClr val="tx2"/>
                </a:solidFill>
                <a:latin typeface="Comic Sans MS" pitchFamily="66" charset="0"/>
              </a:rPr>
              <a:t>Posed as reformers with goals to improve the economy and better the lives of the common people.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/>
          <p:cNvSpPr txBox="1">
            <a:spLocks noChangeArrowheads="1"/>
          </p:cNvSpPr>
          <p:nvPr/>
        </p:nvSpPr>
        <p:spPr bwMode="auto">
          <a:xfrm>
            <a:off x="1752600" y="228600"/>
            <a:ext cx="7239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5.  Left Many Countries in the Control of </a:t>
            </a:r>
            <a:r>
              <a:rPr lang="en-US" sz="3600" b="1" i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Caudillos</a:t>
            </a:r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1828800" y="1836738"/>
            <a:ext cx="7010400" cy="425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60375" indent="-460375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M"/>
            </a:pPr>
            <a:r>
              <a:rPr lang="en-US" sz="2600" b="1">
                <a:solidFill>
                  <a:schemeClr val="tx2"/>
                </a:solidFill>
                <a:latin typeface="Comic Sans MS" pitchFamily="66" charset="0"/>
              </a:rPr>
              <a:t>WHO WERE THEY?:</a:t>
            </a:r>
          </a:p>
          <a:p>
            <a:pPr marL="1030288" lvl="1" indent="-412750">
              <a:spcBef>
                <a:spcPct val="50000"/>
              </a:spcBef>
              <a:buClr>
                <a:srgbClr val="FF0000"/>
              </a:buClr>
              <a:buFont typeface="Map Symbols" pitchFamily="18" charset="0"/>
              <a:buChar char="$"/>
            </a:pPr>
            <a:r>
              <a:rPr lang="en-US" sz="2600" b="1">
                <a:solidFill>
                  <a:schemeClr val="tx2"/>
                </a:solidFill>
                <a:latin typeface="Comic Sans MS" pitchFamily="66" charset="0"/>
              </a:rPr>
              <a:t>BUT…Overthrew governments and took away basic human rights.</a:t>
            </a:r>
          </a:p>
          <a:p>
            <a:pPr marL="1030288" lvl="1" indent="-412750">
              <a:spcBef>
                <a:spcPct val="50000"/>
              </a:spcBef>
              <a:buClr>
                <a:srgbClr val="FF0000"/>
              </a:buClr>
              <a:buFont typeface="Map Symbols" pitchFamily="18" charset="0"/>
              <a:buChar char="$"/>
            </a:pPr>
            <a:r>
              <a:rPr lang="en-US" sz="2600" b="1">
                <a:solidFill>
                  <a:schemeClr val="tx2"/>
                </a:solidFill>
                <a:latin typeface="Comic Sans MS" pitchFamily="66" charset="0"/>
              </a:rPr>
              <a:t>Some attempted to make improvements, but most just cared about themselves and their families and friends [</a:t>
            </a:r>
            <a:r>
              <a:rPr lang="en-US" sz="2600" b="1">
                <a:solidFill>
                  <a:srgbClr val="FF0000"/>
                </a:solidFill>
                <a:latin typeface="Comic Sans MS" pitchFamily="66" charset="0"/>
              </a:rPr>
              <a:t>nepotism</a:t>
            </a:r>
            <a:r>
              <a:rPr lang="en-US" sz="2600" b="1">
                <a:solidFill>
                  <a:schemeClr val="tx2"/>
                </a:solidFill>
                <a:latin typeface="Comic Sans MS" pitchFamily="66" charset="0"/>
              </a:rPr>
              <a:t>].</a:t>
            </a:r>
          </a:p>
          <a:p>
            <a:pPr marL="1030288" lvl="1" indent="-412750">
              <a:spcBef>
                <a:spcPct val="50000"/>
              </a:spcBef>
              <a:buClr>
                <a:srgbClr val="FF0000"/>
              </a:buClr>
              <a:buFont typeface="Map Symbols" pitchFamily="18" charset="0"/>
              <a:buChar char="$"/>
            </a:pPr>
            <a:r>
              <a:rPr lang="en-US" sz="2600" b="1">
                <a:solidFill>
                  <a:schemeClr val="tx2"/>
                </a:solidFill>
                <a:latin typeface="Comic Sans MS" pitchFamily="66" charset="0"/>
              </a:rPr>
              <a:t>Power changes usually occurred at bayonet-point [</a:t>
            </a:r>
            <a:r>
              <a:rPr lang="en-US" sz="2600" b="1" i="1">
                <a:solidFill>
                  <a:srgbClr val="FF0000"/>
                </a:solidFill>
                <a:latin typeface="Comic Sans MS" pitchFamily="66" charset="0"/>
              </a:rPr>
              <a:t>coup d’etats</a:t>
            </a:r>
            <a:r>
              <a:rPr lang="en-US" sz="2600" b="1">
                <a:solidFill>
                  <a:schemeClr val="tx2"/>
                </a:solidFill>
                <a:latin typeface="Comic Sans MS" pitchFamily="66" charset="0"/>
              </a:rPr>
              <a:t>!]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/>
          <p:cNvSpPr txBox="1">
            <a:spLocks noChangeArrowheads="1"/>
          </p:cNvSpPr>
          <p:nvPr/>
        </p:nvSpPr>
        <p:spPr bwMode="auto">
          <a:xfrm>
            <a:off x="1752600" y="228600"/>
            <a:ext cx="7239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What is the Message?</a:t>
            </a:r>
          </a:p>
        </p:txBody>
      </p:sp>
      <p:pic>
        <p:nvPicPr>
          <p:cNvPr id="28675" name="Picture 3" descr="caudillo cartoon"/>
          <p:cNvPicPr>
            <a:picLocks noChangeAspect="1" noChangeArrowheads="1"/>
          </p:cNvPicPr>
          <p:nvPr/>
        </p:nvPicPr>
        <p:blipFill>
          <a:blip r:embed="rId2" cstate="print">
            <a:lum bright="-12000" contrast="12000"/>
          </a:blip>
          <a:srcRect l="8177" t="905" r="2995" b="32182"/>
          <a:stretch>
            <a:fillRect/>
          </a:stretch>
        </p:blipFill>
        <p:spPr bwMode="auto">
          <a:xfrm>
            <a:off x="2895600" y="1219200"/>
            <a:ext cx="4913313" cy="5105400"/>
          </a:xfrm>
          <a:prstGeom prst="rect">
            <a:avLst/>
          </a:prstGeom>
          <a:noFill/>
          <a:ln w="9525">
            <a:solidFill>
              <a:srgbClr val="A8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ext Box 2"/>
          <p:cNvSpPr txBox="1">
            <a:spLocks noChangeArrowheads="1"/>
          </p:cNvSpPr>
          <p:nvPr/>
        </p:nvSpPr>
        <p:spPr bwMode="auto">
          <a:xfrm>
            <a:off x="1752600" y="395288"/>
            <a:ext cx="7239000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8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Additional Problems</a:t>
            </a:r>
          </a:p>
        </p:txBody>
      </p:sp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1981200" y="1295400"/>
            <a:ext cx="7010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90000"/>
              <a:buFont typeface="US-Bats" pitchFamily="2" charset="0"/>
              <a:buAutoNum type="arabicPeriod" startAt="6"/>
            </a:pPr>
            <a:r>
              <a:rPr lang="en-US" sz="2800" b="1">
                <a:latin typeface="Comic Sans MS" pitchFamily="66" charset="0"/>
              </a:rPr>
              <a:t>Feuds among leaders.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90000"/>
              <a:buFont typeface="US-Bats" pitchFamily="2" charset="0"/>
              <a:buAutoNum type="arabicPeriod" startAt="6"/>
            </a:pPr>
            <a:r>
              <a:rPr lang="en-US" sz="2800" b="1">
                <a:latin typeface="Comic Sans MS" pitchFamily="66" charset="0"/>
              </a:rPr>
              <a:t>Geographic barriers.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90000"/>
              <a:buFont typeface="US-Bats" pitchFamily="2" charset="0"/>
              <a:buAutoNum type="arabicPeriod" startAt="6"/>
            </a:pPr>
            <a:r>
              <a:rPr lang="en-US" sz="2800" b="1">
                <a:latin typeface="Comic Sans MS" pitchFamily="66" charset="0"/>
              </a:rPr>
              <a:t>The social hierarchy continued from the past. 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90000"/>
              <a:buFont typeface="US-Bats" pitchFamily="2" charset="0"/>
              <a:buAutoNum type="arabicPeriod" startAt="6"/>
            </a:pPr>
            <a:r>
              <a:rPr lang="en-US" sz="2800" b="1">
                <a:latin typeface="Comic Sans MS" pitchFamily="66" charset="0"/>
              </a:rPr>
              <a:t>Conservatives favored the old social order.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90000"/>
              <a:buFont typeface="US-Bats" pitchFamily="2" charset="0"/>
              <a:buAutoNum type="arabicPeriod" startAt="6"/>
            </a:pPr>
            <a:r>
              <a:rPr lang="en-US" sz="2800" b="1">
                <a:latin typeface="Comic Sans MS" pitchFamily="66" charset="0"/>
              </a:rPr>
              <a:t>Liberals wanted land reform.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90000"/>
              <a:buFont typeface="US-Bats" pitchFamily="2" charset="0"/>
              <a:buAutoNum type="arabicPeriod" startAt="6"/>
            </a:pPr>
            <a:r>
              <a:rPr lang="en-US" sz="2800" b="1">
                <a:latin typeface="Comic Sans MS" pitchFamily="66" charset="0"/>
              </a:rPr>
              <a:t>Dependence on foreign nations for capital and for economic investments.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371600" y="2667000"/>
            <a:ext cx="7772400" cy="1500188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United States Involvement</a:t>
            </a:r>
            <a:endParaRPr lang="en-US" sz="5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2"/>
          <p:cNvSpPr txBox="1">
            <a:spLocks noChangeArrowheads="1"/>
          </p:cNvSpPr>
          <p:nvPr/>
        </p:nvSpPr>
        <p:spPr bwMode="auto">
          <a:xfrm>
            <a:off x="1752600" y="369888"/>
            <a:ext cx="7239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The Caribbean:</a:t>
            </a:r>
            <a:b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</a:b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An “American Lake”</a:t>
            </a:r>
          </a:p>
        </p:txBody>
      </p:sp>
      <p:pic>
        <p:nvPicPr>
          <p:cNvPr id="31747" name="Picture 3" descr="map-American Imperialism-1895-1935"/>
          <p:cNvPicPr>
            <a:picLocks noChangeAspect="1" noChangeArrowheads="1"/>
          </p:cNvPicPr>
          <p:nvPr/>
        </p:nvPicPr>
        <p:blipFill>
          <a:blip r:embed="rId2" cstate="print">
            <a:lum bright="-12000" contrast="18000"/>
          </a:blip>
          <a:srcRect l="1558" t="516" b="9248"/>
          <a:stretch>
            <a:fillRect/>
          </a:stretch>
        </p:blipFill>
        <p:spPr bwMode="auto">
          <a:xfrm>
            <a:off x="1905000" y="2046288"/>
            <a:ext cx="6996113" cy="374491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2"/>
          <p:cNvSpPr txBox="1">
            <a:spLocks noChangeArrowheads="1"/>
          </p:cNvSpPr>
          <p:nvPr/>
        </p:nvSpPr>
        <p:spPr bwMode="auto">
          <a:xfrm>
            <a:off x="1752600" y="152400"/>
            <a:ext cx="7239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“The Colossus of the North”</a:t>
            </a:r>
          </a:p>
        </p:txBody>
      </p:sp>
      <p:sp>
        <p:nvSpPr>
          <p:cNvPr id="75780" name="Rectangle 4"/>
          <p:cNvSpPr>
            <a:spLocks noChangeArrowheads="1"/>
          </p:cNvSpPr>
          <p:nvPr/>
        </p:nvSpPr>
        <p:spPr bwMode="auto">
          <a:xfrm>
            <a:off x="1676400" y="762000"/>
            <a:ext cx="73152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23888" indent="-623888" algn="ctr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lang="en-US" sz="2600" b="1">
                <a:latin typeface="Comic Sans MS" pitchFamily="66" charset="0"/>
              </a:rPr>
              <a:t>US dominated affairs in the Americas.</a:t>
            </a:r>
          </a:p>
          <a:p>
            <a:pPr marL="623888" indent="-623888">
              <a:spcBef>
                <a:spcPct val="20000"/>
              </a:spcBef>
              <a:buClr>
                <a:schemeClr val="accent2"/>
              </a:buClr>
              <a:buSzPct val="90000"/>
              <a:buFont typeface="US-Bats" pitchFamily="2" charset="0"/>
              <a:buChar char="2"/>
            </a:pPr>
            <a:r>
              <a:rPr lang="en-US" sz="2600" b="1">
                <a:latin typeface="Comic Sans MS" pitchFamily="66" charset="0"/>
              </a:rPr>
              <a:t>1823 – </a:t>
            </a:r>
            <a:r>
              <a:rPr lang="en-US" sz="2600" b="1">
                <a:solidFill>
                  <a:srgbClr val="FF0000"/>
                </a:solidFill>
                <a:latin typeface="Comic Sans MS" pitchFamily="66" charset="0"/>
              </a:rPr>
              <a:t>Monroe Doctrine</a:t>
            </a:r>
            <a:r>
              <a:rPr lang="en-US" sz="2600" b="1">
                <a:latin typeface="Comic Sans MS" pitchFamily="66" charset="0"/>
              </a:rPr>
              <a:t>.</a:t>
            </a:r>
          </a:p>
          <a:p>
            <a:pPr marL="623888" indent="-623888">
              <a:spcBef>
                <a:spcPct val="20000"/>
              </a:spcBef>
              <a:buClr>
                <a:schemeClr val="accent2"/>
              </a:buClr>
              <a:buSzPct val="90000"/>
              <a:buFont typeface="US-Bats" pitchFamily="2" charset="0"/>
              <a:buChar char="2"/>
            </a:pPr>
            <a:r>
              <a:rPr lang="en-US" sz="2600" b="1">
                <a:latin typeface="Comic Sans MS" pitchFamily="66" charset="0"/>
              </a:rPr>
              <a:t>US takes Texas (1836) and Mexican Cession (1848).</a:t>
            </a:r>
          </a:p>
          <a:p>
            <a:pPr marL="623888" indent="-623888">
              <a:spcBef>
                <a:spcPct val="20000"/>
              </a:spcBef>
              <a:buClr>
                <a:schemeClr val="accent2"/>
              </a:buClr>
              <a:buSzPct val="90000"/>
              <a:buFont typeface="US-Bats" pitchFamily="2" charset="0"/>
              <a:buChar char="2"/>
            </a:pPr>
            <a:r>
              <a:rPr lang="en-US" sz="2600" b="1">
                <a:latin typeface="Comic Sans MS" pitchFamily="66" charset="0"/>
              </a:rPr>
              <a:t>US gains independence for Cuba (1898) in the Spanish-American War.</a:t>
            </a:r>
          </a:p>
          <a:p>
            <a:pPr marL="623888" indent="-623888">
              <a:spcBef>
                <a:spcPct val="20000"/>
              </a:spcBef>
              <a:buClr>
                <a:schemeClr val="accent2"/>
              </a:buClr>
              <a:buSzPct val="90000"/>
              <a:buFont typeface="US-Bats" pitchFamily="2" charset="0"/>
              <a:buChar char="2"/>
            </a:pPr>
            <a:r>
              <a:rPr lang="en-US" sz="2600" b="1">
                <a:solidFill>
                  <a:srgbClr val="FF0000"/>
                </a:solidFill>
                <a:latin typeface="Comic Sans MS" pitchFamily="66" charset="0"/>
              </a:rPr>
              <a:t>Roosevelt Corollary</a:t>
            </a:r>
            <a:r>
              <a:rPr lang="en-US" sz="2600" b="1">
                <a:latin typeface="Comic Sans MS" pitchFamily="66" charset="0"/>
              </a:rPr>
              <a:t> – US will police  </a:t>
            </a:r>
            <a:br>
              <a:rPr lang="en-US" sz="2600" b="1">
                <a:latin typeface="Comic Sans MS" pitchFamily="66" charset="0"/>
              </a:rPr>
            </a:br>
            <a:r>
              <a:rPr lang="en-US" sz="2600" b="1">
                <a:latin typeface="Comic Sans MS" pitchFamily="66" charset="0"/>
              </a:rPr>
              <a:t>the Americas.</a:t>
            </a:r>
          </a:p>
          <a:p>
            <a:pPr marL="623888" indent="-623888">
              <a:spcBef>
                <a:spcPct val="20000"/>
              </a:spcBef>
              <a:buClr>
                <a:schemeClr val="accent2"/>
              </a:buClr>
              <a:buSzPct val="90000"/>
              <a:buFont typeface="US-Bats" pitchFamily="2" charset="0"/>
              <a:buChar char="2"/>
            </a:pPr>
            <a:r>
              <a:rPr lang="en-US" sz="2600" b="1">
                <a:latin typeface="Comic Sans MS" pitchFamily="66" charset="0"/>
              </a:rPr>
              <a:t>US sent troops to Cuba, Haiti, </a:t>
            </a:r>
            <a:br>
              <a:rPr lang="en-US" sz="2600" b="1">
                <a:latin typeface="Comic Sans MS" pitchFamily="66" charset="0"/>
              </a:rPr>
            </a:br>
            <a:r>
              <a:rPr lang="en-US" sz="2600" b="1">
                <a:latin typeface="Comic Sans MS" pitchFamily="66" charset="0"/>
              </a:rPr>
              <a:t>Mexico, Honduras, Nicaragua.</a:t>
            </a:r>
          </a:p>
          <a:p>
            <a:pPr marL="623888" indent="-623888">
              <a:spcBef>
                <a:spcPct val="20000"/>
              </a:spcBef>
              <a:buClr>
                <a:schemeClr val="accent2"/>
              </a:buClr>
              <a:buSzPct val="90000"/>
              <a:buFont typeface="US-Bats" pitchFamily="2" charset="0"/>
              <a:buChar char="2"/>
            </a:pPr>
            <a:r>
              <a:rPr lang="en-US" sz="2600" b="1">
                <a:latin typeface="Comic Sans MS" pitchFamily="66" charset="0"/>
              </a:rPr>
              <a:t>US built </a:t>
            </a:r>
            <a:r>
              <a:rPr lang="en-US" sz="2600" b="1">
                <a:solidFill>
                  <a:srgbClr val="FF0000"/>
                </a:solidFill>
                <a:latin typeface="Comic Sans MS" pitchFamily="66" charset="0"/>
              </a:rPr>
              <a:t>Panama Canal</a:t>
            </a:r>
            <a:r>
              <a:rPr lang="en-US" sz="2600" b="1">
                <a:latin typeface="Comic Sans MS" pitchFamily="66" charset="0"/>
              </a:rPr>
              <a:t> (1913)– “Yankee </a:t>
            </a:r>
            <a:br>
              <a:rPr lang="en-US" sz="2600" b="1">
                <a:latin typeface="Comic Sans MS" pitchFamily="66" charset="0"/>
              </a:rPr>
            </a:br>
            <a:r>
              <a:rPr lang="en-US" sz="2600" b="1">
                <a:latin typeface="Comic Sans MS" pitchFamily="66" charset="0"/>
              </a:rPr>
              <a:t>imperialism.”- US troops aid Panamanian revolt against Colombia.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1752600" y="228600"/>
            <a:ext cx="7239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The Panama Canal</a:t>
            </a:r>
          </a:p>
        </p:txBody>
      </p:sp>
      <p:pic>
        <p:nvPicPr>
          <p:cNvPr id="33795" name="Picture 6" descr="TR-The King's Crown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6248400" y="2971800"/>
            <a:ext cx="2600325" cy="344805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33796" name="Picture 8" descr="map-Panama Canal-1-2"/>
          <p:cNvPicPr>
            <a:picLocks noChangeAspect="1" noChangeArrowheads="1"/>
          </p:cNvPicPr>
          <p:nvPr/>
        </p:nvPicPr>
        <p:blipFill>
          <a:blip r:embed="rId3" cstate="print">
            <a:lum bright="-12000" contrast="18000"/>
          </a:blip>
          <a:srcRect b="7552"/>
          <a:stretch>
            <a:fillRect/>
          </a:stretch>
        </p:blipFill>
        <p:spPr bwMode="auto">
          <a:xfrm>
            <a:off x="1981200" y="1219200"/>
            <a:ext cx="4090988" cy="44958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33797" name="TextBox 4"/>
          <p:cNvSpPr txBox="1">
            <a:spLocks noChangeArrowheads="1"/>
          </p:cNvSpPr>
          <p:nvPr/>
        </p:nvSpPr>
        <p:spPr bwMode="auto">
          <a:xfrm>
            <a:off x="3352800" y="6019800"/>
            <a:ext cx="12874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1904-1913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/>
          <p:cNvSpPr txBox="1">
            <a:spLocks noChangeArrowheads="1"/>
          </p:cNvSpPr>
          <p:nvPr/>
        </p:nvSpPr>
        <p:spPr bwMode="auto">
          <a:xfrm>
            <a:off x="1752600" y="228600"/>
            <a:ext cx="7239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“Big Stick” Foreign Policy</a:t>
            </a:r>
          </a:p>
        </p:txBody>
      </p:sp>
      <p:pic>
        <p:nvPicPr>
          <p:cNvPr id="34819" name="Picture 4" descr="pol_cartoon-Big Stick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2057400" y="1219200"/>
            <a:ext cx="6705600" cy="523398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2"/>
          <p:cNvSpPr txBox="1">
            <a:spLocks noChangeArrowheads="1"/>
          </p:cNvSpPr>
          <p:nvPr/>
        </p:nvSpPr>
        <p:spPr bwMode="auto">
          <a:xfrm>
            <a:off x="1752600" y="180975"/>
            <a:ext cx="7239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Cause of the Mexican Revolution of 1910?</a:t>
            </a:r>
          </a:p>
        </p:txBody>
      </p:sp>
      <p:pic>
        <p:nvPicPr>
          <p:cNvPr id="35843" name="Picture 3" descr="CHP_MexicoCartoon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3208338" y="1524000"/>
            <a:ext cx="4411662" cy="50292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2"/>
          <p:cNvSpPr txBox="1">
            <a:spLocks noChangeArrowheads="1"/>
          </p:cNvSpPr>
          <p:nvPr/>
        </p:nvSpPr>
        <p:spPr bwMode="auto">
          <a:xfrm>
            <a:off x="1752600" y="180975"/>
            <a:ext cx="7239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Mexican Revolutionaries</a:t>
            </a:r>
          </a:p>
        </p:txBody>
      </p:sp>
      <p:pic>
        <p:nvPicPr>
          <p:cNvPr id="36867" name="Picture 3" descr="Emiliano Zapato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/>
          <a:stretch>
            <a:fillRect/>
          </a:stretch>
        </p:blipFill>
        <p:spPr bwMode="auto">
          <a:xfrm>
            <a:off x="2514600" y="1066800"/>
            <a:ext cx="1539875" cy="2590800"/>
          </a:xfrm>
          <a:prstGeom prst="rect">
            <a:avLst/>
          </a:prstGeom>
          <a:noFill/>
          <a:ln w="9525">
            <a:solidFill>
              <a:srgbClr val="000064"/>
            </a:solidFill>
            <a:miter lim="800000"/>
            <a:headEnd/>
            <a:tailEnd/>
          </a:ln>
        </p:spPr>
      </p:pic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3962400" y="1585913"/>
            <a:ext cx="1676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64"/>
            </a:outerShdw>
          </a:effec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2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Emiliano</a:t>
            </a:r>
            <a:br>
              <a:rPr lang="en-US" sz="2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r>
              <a:rPr lang="en-US" sz="2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Zapata</a:t>
            </a:r>
          </a:p>
        </p:txBody>
      </p:sp>
      <p:pic>
        <p:nvPicPr>
          <p:cNvPr id="36869" name="Picture 5" descr="Francisco I. Madero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 bwMode="auto">
          <a:xfrm>
            <a:off x="1981200" y="3962400"/>
            <a:ext cx="2209800" cy="2082800"/>
          </a:xfrm>
          <a:prstGeom prst="rect">
            <a:avLst/>
          </a:prstGeom>
          <a:noFill/>
          <a:ln w="9525">
            <a:solidFill>
              <a:srgbClr val="000064"/>
            </a:solidFill>
            <a:miter lim="800000"/>
            <a:headEnd/>
            <a:tailEnd/>
          </a:ln>
        </p:spPr>
      </p:pic>
      <p:sp>
        <p:nvSpPr>
          <p:cNvPr id="83974" name="Rectangle 6"/>
          <p:cNvSpPr>
            <a:spLocks noChangeArrowheads="1"/>
          </p:cNvSpPr>
          <p:nvPr/>
        </p:nvSpPr>
        <p:spPr bwMode="auto">
          <a:xfrm>
            <a:off x="1676400" y="6096000"/>
            <a:ext cx="29718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64"/>
            </a:outerShdw>
          </a:effec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2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Francisco I Madero </a:t>
            </a:r>
          </a:p>
        </p:txBody>
      </p:sp>
      <p:pic>
        <p:nvPicPr>
          <p:cNvPr id="36871" name="Picture 7" descr="Venustiano Carranza"/>
          <p:cNvPicPr>
            <a:picLocks noChangeAspect="1" noChangeArrowheads="1"/>
          </p:cNvPicPr>
          <p:nvPr/>
        </p:nvPicPr>
        <p:blipFill>
          <a:blip r:embed="rId4" cstate="print">
            <a:lum contrast="6000"/>
          </a:blip>
          <a:srcRect/>
          <a:stretch>
            <a:fillRect/>
          </a:stretch>
        </p:blipFill>
        <p:spPr bwMode="auto">
          <a:xfrm>
            <a:off x="4572000" y="3367088"/>
            <a:ext cx="1947863" cy="2057400"/>
          </a:xfrm>
          <a:prstGeom prst="rect">
            <a:avLst/>
          </a:prstGeom>
          <a:noFill/>
          <a:ln w="9525">
            <a:solidFill>
              <a:srgbClr val="000064"/>
            </a:solidFill>
            <a:miter lim="800000"/>
            <a:headEnd/>
            <a:tailEnd/>
          </a:ln>
        </p:spPr>
      </p:pic>
      <p:sp>
        <p:nvSpPr>
          <p:cNvPr id="83976" name="Rectangle 8"/>
          <p:cNvSpPr>
            <a:spLocks noChangeArrowheads="1"/>
          </p:cNvSpPr>
          <p:nvPr/>
        </p:nvSpPr>
        <p:spPr bwMode="auto">
          <a:xfrm>
            <a:off x="4572000" y="5410200"/>
            <a:ext cx="1905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64"/>
            </a:outerShdw>
          </a:effec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2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Venustiano</a:t>
            </a:r>
            <a:br>
              <a:rPr lang="en-US" sz="2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r>
              <a:rPr lang="en-US" sz="2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Carranza </a:t>
            </a:r>
          </a:p>
        </p:txBody>
      </p:sp>
      <p:pic>
        <p:nvPicPr>
          <p:cNvPr id="36873" name="Picture 9" descr="Porfirio Diaz"/>
          <p:cNvPicPr>
            <a:picLocks noChangeAspect="1" noChangeArrowheads="1"/>
          </p:cNvPicPr>
          <p:nvPr/>
        </p:nvPicPr>
        <p:blipFill>
          <a:blip r:embed="rId5" cstate="print">
            <a:lum contrast="6000"/>
          </a:blip>
          <a:srcRect/>
          <a:stretch>
            <a:fillRect/>
          </a:stretch>
        </p:blipFill>
        <p:spPr bwMode="auto">
          <a:xfrm>
            <a:off x="6891338" y="3733800"/>
            <a:ext cx="1863725" cy="2286000"/>
          </a:xfrm>
          <a:prstGeom prst="rect">
            <a:avLst/>
          </a:prstGeom>
          <a:noFill/>
          <a:ln w="9525">
            <a:solidFill>
              <a:srgbClr val="000064"/>
            </a:solidFill>
            <a:miter lim="800000"/>
            <a:headEnd/>
            <a:tailEnd/>
          </a:ln>
        </p:spPr>
      </p:pic>
      <p:sp>
        <p:nvSpPr>
          <p:cNvPr id="83978" name="Rectangle 10"/>
          <p:cNvSpPr>
            <a:spLocks noChangeArrowheads="1"/>
          </p:cNvSpPr>
          <p:nvPr/>
        </p:nvSpPr>
        <p:spPr bwMode="auto">
          <a:xfrm>
            <a:off x="6858000" y="6096000"/>
            <a:ext cx="19050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64"/>
            </a:outerShdw>
          </a:effec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2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Porfirio Diaz</a:t>
            </a:r>
          </a:p>
        </p:txBody>
      </p:sp>
      <p:pic>
        <p:nvPicPr>
          <p:cNvPr id="36875" name="Picture 11" descr="Pancho Villa"/>
          <p:cNvPicPr>
            <a:picLocks noChangeAspect="1" noChangeArrowheads="1"/>
          </p:cNvPicPr>
          <p:nvPr/>
        </p:nvPicPr>
        <p:blipFill>
          <a:blip r:embed="rId6" cstate="print">
            <a:lum bright="-6000" contrast="6000"/>
          </a:blip>
          <a:srcRect l="5652" r="9828"/>
          <a:stretch>
            <a:fillRect/>
          </a:stretch>
        </p:blipFill>
        <p:spPr bwMode="auto">
          <a:xfrm>
            <a:off x="6172200" y="990600"/>
            <a:ext cx="2590800" cy="1920875"/>
          </a:xfrm>
          <a:prstGeom prst="rect">
            <a:avLst/>
          </a:prstGeom>
          <a:noFill/>
          <a:ln w="9525">
            <a:solidFill>
              <a:srgbClr val="000064"/>
            </a:solidFill>
            <a:miter lim="800000"/>
            <a:headEnd/>
            <a:tailEnd/>
          </a:ln>
        </p:spPr>
      </p:pic>
      <p:sp>
        <p:nvSpPr>
          <p:cNvPr id="83980" name="Rectangle 12"/>
          <p:cNvSpPr>
            <a:spLocks noChangeArrowheads="1"/>
          </p:cNvSpPr>
          <p:nvPr/>
        </p:nvSpPr>
        <p:spPr bwMode="auto">
          <a:xfrm>
            <a:off x="6400800" y="2971800"/>
            <a:ext cx="22098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64"/>
            </a:outerShdw>
          </a:effec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2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Pancho Villa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2"/>
          <p:cNvSpPr txBox="1">
            <a:spLocks noChangeArrowheads="1"/>
          </p:cNvSpPr>
          <p:nvPr/>
        </p:nvSpPr>
        <p:spPr bwMode="auto">
          <a:xfrm>
            <a:off x="1752600" y="180975"/>
            <a:ext cx="7239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The Mexican Revolution</a:t>
            </a:r>
          </a:p>
        </p:txBody>
      </p:sp>
      <p:sp>
        <p:nvSpPr>
          <p:cNvPr id="84995" name="Rectangle 3"/>
          <p:cNvSpPr>
            <a:spLocks noChangeArrowheads="1"/>
          </p:cNvSpPr>
          <p:nvPr/>
        </p:nvSpPr>
        <p:spPr bwMode="auto">
          <a:xfrm>
            <a:off x="1981200" y="1143000"/>
            <a:ext cx="6858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65138" indent="-465138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M"/>
            </a:pPr>
            <a:r>
              <a:rPr lang="en-US" sz="2800" b="1">
                <a:latin typeface="Comic Sans MS" pitchFamily="66" charset="0"/>
              </a:rPr>
              <a:t>Victoriano Huerta seizes control of Mexico and puts Madero in prison where he was murdered.</a:t>
            </a:r>
          </a:p>
          <a:p>
            <a:pPr marL="465138" indent="-465138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M"/>
            </a:pPr>
            <a:r>
              <a:rPr lang="en-US" sz="2800" b="1">
                <a:latin typeface="Comic Sans MS" pitchFamily="66" charset="0"/>
              </a:rPr>
              <a:t>Venustiano Carranza, Pancho Villa, Emiliano Zapata, and Alvaro Obregon fought against Huerta.</a:t>
            </a:r>
          </a:p>
          <a:p>
            <a:pPr marL="465138" indent="-465138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M"/>
            </a:pPr>
            <a:r>
              <a:rPr lang="en-US" sz="2800" b="1">
                <a:latin typeface="Comic Sans MS" pitchFamily="66" charset="0"/>
              </a:rPr>
              <a:t>The U.S. also got involved by occupying Veracruz and Huerta fled the country.</a:t>
            </a:r>
          </a:p>
          <a:p>
            <a:pPr marL="465138" indent="-465138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M"/>
            </a:pPr>
            <a:r>
              <a:rPr lang="en-US" sz="2800" b="1">
                <a:latin typeface="Comic Sans MS" pitchFamily="66" charset="0"/>
              </a:rPr>
              <a:t>Eventually Carranza would gain power in Mexico.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2"/>
          <p:cNvSpPr txBox="1">
            <a:spLocks noChangeArrowheads="1"/>
          </p:cNvSpPr>
          <p:nvPr/>
        </p:nvSpPr>
        <p:spPr bwMode="auto">
          <a:xfrm>
            <a:off x="1752600" y="152400"/>
            <a:ext cx="7239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1913:  Economic Imperialism?</a:t>
            </a:r>
          </a:p>
        </p:txBody>
      </p:sp>
      <p:pic>
        <p:nvPicPr>
          <p:cNvPr id="38915" name="Picture 4" descr="map-BW-LatAmer-1913-imports-exports"/>
          <p:cNvPicPr>
            <a:picLocks noChangeAspect="1" noChangeArrowheads="1"/>
          </p:cNvPicPr>
          <p:nvPr/>
        </p:nvPicPr>
        <p:blipFill>
          <a:blip r:embed="rId2" cstate="print">
            <a:lum bright="-6000" contrast="12000"/>
          </a:blip>
          <a:srcRect l="2142" b="1666"/>
          <a:stretch>
            <a:fillRect/>
          </a:stretch>
        </p:blipFill>
        <p:spPr bwMode="auto">
          <a:xfrm>
            <a:off x="3200400" y="1066800"/>
            <a:ext cx="4189413" cy="54102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38916" name="TextBox 3"/>
          <p:cNvSpPr txBox="1">
            <a:spLocks noChangeArrowheads="1"/>
          </p:cNvSpPr>
          <p:nvPr/>
        </p:nvSpPr>
        <p:spPr bwMode="auto">
          <a:xfrm>
            <a:off x="3200400" y="6488113"/>
            <a:ext cx="41481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US is a major investor in Latin America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2"/>
          <p:cNvSpPr txBox="1">
            <a:spLocks noChangeArrowheads="1"/>
          </p:cNvSpPr>
          <p:nvPr/>
        </p:nvSpPr>
        <p:spPr bwMode="auto">
          <a:xfrm>
            <a:off x="1752600" y="425450"/>
            <a:ext cx="7239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U. S. Global Investments</a:t>
            </a:r>
            <a:b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</a:b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in 1914</a:t>
            </a:r>
          </a:p>
        </p:txBody>
      </p:sp>
      <p:pic>
        <p:nvPicPr>
          <p:cNvPr id="39939" name="Picture 4" descr="murrin_lep4e_ch22-2"/>
          <p:cNvPicPr>
            <a:picLocks noChangeAspect="1" noChangeArrowheads="1"/>
          </p:cNvPicPr>
          <p:nvPr/>
        </p:nvPicPr>
        <p:blipFill>
          <a:blip r:embed="rId2" cstate="print">
            <a:lum bright="-12000" contrast="24000"/>
          </a:blip>
          <a:srcRect l="2893" r="2611"/>
          <a:stretch>
            <a:fillRect/>
          </a:stretch>
        </p:blipFill>
        <p:spPr bwMode="auto">
          <a:xfrm>
            <a:off x="1828800" y="2114550"/>
            <a:ext cx="7086600" cy="389572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67000" y="228600"/>
            <a:ext cx="5105400" cy="14462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U. S. Good Neighbor Policy</a:t>
            </a:r>
          </a:p>
        </p:txBody>
      </p:sp>
      <p:sp>
        <p:nvSpPr>
          <p:cNvPr id="40963" name="Rectangle 4"/>
          <p:cNvSpPr>
            <a:spLocks noChangeArrowheads="1"/>
          </p:cNvSpPr>
          <p:nvPr/>
        </p:nvSpPr>
        <p:spPr bwMode="auto">
          <a:xfrm>
            <a:off x="1752600" y="1752600"/>
            <a:ext cx="3581400" cy="437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65138" indent="-465138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M"/>
            </a:pPr>
            <a:r>
              <a:rPr lang="en-US" sz="2400" b="1">
                <a:latin typeface="Comic Sans MS" pitchFamily="66" charset="0"/>
              </a:rPr>
              <a:t>1933, US President Franklin Roosevelt</a:t>
            </a:r>
          </a:p>
          <a:p>
            <a:pPr marL="465138" indent="-465138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M"/>
            </a:pPr>
            <a:r>
              <a:rPr lang="en-US" sz="2400" b="1">
                <a:latin typeface="Comic Sans MS" pitchFamily="66" charset="0"/>
              </a:rPr>
              <a:t>Rejected use of military force in Latin America</a:t>
            </a:r>
          </a:p>
          <a:p>
            <a:pPr marL="465138" indent="-465138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M"/>
            </a:pPr>
            <a:r>
              <a:rPr lang="en-US" sz="2400" b="1">
                <a:latin typeface="Comic Sans MS" pitchFamily="66" charset="0"/>
              </a:rPr>
              <a:t>1</a:t>
            </a:r>
            <a:r>
              <a:rPr lang="en-US" sz="2400" b="1" baseline="30000">
                <a:latin typeface="Comic Sans MS" pitchFamily="66" charset="0"/>
              </a:rPr>
              <a:t>st</a:t>
            </a:r>
            <a:r>
              <a:rPr lang="en-US" sz="2400" b="1">
                <a:latin typeface="Comic Sans MS" pitchFamily="66" charset="0"/>
              </a:rPr>
              <a:t> time in 30 years</a:t>
            </a:r>
          </a:p>
          <a:p>
            <a:pPr marL="465138" indent="-465138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M"/>
            </a:pPr>
            <a:r>
              <a:rPr lang="en-US" sz="2400" b="1">
                <a:latin typeface="Comic Sans MS" pitchFamily="66" charset="0"/>
              </a:rPr>
              <a:t>1934 – US withdraws Marines from Haiti</a:t>
            </a:r>
          </a:p>
        </p:txBody>
      </p:sp>
      <p:pic>
        <p:nvPicPr>
          <p:cNvPr id="40964" name="Picture 2" descr="http://www.nisk.k12.ny.us/fdr/ideas/portfolio/shapiro/gifs/4304210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1752600"/>
            <a:ext cx="3343275" cy="447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228600"/>
            <a:ext cx="7239000" cy="21240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U. S. Great Depression Felt Across Latin America</a:t>
            </a:r>
          </a:p>
        </p:txBody>
      </p:sp>
      <p:sp>
        <p:nvSpPr>
          <p:cNvPr id="41987" name="TextBox 2"/>
          <p:cNvSpPr txBox="1">
            <a:spLocks noChangeArrowheads="1"/>
          </p:cNvSpPr>
          <p:nvPr/>
        </p:nvSpPr>
        <p:spPr bwMode="auto">
          <a:xfrm>
            <a:off x="1752600" y="2438400"/>
            <a:ext cx="7162800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latin typeface="Comic Sans MS" pitchFamily="66" charset="0"/>
              </a:rPr>
              <a:t>Negative Effects:</a:t>
            </a:r>
          </a:p>
          <a:p>
            <a:pPr>
              <a:buFont typeface="Arial" charset="0"/>
              <a:buChar char="•"/>
            </a:pPr>
            <a:r>
              <a:rPr lang="en-US" sz="2800" b="1">
                <a:latin typeface="Comic Sans MS" pitchFamily="66" charset="0"/>
              </a:rPr>
              <a:t>Decreased demand for Latin American products</a:t>
            </a:r>
          </a:p>
          <a:p>
            <a:pPr>
              <a:buFont typeface="Arial" charset="0"/>
              <a:buChar char="•"/>
            </a:pPr>
            <a:r>
              <a:rPr lang="en-US" sz="2800" b="1">
                <a:latin typeface="Comic Sans MS" pitchFamily="66" charset="0"/>
              </a:rPr>
              <a:t>50 % decrease in exports</a:t>
            </a:r>
          </a:p>
          <a:p>
            <a:pPr>
              <a:buFont typeface="Arial" charset="0"/>
              <a:buChar char="•"/>
            </a:pPr>
            <a:endParaRPr lang="en-US" sz="2800" b="1">
              <a:latin typeface="Comic Sans MS" pitchFamily="66" charset="0"/>
            </a:endParaRPr>
          </a:p>
          <a:p>
            <a:r>
              <a:rPr lang="en-US" sz="2800" b="1">
                <a:latin typeface="Comic Sans MS" pitchFamily="66" charset="0"/>
              </a:rPr>
              <a:t>Positive Effects:</a:t>
            </a:r>
          </a:p>
          <a:p>
            <a:pPr>
              <a:buFont typeface="Arial" charset="0"/>
              <a:buChar char="•"/>
            </a:pPr>
            <a:r>
              <a:rPr lang="en-US" sz="2800" b="1">
                <a:latin typeface="Comic Sans MS" pitchFamily="66" charset="0"/>
              </a:rPr>
              <a:t>Developed their own industries</a:t>
            </a:r>
          </a:p>
          <a:p>
            <a:pPr>
              <a:buFont typeface="Arial" charset="0"/>
              <a:buChar char="•"/>
            </a:pPr>
            <a:r>
              <a:rPr lang="en-US" sz="2800" b="1">
                <a:latin typeface="Comic Sans MS" pitchFamily="66" charset="0"/>
              </a:rPr>
              <a:t>Eventually multinational corporations would form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228600"/>
            <a:ext cx="7239000" cy="21240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Government &amp; Political Development Mid-20</a:t>
            </a:r>
            <a:r>
              <a:rPr lang="en-US" sz="4400" b="1" baseline="3000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th</a:t>
            </a:r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 Century</a:t>
            </a:r>
          </a:p>
        </p:txBody>
      </p:sp>
      <p:sp>
        <p:nvSpPr>
          <p:cNvPr id="43011" name="TextBox 2"/>
          <p:cNvSpPr txBox="1">
            <a:spLocks noChangeArrowheads="1"/>
          </p:cNvSpPr>
          <p:nvPr/>
        </p:nvSpPr>
        <p:spPr bwMode="auto">
          <a:xfrm>
            <a:off x="1752600" y="2286000"/>
            <a:ext cx="71628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>
                <a:latin typeface="Comic Sans MS" pitchFamily="66" charset="0"/>
              </a:rPr>
              <a:t>Argentina:</a:t>
            </a:r>
          </a:p>
          <a:p>
            <a:pPr>
              <a:buFont typeface="Arial" charset="0"/>
              <a:buChar char="•"/>
            </a:pPr>
            <a:r>
              <a:rPr lang="en-US" sz="2800" b="1" dirty="0">
                <a:solidFill>
                  <a:srgbClr val="FF0000"/>
                </a:solidFill>
                <a:latin typeface="Comic Sans MS" pitchFamily="66" charset="0"/>
              </a:rPr>
              <a:t>Oligarchy:</a:t>
            </a:r>
            <a:r>
              <a:rPr lang="en-US" sz="2800" b="1" dirty="0">
                <a:latin typeface="Comic Sans MS" pitchFamily="66" charset="0"/>
              </a:rPr>
              <a:t> a government where a select group of people exercise control</a:t>
            </a:r>
          </a:p>
          <a:p>
            <a:pPr>
              <a:buFont typeface="Arial" charset="0"/>
              <a:buChar char="•"/>
            </a:pPr>
            <a:r>
              <a:rPr lang="en-US" sz="2800" b="1" dirty="0">
                <a:solidFill>
                  <a:srgbClr val="7030A0"/>
                </a:solidFill>
                <a:latin typeface="Comic Sans MS" pitchFamily="66" charset="0"/>
              </a:rPr>
              <a:t>Juan Peron</a:t>
            </a:r>
            <a:r>
              <a:rPr lang="en-US" sz="2800" b="1" dirty="0">
                <a:latin typeface="Comic Sans MS" pitchFamily="66" charset="0"/>
              </a:rPr>
              <a:t> set up labor unions and implemented </a:t>
            </a:r>
            <a:r>
              <a:rPr lang="en-US" sz="2800" b="1" dirty="0">
                <a:solidFill>
                  <a:srgbClr val="FF0000"/>
                </a:solidFill>
                <a:latin typeface="Comic Sans MS" pitchFamily="66" charset="0"/>
              </a:rPr>
              <a:t>Fascist</a:t>
            </a:r>
            <a:r>
              <a:rPr lang="en-US" sz="2800" b="1" dirty="0">
                <a:latin typeface="Comic Sans MS" pitchFamily="66" charset="0"/>
              </a:rPr>
              <a:t> </a:t>
            </a:r>
            <a:r>
              <a:rPr lang="en-US" sz="2800" b="1" dirty="0" smtClean="0">
                <a:latin typeface="Comic Sans MS" pitchFamily="66" charset="0"/>
              </a:rPr>
              <a:t>policies </a:t>
            </a:r>
          </a:p>
          <a:p>
            <a:r>
              <a:rPr lang="en-US" sz="2800" b="1">
                <a:latin typeface="Comic Sans MS" pitchFamily="66" charset="0"/>
              </a:rPr>
              <a:t>	</a:t>
            </a:r>
            <a:r>
              <a:rPr lang="en-US" sz="2800" b="1" smtClean="0">
                <a:latin typeface="Comic Sans MS" pitchFamily="66" charset="0"/>
              </a:rPr>
              <a:t>- </a:t>
            </a:r>
            <a:r>
              <a:rPr lang="en-US" sz="2000" dirty="0" smtClean="0">
                <a:latin typeface="Comic Sans MS" pitchFamily="66" charset="0"/>
              </a:rPr>
              <a:t>government </a:t>
            </a:r>
            <a:r>
              <a:rPr lang="en-US" sz="2000" dirty="0">
                <a:latin typeface="Comic Sans MS" pitchFamily="66" charset="0"/>
              </a:rPr>
              <a:t>ruled by a dictator controls the lives of the people and in which people are not allowed to disagree with the government</a:t>
            </a:r>
            <a:endParaRPr lang="en-US" sz="2000" b="1" dirty="0">
              <a:latin typeface="Comic Sans MS" pitchFamily="66" charset="0"/>
            </a:endParaRPr>
          </a:p>
          <a:p>
            <a:r>
              <a:rPr lang="en-US" sz="2800" b="1" dirty="0">
                <a:latin typeface="Comic Sans MS" pitchFamily="66" charset="0"/>
              </a:rPr>
              <a:t>Brazil:</a:t>
            </a:r>
          </a:p>
          <a:p>
            <a:pPr>
              <a:buFont typeface="Arial" charset="0"/>
              <a:buChar char="•"/>
            </a:pPr>
            <a:r>
              <a:rPr lang="en-US" sz="2800" b="1" dirty="0">
                <a:latin typeface="Comic Sans MS" pitchFamily="66" charset="0"/>
              </a:rPr>
              <a:t>Had an authoritarian government until 1985 it turned democratic</a:t>
            </a:r>
          </a:p>
          <a:p>
            <a:endParaRPr lang="en-US" sz="2800" b="1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228600"/>
            <a:ext cx="7239000" cy="19383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Government &amp; Political Development Mid-20</a:t>
            </a:r>
            <a:r>
              <a:rPr lang="en-US" sz="4000" b="1" baseline="3000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th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 Century</a:t>
            </a:r>
          </a:p>
        </p:txBody>
      </p:sp>
      <p:sp>
        <p:nvSpPr>
          <p:cNvPr id="44035" name="TextBox 2"/>
          <p:cNvSpPr txBox="1">
            <a:spLocks noChangeArrowheads="1"/>
          </p:cNvSpPr>
          <p:nvPr/>
        </p:nvSpPr>
        <p:spPr bwMode="auto">
          <a:xfrm>
            <a:off x="1676400" y="1828800"/>
            <a:ext cx="7467600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latin typeface="Comic Sans MS" pitchFamily="66" charset="0"/>
              </a:rPr>
              <a:t>Mexico:</a:t>
            </a:r>
          </a:p>
          <a:p>
            <a:pPr>
              <a:buFont typeface="Arial" charset="0"/>
              <a:buChar char="•"/>
            </a:pPr>
            <a:r>
              <a:rPr lang="en-US" sz="2400" b="1" dirty="0">
                <a:latin typeface="Comic Sans MS" pitchFamily="66" charset="0"/>
              </a:rPr>
              <a:t>PRI (Industrial Revolutionary Party)</a:t>
            </a:r>
          </a:p>
          <a:p>
            <a:pPr>
              <a:buFont typeface="Arial" charset="0"/>
              <a:buChar char="•"/>
            </a:pPr>
            <a:r>
              <a:rPr lang="en-US" sz="2400" b="1" dirty="0">
                <a:latin typeface="Comic Sans MS" pitchFamily="66" charset="0"/>
              </a:rPr>
              <a:t>Student protests would lead to reform and increase in political parties</a:t>
            </a:r>
          </a:p>
          <a:p>
            <a:pPr>
              <a:buFont typeface="Arial" charset="0"/>
              <a:buChar char="•"/>
            </a:pPr>
            <a:r>
              <a:rPr lang="en-US" sz="2400" b="1" dirty="0">
                <a:latin typeface="Comic Sans MS" pitchFamily="66" charset="0"/>
              </a:rPr>
              <a:t>Privatization: sell of government-owned companies to private firms</a:t>
            </a:r>
          </a:p>
          <a:p>
            <a:endParaRPr lang="en-US" sz="2400" b="1" dirty="0">
              <a:latin typeface="Comic Sans MS" pitchFamily="66" charset="0"/>
            </a:endParaRPr>
          </a:p>
          <a:p>
            <a:r>
              <a:rPr lang="en-US" sz="2400" b="1" dirty="0">
                <a:latin typeface="Comic Sans MS" pitchFamily="66" charset="0"/>
              </a:rPr>
              <a:t>Cuba:</a:t>
            </a:r>
          </a:p>
          <a:p>
            <a:pPr>
              <a:buFont typeface="Arial" charset="0"/>
              <a:buChar char="•"/>
            </a:pPr>
            <a:r>
              <a:rPr lang="en-US" sz="2400" b="1" dirty="0">
                <a:latin typeface="Comic Sans MS" pitchFamily="66" charset="0"/>
                <a:hlinkClick r:id="rId2"/>
              </a:rPr>
              <a:t>Fidel Castro</a:t>
            </a:r>
            <a:r>
              <a:rPr lang="en-US" sz="2400" b="1" dirty="0">
                <a:latin typeface="Comic Sans MS" pitchFamily="66" charset="0"/>
              </a:rPr>
              <a:t>: est. Communist dictatorship (1959)</a:t>
            </a:r>
          </a:p>
          <a:p>
            <a:pPr>
              <a:buFont typeface="Arial" charset="0"/>
              <a:buChar char="•"/>
            </a:pPr>
            <a:r>
              <a:rPr lang="en-US" sz="2400" b="1" dirty="0">
                <a:latin typeface="Comic Sans MS" pitchFamily="66" charset="0"/>
              </a:rPr>
              <a:t>Guerrilla warfare</a:t>
            </a:r>
          </a:p>
          <a:p>
            <a:pPr>
              <a:buFont typeface="Arial" charset="0"/>
              <a:buChar char="•"/>
            </a:pPr>
            <a:r>
              <a:rPr lang="en-US" sz="2400" b="1" dirty="0">
                <a:latin typeface="Comic Sans MS" pitchFamily="66" charset="0"/>
              </a:rPr>
              <a:t>US declared trade embargo and broke diplomatic ties</a:t>
            </a:r>
          </a:p>
          <a:p>
            <a:endParaRPr lang="en-US" sz="2800" b="1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228600"/>
            <a:ext cx="7239000" cy="769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Latin America Today</a:t>
            </a:r>
          </a:p>
        </p:txBody>
      </p:sp>
      <p:sp>
        <p:nvSpPr>
          <p:cNvPr id="45059" name="TextBox 2"/>
          <p:cNvSpPr txBox="1">
            <a:spLocks noChangeArrowheads="1"/>
          </p:cNvSpPr>
          <p:nvPr/>
        </p:nvSpPr>
        <p:spPr bwMode="auto">
          <a:xfrm>
            <a:off x="1752600" y="1524000"/>
            <a:ext cx="7162800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800" b="1" dirty="0">
                <a:solidFill>
                  <a:srgbClr val="FF0000"/>
                </a:solidFill>
                <a:latin typeface="Comic Sans MS" pitchFamily="66" charset="0"/>
              </a:rPr>
              <a:t>Population growth</a:t>
            </a:r>
          </a:p>
          <a:p>
            <a:pPr>
              <a:buFont typeface="Arial" charset="0"/>
              <a:buChar char="•"/>
            </a:pPr>
            <a:r>
              <a:rPr lang="en-US" sz="2800" b="1" dirty="0">
                <a:latin typeface="Comic Sans MS" pitchFamily="66" charset="0"/>
              </a:rPr>
              <a:t>Rise of cities and shantytowns which create a </a:t>
            </a:r>
            <a:r>
              <a:rPr lang="en-US" sz="2800" b="1" dirty="0">
                <a:solidFill>
                  <a:srgbClr val="FF0000"/>
                </a:solidFill>
                <a:latin typeface="Comic Sans MS" pitchFamily="66" charset="0"/>
              </a:rPr>
              <a:t>wealth gap</a:t>
            </a:r>
            <a:r>
              <a:rPr lang="en-US" sz="2800" b="1" dirty="0">
                <a:latin typeface="Comic Sans MS" pitchFamily="66" charset="0"/>
              </a:rPr>
              <a:t> between the rich and poor</a:t>
            </a:r>
          </a:p>
          <a:p>
            <a:pPr>
              <a:buFont typeface="Arial" charset="0"/>
              <a:buChar char="•"/>
            </a:pPr>
            <a:r>
              <a:rPr lang="en-US" sz="2800" b="1" dirty="0">
                <a:latin typeface="Comic Sans MS" pitchFamily="66" charset="0"/>
              </a:rPr>
              <a:t>Rise of </a:t>
            </a:r>
            <a:r>
              <a:rPr lang="en-US" sz="2800" b="1" dirty="0">
                <a:solidFill>
                  <a:srgbClr val="FF0000"/>
                </a:solidFill>
                <a:latin typeface="Comic Sans MS" pitchFamily="66" charset="0"/>
              </a:rPr>
              <a:t>drug trafficking </a:t>
            </a:r>
            <a:r>
              <a:rPr lang="en-US" sz="2800" b="1" dirty="0">
                <a:latin typeface="Comic Sans MS" pitchFamily="66" charset="0"/>
              </a:rPr>
              <a:t>in areas like Bolivia, Panama, and Colombia</a:t>
            </a:r>
          </a:p>
          <a:p>
            <a:pPr>
              <a:buFont typeface="Arial" charset="0"/>
              <a:buChar char="•"/>
            </a:pPr>
            <a:r>
              <a:rPr lang="en-US" sz="2800" b="1" dirty="0">
                <a:latin typeface="Comic Sans MS" pitchFamily="66" charset="0"/>
              </a:rPr>
              <a:t>Increased US investment since Congress passed the </a:t>
            </a:r>
            <a:r>
              <a:rPr lang="en-US" sz="2800" b="1" dirty="0">
                <a:solidFill>
                  <a:srgbClr val="FF0000"/>
                </a:solidFill>
                <a:latin typeface="Comic Sans MS" pitchFamily="66" charset="0"/>
              </a:rPr>
              <a:t>North American Free Trade Agreement</a:t>
            </a:r>
            <a:r>
              <a:rPr lang="en-US" sz="2800" b="1" dirty="0">
                <a:latin typeface="Comic Sans MS" pitchFamily="66" charset="0"/>
              </a:rPr>
              <a:t> (1994).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286000" y="5765800"/>
            <a:ext cx="6172200" cy="711200"/>
          </a:xfrm>
          <a:prstGeom prst="rect">
            <a:avLst/>
          </a:prstGeom>
          <a:noFill/>
          <a:ln w="9525">
            <a:solidFill>
              <a:srgbClr val="A80000"/>
            </a:solidFill>
            <a:miter lim="800000"/>
            <a:headEnd/>
            <a:tailEnd/>
          </a:ln>
          <a:effectLst>
            <a:outerShdw dist="35921" dir="2700000" algn="ctr" rotWithShape="0">
              <a:srgbClr val="A800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Ms. Susan M. Pojer &amp; Ms. Lisbeth Rath</a:t>
            </a:r>
            <a:br>
              <a:rPr lang="en-US" sz="20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</a:br>
            <a:r>
              <a:rPr lang="en-US" sz="20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Horace Greeley HS   Chappaqua, NY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286000" y="4038600"/>
            <a:ext cx="6172200" cy="400050"/>
          </a:xfrm>
          <a:prstGeom prst="rect">
            <a:avLst/>
          </a:prstGeom>
          <a:noFill/>
          <a:ln w="9525">
            <a:solidFill>
              <a:srgbClr val="A80000"/>
            </a:solidFill>
            <a:miter lim="800000"/>
            <a:headEnd/>
            <a:tailEnd/>
          </a:ln>
          <a:effectLst>
            <a:outerShdw dist="35921" dir="2700000" algn="ctr" rotWithShape="0">
              <a:srgbClr val="A800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World History	Glencoe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286000" y="4572000"/>
            <a:ext cx="6172200" cy="1015663"/>
          </a:xfrm>
          <a:prstGeom prst="rect">
            <a:avLst/>
          </a:prstGeom>
          <a:noFill/>
          <a:ln w="9525">
            <a:solidFill>
              <a:srgbClr val="A80000"/>
            </a:solidFill>
            <a:miter lim="800000"/>
            <a:headEnd/>
            <a:tailEnd/>
          </a:ln>
          <a:effectLst>
            <a:outerShdw dist="35921" dir="2700000" algn="ctr" rotWithShape="0">
              <a:srgbClr val="A800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en-US" sz="2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Jennifer Orr	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2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Hickory Ridge High School</a:t>
            </a:r>
            <a:endParaRPr lang="en-US" sz="2000" b="1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Lucida Calligraphy" pitchFamily="66" charset="0"/>
            </a:endParaRPr>
          </a:p>
          <a:p>
            <a:pPr algn="ctr">
              <a:spcBef>
                <a:spcPts val="0"/>
              </a:spcBef>
              <a:defRPr/>
            </a:pPr>
            <a:r>
              <a:rPr lang="en-US" sz="2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Harrisburg, NC</a:t>
            </a:r>
            <a:endParaRPr lang="en-US" sz="2000" b="1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Lucida Calligraphy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52600" y="228600"/>
            <a:ext cx="7239000" cy="769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itchFamily="66" charset="0"/>
              </a:rPr>
              <a:t>Resources</a:t>
            </a:r>
            <a:endParaRPr 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Lucida Calligraphy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</TotalTime>
  <Words>884</Words>
  <Application>Microsoft Office PowerPoint</Application>
  <PresentationFormat>On-screen Show (4:3)</PresentationFormat>
  <Paragraphs>154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5" baseType="lpstr">
      <vt:lpstr>Albemarle Demo</vt:lpstr>
      <vt:lpstr>Arial</vt:lpstr>
      <vt:lpstr>Wingdings</vt:lpstr>
      <vt:lpstr>Comic Sans MS</vt:lpstr>
      <vt:lpstr>LaBrit</vt:lpstr>
      <vt:lpstr>US-Bats</vt:lpstr>
      <vt:lpstr>BlackChancery</vt:lpstr>
      <vt:lpstr>Map Symbols</vt:lpstr>
      <vt:lpstr>Lucida Calligraphy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Horace Greeley HS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Revolutions in Latin America:  19c-Early 20c</dc:title>
  <dc:creator>Sue Pojer &amp; Lisbeth Rath</dc:creator>
  <cp:lastModifiedBy>Emily Pleasants</cp:lastModifiedBy>
  <cp:revision>82</cp:revision>
  <dcterms:created xsi:type="dcterms:W3CDTF">2005-05-05T15:54:45Z</dcterms:created>
  <dcterms:modified xsi:type="dcterms:W3CDTF">2016-05-05T19:24:37Z</dcterms:modified>
</cp:coreProperties>
</file>