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68" r:id="rId1"/>
  </p:sldMasterIdLst>
  <p:notesMasterIdLst>
    <p:notesMasterId r:id="rId28"/>
  </p:notesMasterIdLst>
  <p:handoutMasterIdLst>
    <p:handoutMasterId r:id="rId29"/>
  </p:handoutMasterIdLst>
  <p:sldIdLst>
    <p:sldId id="285" r:id="rId2"/>
    <p:sldId id="257" r:id="rId3"/>
    <p:sldId id="258" r:id="rId4"/>
    <p:sldId id="259" r:id="rId5"/>
    <p:sldId id="260" r:id="rId6"/>
    <p:sldId id="262" r:id="rId7"/>
    <p:sldId id="263" r:id="rId8"/>
    <p:sldId id="261" r:id="rId9"/>
    <p:sldId id="265" r:id="rId10"/>
    <p:sldId id="264"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8BB5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26"/>
    <p:restoredTop sz="77768"/>
  </p:normalViewPr>
  <p:slideViewPr>
    <p:cSldViewPr snapToGrid="0" snapToObjects="1">
      <p:cViewPr varScale="1">
        <p:scale>
          <a:sx n="56" d="100"/>
          <a:sy n="56" d="100"/>
        </p:scale>
        <p:origin x="1278" y="72"/>
      </p:cViewPr>
      <p:guideLst>
        <p:guide orient="horz" pos="2160"/>
        <p:guide pos="3840"/>
      </p:guideLst>
    </p:cSldViewPr>
  </p:slideViewPr>
  <p:outlineViewPr>
    <p:cViewPr>
      <p:scale>
        <a:sx n="33" d="100"/>
        <a:sy n="33" d="100"/>
      </p:scale>
      <p:origin x="0" y="-90680"/>
    </p:cViewPr>
  </p:outlineViewPr>
  <p:notesTextViewPr>
    <p:cViewPr>
      <p:scale>
        <a:sx n="1" d="1"/>
        <a:sy n="1" d="1"/>
      </p:scale>
      <p:origin x="0" y="0"/>
    </p:cViewPr>
  </p:notesTextViewPr>
  <p:sorterViewPr>
    <p:cViewPr>
      <p:scale>
        <a:sx n="100" d="100"/>
        <a:sy n="100" d="100"/>
      </p:scale>
      <p:origin x="0" y="-2094"/>
    </p:cViewPr>
  </p:sorterViewPr>
  <p:notesViewPr>
    <p:cSldViewPr snapToGrid="0" snapToObjects="1">
      <p:cViewPr varScale="1">
        <p:scale>
          <a:sx n="55" d="100"/>
          <a:sy n="55" d="100"/>
        </p:scale>
        <p:origin x="2880"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520E05A-E5D8-4B49-AFE3-1F7DB8F83E7D}" type="doc">
      <dgm:prSet loTypeId="urn:microsoft.com/office/officeart/2005/8/layout/cycle3" loCatId="" qsTypeId="urn:microsoft.com/office/officeart/2005/8/quickstyle/3D1" qsCatId="3D" csTypeId="urn:microsoft.com/office/officeart/2005/8/colors/colorful5" csCatId="colorful" phldr="1"/>
      <dgm:spPr/>
      <dgm:t>
        <a:bodyPr/>
        <a:lstStyle/>
        <a:p>
          <a:endParaRPr lang="en-US"/>
        </a:p>
      </dgm:t>
    </dgm:pt>
    <dgm:pt modelId="{AF428070-48F2-3F46-8D19-614720D1F022}">
      <dgm:prSet phldrT="[Text]" custT="1"/>
      <dgm:spPr/>
      <dgm:t>
        <a:bodyPr/>
        <a:lstStyle/>
        <a:p>
          <a:r>
            <a:rPr lang="en-US" sz="2000" b="1" dirty="0"/>
            <a:t>Pregnancy</a:t>
          </a:r>
          <a:endParaRPr lang="en-US" sz="1500" b="1" dirty="0"/>
        </a:p>
      </dgm:t>
    </dgm:pt>
    <dgm:pt modelId="{BAF057D4-1B24-1640-9ADD-E07E64E7513F}" type="parTrans" cxnId="{3AABF093-3329-5749-895B-8316F36EFC28}">
      <dgm:prSet/>
      <dgm:spPr/>
      <dgm:t>
        <a:bodyPr/>
        <a:lstStyle/>
        <a:p>
          <a:endParaRPr lang="en-US"/>
        </a:p>
      </dgm:t>
    </dgm:pt>
    <dgm:pt modelId="{80308D04-914A-DD47-B9F8-FCAA0531C592}" type="sibTrans" cxnId="{3AABF093-3329-5749-895B-8316F36EFC28}">
      <dgm:prSet/>
      <dgm:spPr/>
      <dgm:t>
        <a:bodyPr/>
        <a:lstStyle/>
        <a:p>
          <a:endParaRPr lang="en-US"/>
        </a:p>
      </dgm:t>
    </dgm:pt>
    <dgm:pt modelId="{A6F538FB-6329-FA4E-97FC-73403ECBA2E2}">
      <dgm:prSet phldrT="[Text]"/>
      <dgm:spPr/>
      <dgm:t>
        <a:bodyPr/>
        <a:lstStyle/>
        <a:p>
          <a:r>
            <a:rPr lang="en-US" b="1" dirty="0"/>
            <a:t>Older Adults (50+ yrs.) </a:t>
          </a:r>
        </a:p>
      </dgm:t>
    </dgm:pt>
    <dgm:pt modelId="{7361F98E-4BEF-FC44-9285-AE299ABC0A0D}" type="parTrans" cxnId="{CE846FB1-019F-8440-9118-1B94398BF2BB}">
      <dgm:prSet/>
      <dgm:spPr/>
      <dgm:t>
        <a:bodyPr/>
        <a:lstStyle/>
        <a:p>
          <a:endParaRPr lang="en-US"/>
        </a:p>
      </dgm:t>
    </dgm:pt>
    <dgm:pt modelId="{B05733DB-D964-4948-9DE2-D466D77BA053}" type="sibTrans" cxnId="{CE846FB1-019F-8440-9118-1B94398BF2BB}">
      <dgm:prSet/>
      <dgm:spPr/>
      <dgm:t>
        <a:bodyPr/>
        <a:lstStyle/>
        <a:p>
          <a:endParaRPr lang="en-US"/>
        </a:p>
      </dgm:t>
    </dgm:pt>
    <dgm:pt modelId="{320DFA97-0911-6349-BA5D-2D65AED567C9}">
      <dgm:prSet custT="1"/>
      <dgm:spPr/>
      <dgm:t>
        <a:bodyPr/>
        <a:lstStyle/>
        <a:p>
          <a:r>
            <a:rPr lang="en-US" sz="2000" b="1" dirty="0"/>
            <a:t>Preschoolers </a:t>
          </a:r>
        </a:p>
        <a:p>
          <a:r>
            <a:rPr lang="en-US" sz="2000" b="1" dirty="0"/>
            <a:t>(3-5 yrs.)</a:t>
          </a:r>
        </a:p>
      </dgm:t>
    </dgm:pt>
    <dgm:pt modelId="{8983C603-572E-3547-AF32-C6D60DB42E37}" type="parTrans" cxnId="{CC56C2FC-3AC3-FE40-9F82-DEA246FED7E4}">
      <dgm:prSet/>
      <dgm:spPr/>
      <dgm:t>
        <a:bodyPr/>
        <a:lstStyle/>
        <a:p>
          <a:endParaRPr lang="en-US"/>
        </a:p>
      </dgm:t>
    </dgm:pt>
    <dgm:pt modelId="{E037B9D4-5355-024E-A4AE-DC431F43F48F}" type="sibTrans" cxnId="{CC56C2FC-3AC3-FE40-9F82-DEA246FED7E4}">
      <dgm:prSet/>
      <dgm:spPr/>
      <dgm:t>
        <a:bodyPr/>
        <a:lstStyle/>
        <a:p>
          <a:endParaRPr lang="en-US"/>
        </a:p>
      </dgm:t>
    </dgm:pt>
    <dgm:pt modelId="{3F40A28D-D52E-4148-B7BD-53096E8F25AF}">
      <dgm:prSet custT="1"/>
      <dgm:spPr/>
      <dgm:t>
        <a:bodyPr/>
        <a:lstStyle/>
        <a:p>
          <a:r>
            <a:rPr lang="en-US" sz="1800" b="1" dirty="0"/>
            <a:t>School-aged Children </a:t>
          </a:r>
        </a:p>
        <a:p>
          <a:r>
            <a:rPr lang="en-US" sz="1200" b="1" dirty="0"/>
            <a:t> (5 yrs.-adolescence)</a:t>
          </a:r>
        </a:p>
      </dgm:t>
    </dgm:pt>
    <dgm:pt modelId="{D561F9A7-94F3-A44F-AC2C-8F7C1BAA962E}" type="parTrans" cxnId="{E7702E8F-8703-3246-96F2-2E000887FFAD}">
      <dgm:prSet/>
      <dgm:spPr/>
      <dgm:t>
        <a:bodyPr/>
        <a:lstStyle/>
        <a:p>
          <a:endParaRPr lang="en-US"/>
        </a:p>
      </dgm:t>
    </dgm:pt>
    <dgm:pt modelId="{DDDCD3BD-4800-E649-834C-6EDB95E655CB}" type="sibTrans" cxnId="{E7702E8F-8703-3246-96F2-2E000887FFAD}">
      <dgm:prSet/>
      <dgm:spPr/>
      <dgm:t>
        <a:bodyPr/>
        <a:lstStyle/>
        <a:p>
          <a:endParaRPr lang="en-US"/>
        </a:p>
      </dgm:t>
    </dgm:pt>
    <dgm:pt modelId="{216447BA-A280-8E42-85C3-42D250FEC100}">
      <dgm:prSet/>
      <dgm:spPr/>
      <dgm:t>
        <a:bodyPr/>
        <a:lstStyle/>
        <a:p>
          <a:r>
            <a:rPr lang="en-US" b="1" dirty="0"/>
            <a:t>Teenagers</a:t>
          </a:r>
        </a:p>
      </dgm:t>
    </dgm:pt>
    <dgm:pt modelId="{B66CA901-B9EC-D54F-867A-547C4E62B1D0}" type="parTrans" cxnId="{3500DFF5-05C6-6D4C-864D-BEA4F24F662D}">
      <dgm:prSet/>
      <dgm:spPr/>
      <dgm:t>
        <a:bodyPr/>
        <a:lstStyle/>
        <a:p>
          <a:endParaRPr lang="en-US"/>
        </a:p>
      </dgm:t>
    </dgm:pt>
    <dgm:pt modelId="{ED577BBB-7FCE-D946-B210-31EA842097F7}" type="sibTrans" cxnId="{3500DFF5-05C6-6D4C-864D-BEA4F24F662D}">
      <dgm:prSet/>
      <dgm:spPr/>
      <dgm:t>
        <a:bodyPr/>
        <a:lstStyle/>
        <a:p>
          <a:endParaRPr lang="en-US"/>
        </a:p>
      </dgm:t>
    </dgm:pt>
    <dgm:pt modelId="{89C65F22-7289-3040-A5F6-7A24D8A1A24E}">
      <dgm:prSet phldrT="[Text]" custT="1"/>
      <dgm:spPr/>
      <dgm:t>
        <a:bodyPr/>
        <a:lstStyle/>
        <a:p>
          <a:r>
            <a:rPr lang="en-US" sz="2000" b="1" dirty="0"/>
            <a:t>Lactation </a:t>
          </a:r>
          <a:r>
            <a:rPr lang="en-US" sz="1600" b="1" dirty="0"/>
            <a:t>(Breastfeeding)</a:t>
          </a:r>
        </a:p>
      </dgm:t>
    </dgm:pt>
    <dgm:pt modelId="{32462918-73A6-7E44-A1B4-80635D39EDEF}" type="parTrans" cxnId="{DFD70064-F291-4343-8F71-52140C16F41D}">
      <dgm:prSet/>
      <dgm:spPr/>
      <dgm:t>
        <a:bodyPr/>
        <a:lstStyle/>
        <a:p>
          <a:endParaRPr lang="en-US"/>
        </a:p>
      </dgm:t>
    </dgm:pt>
    <dgm:pt modelId="{3980C12B-97EB-D143-AB90-82E7EB32A84C}" type="sibTrans" cxnId="{DFD70064-F291-4343-8F71-52140C16F41D}">
      <dgm:prSet/>
      <dgm:spPr/>
      <dgm:t>
        <a:bodyPr/>
        <a:lstStyle/>
        <a:p>
          <a:endParaRPr lang="en-US"/>
        </a:p>
      </dgm:t>
    </dgm:pt>
    <dgm:pt modelId="{07A7192A-D1F0-894D-8580-C6D403A46B2B}">
      <dgm:prSet phldrT="[Text]" custT="1"/>
      <dgm:spPr/>
      <dgm:t>
        <a:bodyPr/>
        <a:lstStyle/>
        <a:p>
          <a:r>
            <a:rPr lang="en-US" sz="2000" b="1" dirty="0"/>
            <a:t>Infancy </a:t>
          </a:r>
        </a:p>
        <a:p>
          <a:r>
            <a:rPr lang="en-US" sz="2000" b="1" dirty="0"/>
            <a:t> (0-12 mo.)</a:t>
          </a:r>
        </a:p>
      </dgm:t>
    </dgm:pt>
    <dgm:pt modelId="{A189AC8A-2F76-9B43-B7DE-E969968C2687}" type="parTrans" cxnId="{68951DCC-545B-6047-A6B0-C33BE7EC622E}">
      <dgm:prSet/>
      <dgm:spPr/>
      <dgm:t>
        <a:bodyPr/>
        <a:lstStyle/>
        <a:p>
          <a:endParaRPr lang="en-US"/>
        </a:p>
      </dgm:t>
    </dgm:pt>
    <dgm:pt modelId="{E79CCCDE-FEEF-FD4D-86F0-2D543031BD34}" type="sibTrans" cxnId="{68951DCC-545B-6047-A6B0-C33BE7EC622E}">
      <dgm:prSet/>
      <dgm:spPr/>
      <dgm:t>
        <a:bodyPr/>
        <a:lstStyle/>
        <a:p>
          <a:endParaRPr lang="en-US"/>
        </a:p>
      </dgm:t>
    </dgm:pt>
    <dgm:pt modelId="{4B5E34EE-B578-F14D-AA66-3033366CF48C}">
      <dgm:prSet phldrT="[Text]" custT="1"/>
      <dgm:spPr/>
      <dgm:t>
        <a:bodyPr/>
        <a:lstStyle/>
        <a:p>
          <a:r>
            <a:rPr lang="en-US" sz="2000" b="1" dirty="0"/>
            <a:t>Toddlers </a:t>
          </a:r>
        </a:p>
        <a:p>
          <a:r>
            <a:rPr lang="en-US" sz="2000" b="1" dirty="0"/>
            <a:t>(1-3 yrs.)</a:t>
          </a:r>
        </a:p>
      </dgm:t>
    </dgm:pt>
    <dgm:pt modelId="{07FDE9A0-F0AA-0E4A-9202-36FF9F6EA20C}" type="parTrans" cxnId="{8AE1CBAD-BB15-E744-A74C-F67474227200}">
      <dgm:prSet/>
      <dgm:spPr/>
      <dgm:t>
        <a:bodyPr/>
        <a:lstStyle/>
        <a:p>
          <a:endParaRPr lang="en-US"/>
        </a:p>
      </dgm:t>
    </dgm:pt>
    <dgm:pt modelId="{16B3D382-36D4-4F45-9FCD-A296C3933032}" type="sibTrans" cxnId="{8AE1CBAD-BB15-E744-A74C-F67474227200}">
      <dgm:prSet/>
      <dgm:spPr/>
      <dgm:t>
        <a:bodyPr/>
        <a:lstStyle/>
        <a:p>
          <a:endParaRPr lang="en-US"/>
        </a:p>
      </dgm:t>
    </dgm:pt>
    <dgm:pt modelId="{713B0C43-1406-214B-81CE-A67B97F65296}">
      <dgm:prSet/>
      <dgm:spPr>
        <a:gradFill rotWithShape="0">
          <a:gsLst>
            <a:gs pos="0">
              <a:srgbClr val="D8BB5A"/>
            </a:gs>
            <a:gs pos="50000">
              <a:schemeClr val="accent5">
                <a:hueOff val="-13955530"/>
                <a:satOff val="452"/>
                <a:lumOff val="-6006"/>
                <a:alphaOff val="0"/>
                <a:satMod val="110000"/>
                <a:lumMod val="100000"/>
                <a:shade val="100000"/>
              </a:schemeClr>
            </a:gs>
            <a:gs pos="100000">
              <a:schemeClr val="accent5">
                <a:hueOff val="-13955530"/>
                <a:satOff val="452"/>
                <a:lumOff val="-6006"/>
                <a:alphaOff val="0"/>
                <a:lumMod val="99000"/>
                <a:satMod val="120000"/>
                <a:shade val="78000"/>
              </a:schemeClr>
            </a:gs>
          </a:gsLst>
        </a:gradFill>
      </dgm:spPr>
      <dgm:t>
        <a:bodyPr/>
        <a:lstStyle/>
        <a:p>
          <a:r>
            <a:rPr lang="en-US" b="1" dirty="0"/>
            <a:t>Adults</a:t>
          </a:r>
        </a:p>
      </dgm:t>
    </dgm:pt>
    <dgm:pt modelId="{4A179032-097B-B749-9B9D-2C81B35DB72A}" type="parTrans" cxnId="{7EF98A13-4BA0-5C4F-94B2-692699783B4F}">
      <dgm:prSet/>
      <dgm:spPr/>
      <dgm:t>
        <a:bodyPr/>
        <a:lstStyle/>
        <a:p>
          <a:endParaRPr lang="en-US"/>
        </a:p>
      </dgm:t>
    </dgm:pt>
    <dgm:pt modelId="{472B35F2-192C-E946-9016-E9C5EFF78555}" type="sibTrans" cxnId="{7EF98A13-4BA0-5C4F-94B2-692699783B4F}">
      <dgm:prSet/>
      <dgm:spPr/>
      <dgm:t>
        <a:bodyPr/>
        <a:lstStyle/>
        <a:p>
          <a:endParaRPr lang="en-US"/>
        </a:p>
      </dgm:t>
    </dgm:pt>
    <dgm:pt modelId="{23CAC7FA-3B97-8549-BD19-4795F7CEA226}" type="pres">
      <dgm:prSet presAssocID="{B520E05A-E5D8-4B49-AFE3-1F7DB8F83E7D}" presName="Name0" presStyleCnt="0">
        <dgm:presLayoutVars>
          <dgm:dir/>
          <dgm:resizeHandles val="exact"/>
        </dgm:presLayoutVars>
      </dgm:prSet>
      <dgm:spPr/>
    </dgm:pt>
    <dgm:pt modelId="{080DB851-393C-884A-8248-11C0F1B94C0C}" type="pres">
      <dgm:prSet presAssocID="{B520E05A-E5D8-4B49-AFE3-1F7DB8F83E7D}" presName="cycle" presStyleCnt="0"/>
      <dgm:spPr/>
    </dgm:pt>
    <dgm:pt modelId="{CA4BBB65-DCA7-224B-9E19-57553E2F20C5}" type="pres">
      <dgm:prSet presAssocID="{AF428070-48F2-3F46-8D19-614720D1F022}" presName="nodeFirstNode" presStyleLbl="node1" presStyleIdx="0" presStyleCnt="9">
        <dgm:presLayoutVars>
          <dgm:bulletEnabled val="1"/>
        </dgm:presLayoutVars>
      </dgm:prSet>
      <dgm:spPr/>
    </dgm:pt>
    <dgm:pt modelId="{2EF345D3-10FC-9C48-9A40-15B40BE7685C}" type="pres">
      <dgm:prSet presAssocID="{80308D04-914A-DD47-B9F8-FCAA0531C592}" presName="sibTransFirstNode" presStyleLbl="bgShp" presStyleIdx="0" presStyleCnt="1"/>
      <dgm:spPr/>
    </dgm:pt>
    <dgm:pt modelId="{CB5138E4-1123-7F46-B3EC-5729398E7865}" type="pres">
      <dgm:prSet presAssocID="{89C65F22-7289-3040-A5F6-7A24D8A1A24E}" presName="nodeFollowingNodes" presStyleLbl="node1" presStyleIdx="1" presStyleCnt="9" custRadScaleRad="108351" custRadScaleInc="21860">
        <dgm:presLayoutVars>
          <dgm:bulletEnabled val="1"/>
        </dgm:presLayoutVars>
      </dgm:prSet>
      <dgm:spPr/>
    </dgm:pt>
    <dgm:pt modelId="{073DDFDE-BEDB-DB45-BBA0-940415711844}" type="pres">
      <dgm:prSet presAssocID="{07A7192A-D1F0-894D-8580-C6D403A46B2B}" presName="nodeFollowingNodes" presStyleLbl="node1" presStyleIdx="2" presStyleCnt="9">
        <dgm:presLayoutVars>
          <dgm:bulletEnabled val="1"/>
        </dgm:presLayoutVars>
      </dgm:prSet>
      <dgm:spPr/>
    </dgm:pt>
    <dgm:pt modelId="{42253FFF-3092-6341-AA7D-0438045CA27D}" type="pres">
      <dgm:prSet presAssocID="{4B5E34EE-B578-F14D-AA66-3033366CF48C}" presName="nodeFollowingNodes" presStyleLbl="node1" presStyleIdx="3" presStyleCnt="9" custRadScaleRad="103652" custRadScaleInc="-23492">
        <dgm:presLayoutVars>
          <dgm:bulletEnabled val="1"/>
        </dgm:presLayoutVars>
      </dgm:prSet>
      <dgm:spPr/>
    </dgm:pt>
    <dgm:pt modelId="{CE635395-1710-3D4B-8765-3C462A0AB67A}" type="pres">
      <dgm:prSet presAssocID="{320DFA97-0911-6349-BA5D-2D65AED567C9}" presName="nodeFollowingNodes" presStyleLbl="node1" presStyleIdx="4" presStyleCnt="9" custRadScaleRad="107779" custRadScaleInc="-43772">
        <dgm:presLayoutVars>
          <dgm:bulletEnabled val="1"/>
        </dgm:presLayoutVars>
      </dgm:prSet>
      <dgm:spPr/>
    </dgm:pt>
    <dgm:pt modelId="{D36E7669-E6E2-6D4F-9ADB-DD441BB38B09}" type="pres">
      <dgm:prSet presAssocID="{3F40A28D-D52E-4148-B7BD-53096E8F25AF}" presName="nodeFollowingNodes" presStyleLbl="node1" presStyleIdx="5" presStyleCnt="9" custRadScaleRad="99994" custRadScaleInc="21874">
        <dgm:presLayoutVars>
          <dgm:bulletEnabled val="1"/>
        </dgm:presLayoutVars>
      </dgm:prSet>
      <dgm:spPr/>
    </dgm:pt>
    <dgm:pt modelId="{FCC72FDE-2471-D248-8484-A581785299A2}" type="pres">
      <dgm:prSet presAssocID="{216447BA-A280-8E42-85C3-42D250FEC100}" presName="nodeFollowingNodes" presStyleLbl="node1" presStyleIdx="6" presStyleCnt="9" custRadScaleRad="98520" custRadScaleInc="11844">
        <dgm:presLayoutVars>
          <dgm:bulletEnabled val="1"/>
        </dgm:presLayoutVars>
      </dgm:prSet>
      <dgm:spPr/>
    </dgm:pt>
    <dgm:pt modelId="{CA6553F2-4B0C-414D-A055-1CE91F50F315}" type="pres">
      <dgm:prSet presAssocID="{713B0C43-1406-214B-81CE-A67B97F65296}" presName="nodeFollowingNodes" presStyleLbl="node1" presStyleIdx="7" presStyleCnt="9" custRadScaleRad="98566" custRadScaleInc="-4914">
        <dgm:presLayoutVars>
          <dgm:bulletEnabled val="1"/>
        </dgm:presLayoutVars>
      </dgm:prSet>
      <dgm:spPr/>
    </dgm:pt>
    <dgm:pt modelId="{B02DAB59-082C-5B41-94E9-D50F30745B7C}" type="pres">
      <dgm:prSet presAssocID="{A6F538FB-6329-FA4E-97FC-73403ECBA2E2}" presName="nodeFollowingNodes" presStyleLbl="node1" presStyleIdx="8" presStyleCnt="9" custRadScaleRad="103827" custRadScaleInc="-25164">
        <dgm:presLayoutVars>
          <dgm:bulletEnabled val="1"/>
        </dgm:presLayoutVars>
      </dgm:prSet>
      <dgm:spPr/>
    </dgm:pt>
  </dgm:ptLst>
  <dgm:cxnLst>
    <dgm:cxn modelId="{EC988B01-20B3-9447-B46A-6237F9C5EA4C}" type="presOf" srcId="{07A7192A-D1F0-894D-8580-C6D403A46B2B}" destId="{073DDFDE-BEDB-DB45-BBA0-940415711844}" srcOrd="0" destOrd="0" presId="urn:microsoft.com/office/officeart/2005/8/layout/cycle3"/>
    <dgm:cxn modelId="{7EF98A13-4BA0-5C4F-94B2-692699783B4F}" srcId="{B520E05A-E5D8-4B49-AFE3-1F7DB8F83E7D}" destId="{713B0C43-1406-214B-81CE-A67B97F65296}" srcOrd="7" destOrd="0" parTransId="{4A179032-097B-B749-9B9D-2C81B35DB72A}" sibTransId="{472B35F2-192C-E946-9016-E9C5EFF78555}"/>
    <dgm:cxn modelId="{FE33B513-27F2-4F41-AC8A-8A50FAD30F13}" type="presOf" srcId="{A6F538FB-6329-FA4E-97FC-73403ECBA2E2}" destId="{B02DAB59-082C-5B41-94E9-D50F30745B7C}" srcOrd="0" destOrd="0" presId="urn:microsoft.com/office/officeart/2005/8/layout/cycle3"/>
    <dgm:cxn modelId="{0A645320-0EAD-534C-9F94-9F697F38F8E1}" type="presOf" srcId="{89C65F22-7289-3040-A5F6-7A24D8A1A24E}" destId="{CB5138E4-1123-7F46-B3EC-5729398E7865}" srcOrd="0" destOrd="0" presId="urn:microsoft.com/office/officeart/2005/8/layout/cycle3"/>
    <dgm:cxn modelId="{DFD70064-F291-4343-8F71-52140C16F41D}" srcId="{B520E05A-E5D8-4B49-AFE3-1F7DB8F83E7D}" destId="{89C65F22-7289-3040-A5F6-7A24D8A1A24E}" srcOrd="1" destOrd="0" parTransId="{32462918-73A6-7E44-A1B4-80635D39EDEF}" sibTransId="{3980C12B-97EB-D143-AB90-82E7EB32A84C}"/>
    <dgm:cxn modelId="{72B5C675-342B-5949-ACAF-E2BBEA16830D}" type="presOf" srcId="{216447BA-A280-8E42-85C3-42D250FEC100}" destId="{FCC72FDE-2471-D248-8484-A581785299A2}" srcOrd="0" destOrd="0" presId="urn:microsoft.com/office/officeart/2005/8/layout/cycle3"/>
    <dgm:cxn modelId="{28ADDF77-F469-DF44-8F6F-A9E400D5E3C8}" type="presOf" srcId="{B520E05A-E5D8-4B49-AFE3-1F7DB8F83E7D}" destId="{23CAC7FA-3B97-8549-BD19-4795F7CEA226}" srcOrd="0" destOrd="0" presId="urn:microsoft.com/office/officeart/2005/8/layout/cycle3"/>
    <dgm:cxn modelId="{65BDE958-A93D-FE4C-8D11-838E6D0C0B67}" type="presOf" srcId="{80308D04-914A-DD47-B9F8-FCAA0531C592}" destId="{2EF345D3-10FC-9C48-9A40-15B40BE7685C}" srcOrd="0" destOrd="0" presId="urn:microsoft.com/office/officeart/2005/8/layout/cycle3"/>
    <dgm:cxn modelId="{E7702E8F-8703-3246-96F2-2E000887FFAD}" srcId="{B520E05A-E5D8-4B49-AFE3-1F7DB8F83E7D}" destId="{3F40A28D-D52E-4148-B7BD-53096E8F25AF}" srcOrd="5" destOrd="0" parTransId="{D561F9A7-94F3-A44F-AC2C-8F7C1BAA962E}" sibTransId="{DDDCD3BD-4800-E649-834C-6EDB95E655CB}"/>
    <dgm:cxn modelId="{29DADB92-CB47-5040-9DCB-728F551A95FE}" type="presOf" srcId="{320DFA97-0911-6349-BA5D-2D65AED567C9}" destId="{CE635395-1710-3D4B-8765-3C462A0AB67A}" srcOrd="0" destOrd="0" presId="urn:microsoft.com/office/officeart/2005/8/layout/cycle3"/>
    <dgm:cxn modelId="{3AABF093-3329-5749-895B-8316F36EFC28}" srcId="{B520E05A-E5D8-4B49-AFE3-1F7DB8F83E7D}" destId="{AF428070-48F2-3F46-8D19-614720D1F022}" srcOrd="0" destOrd="0" parTransId="{BAF057D4-1B24-1640-9ADD-E07E64E7513F}" sibTransId="{80308D04-914A-DD47-B9F8-FCAA0531C592}"/>
    <dgm:cxn modelId="{C77688A2-DD12-0141-A0B7-251E8DE5D2C6}" type="presOf" srcId="{4B5E34EE-B578-F14D-AA66-3033366CF48C}" destId="{42253FFF-3092-6341-AA7D-0438045CA27D}" srcOrd="0" destOrd="0" presId="urn:microsoft.com/office/officeart/2005/8/layout/cycle3"/>
    <dgm:cxn modelId="{214A24A5-7FCC-5346-B6ED-777DB27F249B}" type="presOf" srcId="{713B0C43-1406-214B-81CE-A67B97F65296}" destId="{CA6553F2-4B0C-414D-A055-1CE91F50F315}" srcOrd="0" destOrd="0" presId="urn:microsoft.com/office/officeart/2005/8/layout/cycle3"/>
    <dgm:cxn modelId="{8AE1CBAD-BB15-E744-A74C-F67474227200}" srcId="{B520E05A-E5D8-4B49-AFE3-1F7DB8F83E7D}" destId="{4B5E34EE-B578-F14D-AA66-3033366CF48C}" srcOrd="3" destOrd="0" parTransId="{07FDE9A0-F0AA-0E4A-9202-36FF9F6EA20C}" sibTransId="{16B3D382-36D4-4F45-9FCD-A296C3933032}"/>
    <dgm:cxn modelId="{CE846FB1-019F-8440-9118-1B94398BF2BB}" srcId="{B520E05A-E5D8-4B49-AFE3-1F7DB8F83E7D}" destId="{A6F538FB-6329-FA4E-97FC-73403ECBA2E2}" srcOrd="8" destOrd="0" parTransId="{7361F98E-4BEF-FC44-9285-AE299ABC0A0D}" sibTransId="{B05733DB-D964-4948-9DE2-D466D77BA053}"/>
    <dgm:cxn modelId="{68951DCC-545B-6047-A6B0-C33BE7EC622E}" srcId="{B520E05A-E5D8-4B49-AFE3-1F7DB8F83E7D}" destId="{07A7192A-D1F0-894D-8580-C6D403A46B2B}" srcOrd="2" destOrd="0" parTransId="{A189AC8A-2F76-9B43-B7DE-E969968C2687}" sibTransId="{E79CCCDE-FEEF-FD4D-86F0-2D543031BD34}"/>
    <dgm:cxn modelId="{894775DE-8298-A94C-B688-DECE957CA0BD}" type="presOf" srcId="{3F40A28D-D52E-4148-B7BD-53096E8F25AF}" destId="{D36E7669-E6E2-6D4F-9ADB-DD441BB38B09}" srcOrd="0" destOrd="0" presId="urn:microsoft.com/office/officeart/2005/8/layout/cycle3"/>
    <dgm:cxn modelId="{2BF511F3-AD5B-2447-A07C-283478FF4342}" type="presOf" srcId="{AF428070-48F2-3F46-8D19-614720D1F022}" destId="{CA4BBB65-DCA7-224B-9E19-57553E2F20C5}" srcOrd="0" destOrd="0" presId="urn:microsoft.com/office/officeart/2005/8/layout/cycle3"/>
    <dgm:cxn modelId="{3500DFF5-05C6-6D4C-864D-BEA4F24F662D}" srcId="{B520E05A-E5D8-4B49-AFE3-1F7DB8F83E7D}" destId="{216447BA-A280-8E42-85C3-42D250FEC100}" srcOrd="6" destOrd="0" parTransId="{B66CA901-B9EC-D54F-867A-547C4E62B1D0}" sibTransId="{ED577BBB-7FCE-D946-B210-31EA842097F7}"/>
    <dgm:cxn modelId="{CC56C2FC-3AC3-FE40-9F82-DEA246FED7E4}" srcId="{B520E05A-E5D8-4B49-AFE3-1F7DB8F83E7D}" destId="{320DFA97-0911-6349-BA5D-2D65AED567C9}" srcOrd="4" destOrd="0" parTransId="{8983C603-572E-3547-AF32-C6D60DB42E37}" sibTransId="{E037B9D4-5355-024E-A4AE-DC431F43F48F}"/>
    <dgm:cxn modelId="{38852860-91A3-6442-801B-A1238428893A}" type="presParOf" srcId="{23CAC7FA-3B97-8549-BD19-4795F7CEA226}" destId="{080DB851-393C-884A-8248-11C0F1B94C0C}" srcOrd="0" destOrd="0" presId="urn:microsoft.com/office/officeart/2005/8/layout/cycle3"/>
    <dgm:cxn modelId="{1972F6D1-4B17-9040-BFCB-FCA9B00F0F5F}" type="presParOf" srcId="{080DB851-393C-884A-8248-11C0F1B94C0C}" destId="{CA4BBB65-DCA7-224B-9E19-57553E2F20C5}" srcOrd="0" destOrd="0" presId="urn:microsoft.com/office/officeart/2005/8/layout/cycle3"/>
    <dgm:cxn modelId="{9DE8F78D-D532-044D-ACF8-825B68E05E1C}" type="presParOf" srcId="{080DB851-393C-884A-8248-11C0F1B94C0C}" destId="{2EF345D3-10FC-9C48-9A40-15B40BE7685C}" srcOrd="1" destOrd="0" presId="urn:microsoft.com/office/officeart/2005/8/layout/cycle3"/>
    <dgm:cxn modelId="{76415F25-CDC3-8746-8D77-B2442516B5D6}" type="presParOf" srcId="{080DB851-393C-884A-8248-11C0F1B94C0C}" destId="{CB5138E4-1123-7F46-B3EC-5729398E7865}" srcOrd="2" destOrd="0" presId="urn:microsoft.com/office/officeart/2005/8/layout/cycle3"/>
    <dgm:cxn modelId="{B650D7F4-3516-3947-AC79-45C688C860D4}" type="presParOf" srcId="{080DB851-393C-884A-8248-11C0F1B94C0C}" destId="{073DDFDE-BEDB-DB45-BBA0-940415711844}" srcOrd="3" destOrd="0" presId="urn:microsoft.com/office/officeart/2005/8/layout/cycle3"/>
    <dgm:cxn modelId="{51DEA0B1-900E-0C47-B8A5-FA78EF47BFAA}" type="presParOf" srcId="{080DB851-393C-884A-8248-11C0F1B94C0C}" destId="{42253FFF-3092-6341-AA7D-0438045CA27D}" srcOrd="4" destOrd="0" presId="urn:microsoft.com/office/officeart/2005/8/layout/cycle3"/>
    <dgm:cxn modelId="{A8045ADF-6FCC-4342-803C-7787F0EB847A}" type="presParOf" srcId="{080DB851-393C-884A-8248-11C0F1B94C0C}" destId="{CE635395-1710-3D4B-8765-3C462A0AB67A}" srcOrd="5" destOrd="0" presId="urn:microsoft.com/office/officeart/2005/8/layout/cycle3"/>
    <dgm:cxn modelId="{89475214-0170-CA4F-9707-27B038E3DCFA}" type="presParOf" srcId="{080DB851-393C-884A-8248-11C0F1B94C0C}" destId="{D36E7669-E6E2-6D4F-9ADB-DD441BB38B09}" srcOrd="6" destOrd="0" presId="urn:microsoft.com/office/officeart/2005/8/layout/cycle3"/>
    <dgm:cxn modelId="{0397BC38-4BFA-1440-8641-49091B3DC8ED}" type="presParOf" srcId="{080DB851-393C-884A-8248-11C0F1B94C0C}" destId="{FCC72FDE-2471-D248-8484-A581785299A2}" srcOrd="7" destOrd="0" presId="urn:microsoft.com/office/officeart/2005/8/layout/cycle3"/>
    <dgm:cxn modelId="{DC75527D-BCE4-0D45-A164-CF07CCF8B9CF}" type="presParOf" srcId="{080DB851-393C-884A-8248-11C0F1B94C0C}" destId="{CA6553F2-4B0C-414D-A055-1CE91F50F315}" srcOrd="8" destOrd="0" presId="urn:microsoft.com/office/officeart/2005/8/layout/cycle3"/>
    <dgm:cxn modelId="{CE4A6D7E-FA7F-FD4B-9E3D-F0EDB5D0AB9B}" type="presParOf" srcId="{080DB851-393C-884A-8248-11C0F1B94C0C}" destId="{B02DAB59-082C-5B41-94E9-D50F30745B7C}" srcOrd="9" destOrd="0" presId="urn:microsoft.com/office/officeart/2005/8/layout/cycle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F345D3-10FC-9C48-9A40-15B40BE7685C}">
      <dsp:nvSpPr>
        <dsp:cNvPr id="0" name=""/>
        <dsp:cNvSpPr/>
      </dsp:nvSpPr>
      <dsp:spPr>
        <a:xfrm>
          <a:off x="526437" y="-70020"/>
          <a:ext cx="6686187" cy="6686187"/>
        </a:xfrm>
        <a:prstGeom prst="circularArrow">
          <a:avLst>
            <a:gd name="adj1" fmla="val 5544"/>
            <a:gd name="adj2" fmla="val 330680"/>
            <a:gd name="adj3" fmla="val 14758482"/>
            <a:gd name="adj4" fmla="val 16812510"/>
            <a:gd name="adj5" fmla="val 5757"/>
          </a:avLst>
        </a:prstGeom>
        <a:gradFill rotWithShape="0">
          <a:gsLst>
            <a:gs pos="0">
              <a:schemeClr val="accent5">
                <a:tint val="40000"/>
                <a:hueOff val="0"/>
                <a:satOff val="0"/>
                <a:lumOff val="0"/>
                <a:alphaOff val="0"/>
                <a:satMod val="103000"/>
                <a:lumMod val="102000"/>
                <a:tint val="94000"/>
              </a:schemeClr>
            </a:gs>
            <a:gs pos="50000">
              <a:schemeClr val="accent5">
                <a:tint val="40000"/>
                <a:hueOff val="0"/>
                <a:satOff val="0"/>
                <a:lumOff val="0"/>
                <a:alphaOff val="0"/>
                <a:satMod val="110000"/>
                <a:lumMod val="100000"/>
                <a:shade val="100000"/>
              </a:schemeClr>
            </a:gs>
            <a:gs pos="100000">
              <a:schemeClr val="accent5">
                <a:tint val="40000"/>
                <a:hueOff val="0"/>
                <a:satOff val="0"/>
                <a:lumOff val="0"/>
                <a:alphaOff val="0"/>
                <a:lumMod val="99000"/>
                <a:satMod val="120000"/>
                <a:shade val="78000"/>
              </a:schemeClr>
            </a:gs>
          </a:gsLst>
          <a:lin ang="5400000" scaled="0"/>
        </a:gra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CA4BBB65-DCA7-224B-9E19-57553E2F20C5}">
      <dsp:nvSpPr>
        <dsp:cNvPr id="0" name=""/>
        <dsp:cNvSpPr/>
      </dsp:nvSpPr>
      <dsp:spPr>
        <a:xfrm>
          <a:off x="3009845" y="5280"/>
          <a:ext cx="1719371" cy="859685"/>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Pregnancy</a:t>
          </a:r>
          <a:endParaRPr lang="en-US" sz="1500" b="1" kern="1200" dirty="0"/>
        </a:p>
      </dsp:txBody>
      <dsp:txXfrm>
        <a:off x="3051811" y="47246"/>
        <a:ext cx="1635439" cy="775753"/>
      </dsp:txXfrm>
    </dsp:sp>
    <dsp:sp modelId="{CB5138E4-1123-7F46-B3EC-5729398E7865}">
      <dsp:nvSpPr>
        <dsp:cNvPr id="0" name=""/>
        <dsp:cNvSpPr/>
      </dsp:nvSpPr>
      <dsp:spPr>
        <a:xfrm>
          <a:off x="5300977" y="784127"/>
          <a:ext cx="1719371" cy="859685"/>
        </a:xfrm>
        <a:prstGeom prst="roundRect">
          <a:avLst/>
        </a:prstGeom>
        <a:gradFill rotWithShape="0">
          <a:gsLst>
            <a:gs pos="0">
              <a:schemeClr val="accent5">
                <a:hueOff val="-1993647"/>
                <a:satOff val="65"/>
                <a:lumOff val="-858"/>
                <a:alphaOff val="0"/>
                <a:satMod val="103000"/>
                <a:lumMod val="102000"/>
                <a:tint val="94000"/>
              </a:schemeClr>
            </a:gs>
            <a:gs pos="50000">
              <a:schemeClr val="accent5">
                <a:hueOff val="-1993647"/>
                <a:satOff val="65"/>
                <a:lumOff val="-858"/>
                <a:alphaOff val="0"/>
                <a:satMod val="110000"/>
                <a:lumMod val="100000"/>
                <a:shade val="100000"/>
              </a:schemeClr>
            </a:gs>
            <a:gs pos="100000">
              <a:schemeClr val="accent5">
                <a:hueOff val="-1993647"/>
                <a:satOff val="65"/>
                <a:lumOff val="-858"/>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Lactation </a:t>
          </a:r>
          <a:r>
            <a:rPr lang="en-US" sz="1600" b="1" kern="1200" dirty="0"/>
            <a:t>(Breastfeeding)</a:t>
          </a:r>
        </a:p>
      </dsp:txBody>
      <dsp:txXfrm>
        <a:off x="5342943" y="826093"/>
        <a:ext cx="1635439" cy="775753"/>
      </dsp:txXfrm>
    </dsp:sp>
    <dsp:sp modelId="{073DDFDE-BEDB-DB45-BBA0-940415711844}">
      <dsp:nvSpPr>
        <dsp:cNvPr id="0" name=""/>
        <dsp:cNvSpPr/>
      </dsp:nvSpPr>
      <dsp:spPr>
        <a:xfrm>
          <a:off x="5817781" y="2361417"/>
          <a:ext cx="1719371" cy="859685"/>
        </a:xfrm>
        <a:prstGeom prst="roundRect">
          <a:avLst/>
        </a:prstGeom>
        <a:gradFill rotWithShape="0">
          <a:gsLst>
            <a:gs pos="0">
              <a:schemeClr val="accent5">
                <a:hueOff val="-3987294"/>
                <a:satOff val="129"/>
                <a:lumOff val="-1716"/>
                <a:alphaOff val="0"/>
                <a:satMod val="103000"/>
                <a:lumMod val="102000"/>
                <a:tint val="94000"/>
              </a:schemeClr>
            </a:gs>
            <a:gs pos="50000">
              <a:schemeClr val="accent5">
                <a:hueOff val="-3987294"/>
                <a:satOff val="129"/>
                <a:lumOff val="-1716"/>
                <a:alphaOff val="0"/>
                <a:satMod val="110000"/>
                <a:lumMod val="100000"/>
                <a:shade val="100000"/>
              </a:schemeClr>
            </a:gs>
            <a:gs pos="100000">
              <a:schemeClr val="accent5">
                <a:hueOff val="-3987294"/>
                <a:satOff val="129"/>
                <a:lumOff val="-1716"/>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Infancy </a:t>
          </a:r>
        </a:p>
        <a:p>
          <a:pPr marL="0" lvl="0" indent="0" algn="ctr" defTabSz="889000">
            <a:lnSpc>
              <a:spcPct val="90000"/>
            </a:lnSpc>
            <a:spcBef>
              <a:spcPct val="0"/>
            </a:spcBef>
            <a:spcAft>
              <a:spcPct val="35000"/>
            </a:spcAft>
            <a:buNone/>
          </a:pPr>
          <a:r>
            <a:rPr lang="en-US" sz="2000" b="1" kern="1200" dirty="0"/>
            <a:t> (0-12 mo.)</a:t>
          </a:r>
        </a:p>
      </dsp:txBody>
      <dsp:txXfrm>
        <a:off x="5859747" y="2403383"/>
        <a:ext cx="1635439" cy="775753"/>
      </dsp:txXfrm>
    </dsp:sp>
    <dsp:sp modelId="{42253FFF-3092-6341-AA7D-0438045CA27D}">
      <dsp:nvSpPr>
        <dsp:cNvPr id="0" name=""/>
        <dsp:cNvSpPr/>
      </dsp:nvSpPr>
      <dsp:spPr>
        <a:xfrm>
          <a:off x="5758772" y="3941740"/>
          <a:ext cx="1719371" cy="859685"/>
        </a:xfrm>
        <a:prstGeom prst="roundRect">
          <a:avLst/>
        </a:prstGeom>
        <a:gradFill rotWithShape="0">
          <a:gsLst>
            <a:gs pos="0">
              <a:schemeClr val="accent5">
                <a:hueOff val="-5980941"/>
                <a:satOff val="194"/>
                <a:lumOff val="-2574"/>
                <a:alphaOff val="0"/>
                <a:satMod val="103000"/>
                <a:lumMod val="102000"/>
                <a:tint val="94000"/>
              </a:schemeClr>
            </a:gs>
            <a:gs pos="50000">
              <a:schemeClr val="accent5">
                <a:hueOff val="-5980941"/>
                <a:satOff val="194"/>
                <a:lumOff val="-2574"/>
                <a:alphaOff val="0"/>
                <a:satMod val="110000"/>
                <a:lumMod val="100000"/>
                <a:shade val="100000"/>
              </a:schemeClr>
            </a:gs>
            <a:gs pos="100000">
              <a:schemeClr val="accent5">
                <a:hueOff val="-5980941"/>
                <a:satOff val="194"/>
                <a:lumOff val="-2574"/>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Toddlers </a:t>
          </a:r>
        </a:p>
        <a:p>
          <a:pPr marL="0" lvl="0" indent="0" algn="ctr" defTabSz="889000">
            <a:lnSpc>
              <a:spcPct val="90000"/>
            </a:lnSpc>
            <a:spcBef>
              <a:spcPct val="0"/>
            </a:spcBef>
            <a:spcAft>
              <a:spcPct val="35000"/>
            </a:spcAft>
            <a:buNone/>
          </a:pPr>
          <a:r>
            <a:rPr lang="en-US" sz="2000" b="1" kern="1200" dirty="0"/>
            <a:t>(1-3 yrs.)</a:t>
          </a:r>
        </a:p>
      </dsp:txBody>
      <dsp:txXfrm>
        <a:off x="5800738" y="3983706"/>
        <a:ext cx="1635439" cy="775753"/>
      </dsp:txXfrm>
    </dsp:sp>
    <dsp:sp modelId="{CE635395-1710-3D4B-8765-3C462A0AB67A}">
      <dsp:nvSpPr>
        <dsp:cNvPr id="0" name=""/>
        <dsp:cNvSpPr/>
      </dsp:nvSpPr>
      <dsp:spPr>
        <a:xfrm>
          <a:off x="4805619" y="5350293"/>
          <a:ext cx="1719371" cy="859685"/>
        </a:xfrm>
        <a:prstGeom prst="roundRect">
          <a:avLst/>
        </a:prstGeom>
        <a:gradFill rotWithShape="0">
          <a:gsLst>
            <a:gs pos="0">
              <a:schemeClr val="accent5">
                <a:hueOff val="-7974588"/>
                <a:satOff val="258"/>
                <a:lumOff val="-3432"/>
                <a:alphaOff val="0"/>
                <a:satMod val="103000"/>
                <a:lumMod val="102000"/>
                <a:tint val="94000"/>
              </a:schemeClr>
            </a:gs>
            <a:gs pos="50000">
              <a:schemeClr val="accent5">
                <a:hueOff val="-7974588"/>
                <a:satOff val="258"/>
                <a:lumOff val="-3432"/>
                <a:alphaOff val="0"/>
                <a:satMod val="110000"/>
                <a:lumMod val="100000"/>
                <a:shade val="100000"/>
              </a:schemeClr>
            </a:gs>
            <a:gs pos="100000">
              <a:schemeClr val="accent5">
                <a:hueOff val="-7974588"/>
                <a:satOff val="258"/>
                <a:lumOff val="-3432"/>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Preschoolers </a:t>
          </a:r>
        </a:p>
        <a:p>
          <a:pPr marL="0" lvl="0" indent="0" algn="ctr" defTabSz="889000">
            <a:lnSpc>
              <a:spcPct val="90000"/>
            </a:lnSpc>
            <a:spcBef>
              <a:spcPct val="0"/>
            </a:spcBef>
            <a:spcAft>
              <a:spcPct val="35000"/>
            </a:spcAft>
            <a:buNone/>
          </a:pPr>
          <a:r>
            <a:rPr lang="en-US" sz="2000" b="1" kern="1200" dirty="0"/>
            <a:t>(3-5 yrs.)</a:t>
          </a:r>
        </a:p>
      </dsp:txBody>
      <dsp:txXfrm>
        <a:off x="4847585" y="5392259"/>
        <a:ext cx="1635439" cy="775753"/>
      </dsp:txXfrm>
    </dsp:sp>
    <dsp:sp modelId="{D36E7669-E6E2-6D4F-9ADB-DD441BB38B09}">
      <dsp:nvSpPr>
        <dsp:cNvPr id="0" name=""/>
        <dsp:cNvSpPr/>
      </dsp:nvSpPr>
      <dsp:spPr>
        <a:xfrm>
          <a:off x="1676854" y="5376811"/>
          <a:ext cx="1719371" cy="859685"/>
        </a:xfrm>
        <a:prstGeom prst="roundRect">
          <a:avLst/>
        </a:prstGeom>
        <a:gradFill rotWithShape="0">
          <a:gsLst>
            <a:gs pos="0">
              <a:schemeClr val="accent5">
                <a:hueOff val="-9968235"/>
                <a:satOff val="323"/>
                <a:lumOff val="-4290"/>
                <a:alphaOff val="0"/>
                <a:satMod val="103000"/>
                <a:lumMod val="102000"/>
                <a:tint val="94000"/>
              </a:schemeClr>
            </a:gs>
            <a:gs pos="50000">
              <a:schemeClr val="accent5">
                <a:hueOff val="-9968235"/>
                <a:satOff val="323"/>
                <a:lumOff val="-4290"/>
                <a:alphaOff val="0"/>
                <a:satMod val="110000"/>
                <a:lumMod val="100000"/>
                <a:shade val="100000"/>
              </a:schemeClr>
            </a:gs>
            <a:gs pos="100000">
              <a:schemeClr val="accent5">
                <a:hueOff val="-9968235"/>
                <a:satOff val="323"/>
                <a:lumOff val="-429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School-aged Children </a:t>
          </a:r>
        </a:p>
        <a:p>
          <a:pPr marL="0" lvl="0" indent="0" algn="ctr" defTabSz="800100">
            <a:lnSpc>
              <a:spcPct val="90000"/>
            </a:lnSpc>
            <a:spcBef>
              <a:spcPct val="0"/>
            </a:spcBef>
            <a:spcAft>
              <a:spcPct val="35000"/>
            </a:spcAft>
            <a:buNone/>
          </a:pPr>
          <a:r>
            <a:rPr lang="en-US" sz="1200" b="1" kern="1200" dirty="0"/>
            <a:t> (5 yrs.-adolescence)</a:t>
          </a:r>
        </a:p>
      </dsp:txBody>
      <dsp:txXfrm>
        <a:off x="1718820" y="5418777"/>
        <a:ext cx="1635439" cy="775753"/>
      </dsp:txXfrm>
    </dsp:sp>
    <dsp:sp modelId="{FCC72FDE-2471-D248-8484-A581785299A2}">
      <dsp:nvSpPr>
        <dsp:cNvPr id="0" name=""/>
        <dsp:cNvSpPr/>
      </dsp:nvSpPr>
      <dsp:spPr>
        <a:xfrm>
          <a:off x="479440" y="4076301"/>
          <a:ext cx="1719371" cy="859685"/>
        </a:xfrm>
        <a:prstGeom prst="roundRect">
          <a:avLst/>
        </a:prstGeom>
        <a:gradFill rotWithShape="0">
          <a:gsLst>
            <a:gs pos="0">
              <a:schemeClr val="accent5">
                <a:hueOff val="-11961883"/>
                <a:satOff val="388"/>
                <a:lumOff val="-5148"/>
                <a:alphaOff val="0"/>
                <a:satMod val="103000"/>
                <a:lumMod val="102000"/>
                <a:tint val="94000"/>
              </a:schemeClr>
            </a:gs>
            <a:gs pos="50000">
              <a:schemeClr val="accent5">
                <a:hueOff val="-11961883"/>
                <a:satOff val="388"/>
                <a:lumOff val="-5148"/>
                <a:alphaOff val="0"/>
                <a:satMod val="110000"/>
                <a:lumMod val="100000"/>
                <a:shade val="100000"/>
              </a:schemeClr>
            </a:gs>
            <a:gs pos="100000">
              <a:schemeClr val="accent5">
                <a:hueOff val="-11961883"/>
                <a:satOff val="388"/>
                <a:lumOff val="-5148"/>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1" kern="1200" dirty="0"/>
            <a:t>Teenagers</a:t>
          </a:r>
        </a:p>
      </dsp:txBody>
      <dsp:txXfrm>
        <a:off x="521406" y="4118267"/>
        <a:ext cx="1635439" cy="775753"/>
      </dsp:txXfrm>
    </dsp:sp>
    <dsp:sp modelId="{CA6553F2-4B0C-414D-A055-1CE91F50F315}">
      <dsp:nvSpPr>
        <dsp:cNvPr id="0" name=""/>
        <dsp:cNvSpPr/>
      </dsp:nvSpPr>
      <dsp:spPr>
        <a:xfrm>
          <a:off x="228429" y="2454190"/>
          <a:ext cx="1719371" cy="859685"/>
        </a:xfrm>
        <a:prstGeom prst="roundRect">
          <a:avLst/>
        </a:prstGeom>
        <a:gradFill rotWithShape="0">
          <a:gsLst>
            <a:gs pos="0">
              <a:srgbClr val="D8BB5A"/>
            </a:gs>
            <a:gs pos="50000">
              <a:schemeClr val="accent5">
                <a:hueOff val="-13955530"/>
                <a:satOff val="452"/>
                <a:lumOff val="-6006"/>
                <a:alphaOff val="0"/>
                <a:satMod val="110000"/>
                <a:lumMod val="100000"/>
                <a:shade val="100000"/>
              </a:schemeClr>
            </a:gs>
            <a:gs pos="100000">
              <a:schemeClr val="accent5">
                <a:hueOff val="-13955530"/>
                <a:satOff val="452"/>
                <a:lumOff val="-6006"/>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1" kern="1200" dirty="0"/>
            <a:t>Adults</a:t>
          </a:r>
        </a:p>
      </dsp:txBody>
      <dsp:txXfrm>
        <a:off x="270395" y="2496156"/>
        <a:ext cx="1635439" cy="775753"/>
      </dsp:txXfrm>
    </dsp:sp>
    <dsp:sp modelId="{B02DAB59-082C-5B41-94E9-D50F30745B7C}">
      <dsp:nvSpPr>
        <dsp:cNvPr id="0" name=""/>
        <dsp:cNvSpPr/>
      </dsp:nvSpPr>
      <dsp:spPr>
        <a:xfrm>
          <a:off x="773625" y="916658"/>
          <a:ext cx="1719371" cy="859685"/>
        </a:xfrm>
        <a:prstGeom prst="roundRect">
          <a:avLst/>
        </a:prstGeom>
        <a:gradFill rotWithShape="0">
          <a:gsLst>
            <a:gs pos="0">
              <a:schemeClr val="accent5">
                <a:hueOff val="-15949177"/>
                <a:satOff val="517"/>
                <a:lumOff val="-6864"/>
                <a:alphaOff val="0"/>
                <a:satMod val="103000"/>
                <a:lumMod val="102000"/>
                <a:tint val="94000"/>
              </a:schemeClr>
            </a:gs>
            <a:gs pos="50000">
              <a:schemeClr val="accent5">
                <a:hueOff val="-15949177"/>
                <a:satOff val="517"/>
                <a:lumOff val="-6864"/>
                <a:alphaOff val="0"/>
                <a:satMod val="110000"/>
                <a:lumMod val="100000"/>
                <a:shade val="100000"/>
              </a:schemeClr>
            </a:gs>
            <a:gs pos="100000">
              <a:schemeClr val="accent5">
                <a:hueOff val="-15949177"/>
                <a:satOff val="517"/>
                <a:lumOff val="-6864"/>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1" kern="1200" dirty="0"/>
            <a:t>Older Adults (50+ yrs.) </a:t>
          </a:r>
        </a:p>
      </dsp:txBody>
      <dsp:txXfrm>
        <a:off x="815591" y="958624"/>
        <a:ext cx="1635439" cy="775753"/>
      </dsp:txXfrm>
    </dsp:sp>
  </dsp:spTree>
</dsp:drawing>
</file>

<file path=ppt/diagrams/layout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Tree>
    <p:extLst>
      <p:ext uri="{BB962C8B-B14F-4D97-AF65-F5344CB8AC3E}">
        <p14:creationId xmlns:p14="http://schemas.microsoft.com/office/powerpoint/2010/main" val="5707409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6122CEC-94E8-7442-8DB1-346CCBD5E834}" type="datetimeFigureOut">
              <a:rPr lang="en-US" smtClean="0"/>
              <a:t>3/9/2018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0E08C6-7DC6-C847-A6E2-E06BC225DB8E}" type="slidenum">
              <a:rPr lang="en-US" smtClean="0"/>
              <a:t>‹#›</a:t>
            </a:fld>
            <a:endParaRPr lang="en-US"/>
          </a:p>
        </p:txBody>
      </p:sp>
    </p:spTree>
    <p:extLst>
      <p:ext uri="{BB962C8B-B14F-4D97-AF65-F5344CB8AC3E}">
        <p14:creationId xmlns:p14="http://schemas.microsoft.com/office/powerpoint/2010/main" val="6886343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charset="0"/>
              <a:buChar char="•"/>
            </a:pPr>
            <a:r>
              <a:rPr lang="en-US" sz="1200" dirty="0"/>
              <a:t>During all stages of the life cycle, people require adequate nutrition for growth &amp; maintenance of their bodies.</a:t>
            </a:r>
          </a:p>
          <a:p>
            <a:pPr marL="285750" indent="-285750">
              <a:buFont typeface="Arial" charset="0"/>
              <a:buChar char="•"/>
            </a:pPr>
            <a:endParaRPr lang="en-US" sz="1200" dirty="0"/>
          </a:p>
          <a:p>
            <a:pPr marL="285750" indent="-285750">
              <a:buFont typeface="Arial" charset="0"/>
              <a:buChar char="•"/>
            </a:pPr>
            <a:r>
              <a:rPr lang="en-US" sz="1200" dirty="0"/>
              <a:t>A person will experience changing nutritional needs as they develop through each stage of the life cycle.  </a:t>
            </a:r>
          </a:p>
          <a:p>
            <a:pPr marL="285750" indent="-285750">
              <a:buFont typeface="Arial" charset="0"/>
              <a:buChar char="•"/>
            </a:pPr>
            <a:endParaRPr lang="en-US" sz="1200" dirty="0"/>
          </a:p>
          <a:p>
            <a:pPr marL="285750" indent="-285750">
              <a:buFont typeface="Arial" charset="0"/>
              <a:buChar char="•"/>
            </a:pPr>
            <a:r>
              <a:rPr lang="en-US" sz="1200" dirty="0"/>
              <a:t>Keep in mind that people will also have varied nutritional needs due to individual factors (weight &amp; height, gender, activity level). </a:t>
            </a:r>
          </a:p>
          <a:p>
            <a:endParaRPr lang="en-US" dirty="0"/>
          </a:p>
        </p:txBody>
      </p:sp>
      <p:sp>
        <p:nvSpPr>
          <p:cNvPr id="4" name="Slide Number Placeholder 3"/>
          <p:cNvSpPr>
            <a:spLocks noGrp="1"/>
          </p:cNvSpPr>
          <p:nvPr>
            <p:ph type="sldNum" sz="quarter" idx="10"/>
          </p:nvPr>
        </p:nvSpPr>
        <p:spPr/>
        <p:txBody>
          <a:bodyPr/>
          <a:lstStyle/>
          <a:p>
            <a:fld id="{480E08C6-7DC6-C847-A6E2-E06BC225DB8E}" type="slidenum">
              <a:rPr lang="en-US" smtClean="0"/>
              <a:t>2</a:t>
            </a:fld>
            <a:endParaRPr lang="en-US"/>
          </a:p>
        </p:txBody>
      </p:sp>
    </p:spTree>
    <p:extLst>
      <p:ext uri="{BB962C8B-B14F-4D97-AF65-F5344CB8AC3E}">
        <p14:creationId xmlns:p14="http://schemas.microsoft.com/office/powerpoint/2010/main" val="17819796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charset="0"/>
              <a:buChar char="•"/>
            </a:pPr>
            <a:r>
              <a:rPr lang="en-US" dirty="0"/>
              <a:t>1 trimester is 13-14 weeks.</a:t>
            </a:r>
          </a:p>
          <a:p>
            <a:endParaRPr lang="en-US" dirty="0"/>
          </a:p>
          <a:p>
            <a:r>
              <a:rPr lang="en-US" dirty="0"/>
              <a:t>DISCUSSION:</a:t>
            </a:r>
            <a:r>
              <a:rPr lang="en-US" baseline="0" dirty="0"/>
              <a:t>  Pregnant women often hear the phrase, “You’re eating for two!”  Is this a myth? </a:t>
            </a:r>
          </a:p>
          <a:p>
            <a:r>
              <a:rPr lang="en-US" baseline="0" dirty="0"/>
              <a:t>Be sure to emphasize that pregnant women should NOT double their calorie intake, to avoid excessive weight gain that will be difficult to lose after giving birth.  Point out that 340 or even 450 extra calories that come from fatty or sugary foods could easily be consumed with little nutritional benefit to mom or baby. </a:t>
            </a:r>
          </a:p>
          <a:p>
            <a:r>
              <a:rPr lang="en-US" baseline="0" dirty="0"/>
              <a:t>However, this saying could help to remind expectant mothers of the QUALITY of their food intake, encouraging nutrient-dense foods rather than empty calories. </a:t>
            </a:r>
          </a:p>
          <a:p>
            <a:endParaRPr lang="en-US" baseline="0" dirty="0"/>
          </a:p>
        </p:txBody>
      </p:sp>
      <p:sp>
        <p:nvSpPr>
          <p:cNvPr id="4" name="Slide Number Placeholder 3"/>
          <p:cNvSpPr>
            <a:spLocks noGrp="1"/>
          </p:cNvSpPr>
          <p:nvPr>
            <p:ph type="sldNum" sz="quarter" idx="10"/>
          </p:nvPr>
        </p:nvSpPr>
        <p:spPr/>
        <p:txBody>
          <a:bodyPr/>
          <a:lstStyle/>
          <a:p>
            <a:fld id="{480E08C6-7DC6-C847-A6E2-E06BC225DB8E}" type="slidenum">
              <a:rPr lang="en-US" smtClean="0"/>
              <a:t>3</a:t>
            </a:fld>
            <a:endParaRPr lang="en-US"/>
          </a:p>
        </p:txBody>
      </p:sp>
    </p:spTree>
    <p:extLst>
      <p:ext uri="{BB962C8B-B14F-4D97-AF65-F5344CB8AC3E}">
        <p14:creationId xmlns:p14="http://schemas.microsoft.com/office/powerpoint/2010/main" val="17227995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sz="1200" kern="1200" dirty="0">
                <a:solidFill>
                  <a:schemeClr val="tx1"/>
                </a:solidFill>
                <a:effectLst/>
                <a:latin typeface="+mn-lt"/>
                <a:ea typeface="+mn-ea"/>
                <a:cs typeface="+mn-cs"/>
              </a:rPr>
              <a:t>PROTEIN: to build fetal tissue; increased blood supply</a:t>
            </a:r>
            <a:r>
              <a:rPr lang="en-US" sz="1200" kern="1200" baseline="0" dirty="0">
                <a:solidFill>
                  <a:schemeClr val="tx1"/>
                </a:solidFill>
                <a:effectLst/>
                <a:latin typeface="+mn-lt"/>
                <a:ea typeface="+mn-ea"/>
                <a:cs typeface="+mn-cs"/>
              </a:rPr>
              <a:t> &amp;</a:t>
            </a:r>
            <a:r>
              <a:rPr lang="en-US" sz="1200" kern="1200" dirty="0">
                <a:solidFill>
                  <a:schemeClr val="tx1"/>
                </a:solidFill>
                <a:effectLst/>
                <a:latin typeface="+mn-lt"/>
                <a:ea typeface="+mn-ea"/>
                <a:cs typeface="+mn-cs"/>
              </a:rPr>
              <a:t> uterine tissue of mother</a:t>
            </a:r>
          </a:p>
          <a:p>
            <a:pPr lvl="2"/>
            <a:r>
              <a:rPr lang="en-US" sz="1200" kern="1200" dirty="0">
                <a:solidFill>
                  <a:schemeClr val="tx1"/>
                </a:solidFill>
                <a:effectLst/>
                <a:latin typeface="+mn-lt"/>
                <a:ea typeface="+mn-ea"/>
                <a:cs typeface="+mn-cs"/>
              </a:rPr>
              <a:t> BUT most women get plenty of protein!</a:t>
            </a:r>
          </a:p>
          <a:p>
            <a:pPr lvl="1"/>
            <a:r>
              <a:rPr lang="en-US" sz="1200" kern="1200" dirty="0">
                <a:solidFill>
                  <a:schemeClr val="tx1"/>
                </a:solidFill>
                <a:effectLst/>
                <a:latin typeface="+mn-lt"/>
                <a:ea typeface="+mn-ea"/>
                <a:cs typeface="+mn-cs"/>
              </a:rPr>
              <a:t>More vitamins &amp; minerals</a:t>
            </a:r>
          </a:p>
          <a:p>
            <a:pPr lvl="2"/>
            <a:r>
              <a:rPr lang="en-US" sz="1200" kern="1200" dirty="0">
                <a:solidFill>
                  <a:schemeClr val="tx1"/>
                </a:solidFill>
                <a:effectLst/>
                <a:latin typeface="+mn-lt"/>
                <a:ea typeface="+mn-ea"/>
                <a:cs typeface="+mn-cs"/>
              </a:rPr>
              <a:t>FOLATE (natural)/FOLIC ACID (synthetic) (Vitamin B9) in 1</a:t>
            </a:r>
            <a:r>
              <a:rPr lang="en-US" sz="1200" kern="1200" baseline="30000" dirty="0">
                <a:solidFill>
                  <a:schemeClr val="tx1"/>
                </a:solidFill>
                <a:effectLst/>
                <a:latin typeface="+mn-lt"/>
                <a:ea typeface="+mn-ea"/>
                <a:cs typeface="+mn-cs"/>
              </a:rPr>
              <a:t>st</a:t>
            </a:r>
            <a:r>
              <a:rPr lang="en-US" sz="1200" kern="1200" dirty="0">
                <a:solidFill>
                  <a:schemeClr val="tx1"/>
                </a:solidFill>
                <a:effectLst/>
                <a:latin typeface="+mn-lt"/>
                <a:ea typeface="+mn-ea"/>
                <a:cs typeface="+mn-cs"/>
              </a:rPr>
              <a:t> trimester for brain &amp; spinal cord development</a:t>
            </a:r>
          </a:p>
          <a:p>
            <a:pPr lvl="3"/>
            <a:r>
              <a:rPr lang="en-US" sz="1200" kern="1200" dirty="0">
                <a:solidFill>
                  <a:schemeClr val="tx1"/>
                </a:solidFill>
                <a:effectLst/>
                <a:latin typeface="+mn-lt"/>
                <a:ea typeface="+mn-ea"/>
                <a:cs typeface="+mn-cs"/>
              </a:rPr>
              <a:t>All women of childbearing age: 400 micrograms daily from fortified foods/supplements</a:t>
            </a:r>
          </a:p>
          <a:p>
            <a:pPr lvl="3"/>
            <a:r>
              <a:rPr lang="en-US" sz="1200" kern="1200" dirty="0">
                <a:solidFill>
                  <a:schemeClr val="tx1"/>
                </a:solidFill>
                <a:effectLst/>
                <a:latin typeface="+mn-lt"/>
                <a:ea typeface="+mn-ea"/>
                <a:cs typeface="+mn-cs"/>
              </a:rPr>
              <a:t>During pregnancy:  600 micrograms daily from fortified foods/supplements  in addition to diet</a:t>
            </a:r>
          </a:p>
          <a:p>
            <a:pPr lvl="2"/>
            <a:r>
              <a:rPr lang="en-US" sz="1200" kern="1200" dirty="0">
                <a:solidFill>
                  <a:schemeClr val="tx1"/>
                </a:solidFill>
                <a:effectLst/>
                <a:latin typeface="+mn-lt"/>
                <a:ea typeface="+mn-ea"/>
                <a:cs typeface="+mn-cs"/>
              </a:rPr>
              <a:t>CALCIUM – 1000 mg daily (standard rec) to prevent bone loss</a:t>
            </a:r>
          </a:p>
          <a:p>
            <a:pPr lvl="3"/>
            <a:r>
              <a:rPr lang="en-US" sz="1200" kern="1200" dirty="0">
                <a:solidFill>
                  <a:schemeClr val="tx1"/>
                </a:solidFill>
                <a:effectLst/>
                <a:latin typeface="+mn-lt"/>
                <a:ea typeface="+mn-ea"/>
                <a:cs typeface="+mn-cs"/>
              </a:rPr>
              <a:t>1300 mg for pregnant teens</a:t>
            </a:r>
          </a:p>
          <a:p>
            <a:pPr lvl="2"/>
            <a:r>
              <a:rPr lang="en-US" sz="1200" kern="1200" dirty="0">
                <a:solidFill>
                  <a:schemeClr val="tx1"/>
                </a:solidFill>
                <a:effectLst/>
                <a:latin typeface="+mn-lt"/>
                <a:ea typeface="+mn-ea"/>
                <a:cs typeface="+mn-cs"/>
              </a:rPr>
              <a:t>IRON:</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provide reserves for infant after birth, mother</a:t>
            </a:r>
            <a:r>
              <a:rPr lang="en-US" sz="1200" kern="1200" baseline="0" dirty="0">
                <a:solidFill>
                  <a:schemeClr val="tx1"/>
                </a:solidFill>
                <a:effectLst/>
                <a:latin typeface="+mn-lt"/>
                <a:ea typeface="+mn-ea"/>
                <a:cs typeface="+mn-cs"/>
              </a:rPr>
              <a:t> also needs extra iron to make red blood cells </a:t>
            </a:r>
            <a:endParaRPr lang="en-US" sz="1200" kern="1200" dirty="0">
              <a:solidFill>
                <a:schemeClr val="tx1"/>
              </a:solidFill>
              <a:effectLst/>
              <a:latin typeface="+mn-lt"/>
              <a:ea typeface="+mn-ea"/>
              <a:cs typeface="+mn-cs"/>
            </a:endParaRPr>
          </a:p>
          <a:p>
            <a:pPr lvl="2"/>
            <a:r>
              <a:rPr lang="en-US" sz="1200" kern="1200" dirty="0">
                <a:solidFill>
                  <a:schemeClr val="tx1"/>
                </a:solidFill>
                <a:effectLst/>
                <a:latin typeface="+mn-lt"/>
                <a:ea typeface="+mn-ea"/>
                <a:cs typeface="+mn-cs"/>
              </a:rPr>
              <a:t>B12: works with folate to make red blood cells; only naturally occurring in animal foods</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vegetarians may need supplements)</a:t>
            </a:r>
          </a:p>
          <a:p>
            <a:pPr lvl="2"/>
            <a:r>
              <a:rPr lang="en-US" sz="1200" kern="1200" dirty="0">
                <a:solidFill>
                  <a:schemeClr val="tx1"/>
                </a:solidFill>
                <a:effectLst/>
                <a:latin typeface="+mn-lt"/>
                <a:ea typeface="+mn-ea"/>
                <a:cs typeface="+mn-cs"/>
              </a:rPr>
              <a:t>Zinc: supports fetal growth &amp; development</a:t>
            </a:r>
          </a:p>
          <a:p>
            <a:pPr lvl="2"/>
            <a:r>
              <a:rPr lang="en-US" sz="1200" kern="1200" dirty="0">
                <a:solidFill>
                  <a:schemeClr val="tx1"/>
                </a:solidFill>
                <a:effectLst/>
                <a:latin typeface="+mn-lt"/>
                <a:ea typeface="+mn-ea"/>
                <a:cs typeface="+mn-cs"/>
              </a:rPr>
              <a:t>Magnesium:</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promotes healthy fetal bones &amp; tissues</a:t>
            </a:r>
          </a:p>
          <a:p>
            <a:pPr lvl="2"/>
            <a:r>
              <a:rPr lang="en-US" sz="1200" kern="1200" dirty="0">
                <a:solidFill>
                  <a:schemeClr val="tx1"/>
                </a:solidFill>
                <a:effectLst/>
                <a:latin typeface="+mn-lt"/>
                <a:ea typeface="+mn-ea"/>
                <a:cs typeface="+mn-cs"/>
              </a:rPr>
              <a:t>Iodine:</a:t>
            </a:r>
            <a:r>
              <a:rPr lang="en-US" sz="1200" kern="1200" baseline="0" dirty="0">
                <a:solidFill>
                  <a:schemeClr val="tx1"/>
                </a:solidFill>
                <a:effectLst/>
                <a:latin typeface="+mn-lt"/>
                <a:ea typeface="+mn-ea"/>
                <a:cs typeface="+mn-cs"/>
              </a:rPr>
              <a:t> mother’s</a:t>
            </a:r>
            <a:r>
              <a:rPr lang="en-US" sz="1200" kern="1200" dirty="0">
                <a:solidFill>
                  <a:schemeClr val="tx1"/>
                </a:solidFill>
                <a:effectLst/>
                <a:latin typeface="+mn-lt"/>
                <a:ea typeface="+mn-ea"/>
                <a:cs typeface="+mn-cs"/>
              </a:rPr>
              <a:t> basal</a:t>
            </a:r>
            <a:r>
              <a:rPr lang="en-US" sz="1200" kern="1200" baseline="0" dirty="0">
                <a:solidFill>
                  <a:schemeClr val="tx1"/>
                </a:solidFill>
                <a:effectLst/>
                <a:latin typeface="+mn-lt"/>
                <a:ea typeface="+mn-ea"/>
                <a:cs typeface="+mn-cs"/>
              </a:rPr>
              <a:t> metabolic rate (BMR)</a:t>
            </a:r>
            <a:r>
              <a:rPr lang="en-US" sz="1200" kern="1200" dirty="0">
                <a:solidFill>
                  <a:schemeClr val="tx1"/>
                </a:solidFill>
                <a:effectLst/>
                <a:latin typeface="+mn-lt"/>
                <a:ea typeface="+mn-ea"/>
                <a:cs typeface="+mn-cs"/>
              </a:rPr>
              <a:t> increases in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trimester; iodine supports thyroid activity</a:t>
            </a:r>
          </a:p>
          <a:p>
            <a:endParaRPr lang="en-US" dirty="0"/>
          </a:p>
        </p:txBody>
      </p:sp>
      <p:sp>
        <p:nvSpPr>
          <p:cNvPr id="4" name="Slide Number Placeholder 3"/>
          <p:cNvSpPr>
            <a:spLocks noGrp="1"/>
          </p:cNvSpPr>
          <p:nvPr>
            <p:ph type="sldNum" sz="quarter" idx="10"/>
          </p:nvPr>
        </p:nvSpPr>
        <p:spPr/>
        <p:txBody>
          <a:bodyPr/>
          <a:lstStyle/>
          <a:p>
            <a:fld id="{480E08C6-7DC6-C847-A6E2-E06BC225DB8E}" type="slidenum">
              <a:rPr lang="en-US" smtClean="0"/>
              <a:t>4</a:t>
            </a:fld>
            <a:endParaRPr lang="en-US"/>
          </a:p>
        </p:txBody>
      </p:sp>
    </p:spTree>
    <p:extLst>
      <p:ext uri="{BB962C8B-B14F-4D97-AF65-F5344CB8AC3E}">
        <p14:creationId xmlns:p14="http://schemas.microsoft.com/office/powerpoint/2010/main" val="10873400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charset="0"/>
              <a:buChar char="•"/>
            </a:pPr>
            <a:r>
              <a:rPr lang="en-US" dirty="0"/>
              <a:t>Pregnant</a:t>
            </a:r>
            <a:r>
              <a:rPr lang="en-US" baseline="0" dirty="0"/>
              <a:t> women are advised to avoid many foods due to their association with foodborne illnesses that can cause miscarriage or other complications.</a:t>
            </a:r>
          </a:p>
          <a:p>
            <a:r>
              <a:rPr lang="en-US" dirty="0"/>
              <a:t>Listeria has the ability to cross the placenta and may infect the baby, which could lead to infection or blood poisoning and may be life-threatening. </a:t>
            </a:r>
          </a:p>
          <a:p>
            <a:r>
              <a:rPr lang="en-US" dirty="0"/>
              <a:t>Unwashed</a:t>
            </a:r>
            <a:r>
              <a:rPr lang="en-US" baseline="0" dirty="0"/>
              <a:t> fruits &amp; vegetables could also be contaminated with pesticide residues.  </a:t>
            </a:r>
          </a:p>
          <a:p>
            <a:endParaRPr lang="en-US" dirty="0"/>
          </a:p>
          <a:p>
            <a:r>
              <a:rPr lang="en-US" dirty="0"/>
              <a:t>DISCUSSION:</a:t>
            </a:r>
            <a:r>
              <a:rPr lang="en-US" baseline="0" dirty="0"/>
              <a:t>  How do these foods compare to the TCS foods learned during </a:t>
            </a:r>
            <a:r>
              <a:rPr lang="en-US" baseline="0" dirty="0" err="1"/>
              <a:t>ServSafe</a:t>
            </a:r>
            <a:r>
              <a:rPr lang="en-US" baseline="0" dirty="0"/>
              <a:t>?</a:t>
            </a:r>
          </a:p>
          <a:p>
            <a:endParaRPr lang="en-US" dirty="0"/>
          </a:p>
          <a:p>
            <a:pPr marL="171450" indent="-171450">
              <a:buFont typeface="Arial" charset="0"/>
              <a:buChar char="•"/>
            </a:pPr>
            <a:r>
              <a:rPr lang="en-US" dirty="0"/>
              <a:t>Seafood high in mercury should be avoided.</a:t>
            </a:r>
            <a:r>
              <a:rPr lang="en-US" baseline="0" dirty="0"/>
              <a:t>  High levels of mercury can cause damage to the fetal brain/nervous system.  </a:t>
            </a:r>
          </a:p>
          <a:p>
            <a:pPr marL="171450" indent="-171450">
              <a:buFont typeface="Arial" charset="0"/>
              <a:buChar char="•"/>
            </a:pPr>
            <a:r>
              <a:rPr lang="en-US" baseline="0" dirty="0"/>
              <a:t>Caffeine consumption during pregnancy is a controversial topic, but most doctors recommend that women limit caffeine during pregnancy.  </a:t>
            </a:r>
          </a:p>
          <a:p>
            <a:pPr marL="171450" indent="-171450">
              <a:buFont typeface="Arial" charset="0"/>
              <a:buChar char="•"/>
            </a:pPr>
            <a:r>
              <a:rPr lang="en-US" baseline="0" dirty="0"/>
              <a:t>Drinking even a small amount during pregnancy can cause miscarriage, permanent damage to the fetus, or Fetal Alcohol Syndrome (FAS).</a:t>
            </a:r>
          </a:p>
          <a:p>
            <a:pPr marL="171450" indent="-171450">
              <a:buFont typeface="Arial" charset="0"/>
              <a:buChar char="•"/>
            </a:pPr>
            <a:r>
              <a:rPr lang="en-US" baseline="0" dirty="0"/>
              <a:t>Smoking is not a food, but pregnant women should also avoid smoking.  Smoking increases risk of low birth weight and decreases oxygen to the fetus.  </a:t>
            </a:r>
          </a:p>
        </p:txBody>
      </p:sp>
      <p:sp>
        <p:nvSpPr>
          <p:cNvPr id="4" name="Slide Number Placeholder 3"/>
          <p:cNvSpPr>
            <a:spLocks noGrp="1"/>
          </p:cNvSpPr>
          <p:nvPr>
            <p:ph type="sldNum" sz="quarter" idx="10"/>
          </p:nvPr>
        </p:nvSpPr>
        <p:spPr/>
        <p:txBody>
          <a:bodyPr/>
          <a:lstStyle/>
          <a:p>
            <a:fld id="{480E08C6-7DC6-C847-A6E2-E06BC225DB8E}" type="slidenum">
              <a:rPr lang="en-US" smtClean="0"/>
              <a:t>5</a:t>
            </a:fld>
            <a:endParaRPr lang="en-US"/>
          </a:p>
        </p:txBody>
      </p:sp>
    </p:spTree>
    <p:extLst>
      <p:ext uri="{BB962C8B-B14F-4D97-AF65-F5344CB8AC3E}">
        <p14:creationId xmlns:p14="http://schemas.microsoft.com/office/powerpoint/2010/main" val="847612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80E08C6-7DC6-C847-A6E2-E06BC225DB8E}" type="slidenum">
              <a:rPr lang="en-US" smtClean="0"/>
              <a:t>6</a:t>
            </a:fld>
            <a:endParaRPr lang="en-US"/>
          </a:p>
        </p:txBody>
      </p:sp>
    </p:spTree>
    <p:extLst>
      <p:ext uri="{BB962C8B-B14F-4D97-AF65-F5344CB8AC3E}">
        <p14:creationId xmlns:p14="http://schemas.microsoft.com/office/powerpoint/2010/main" val="10434097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High</a:t>
            </a:r>
            <a:r>
              <a:rPr lang="en-US" baseline="0" dirty="0"/>
              <a:t> consumption of caffeine during lactation is linked to irritability and restlessness in infants; moderate caffeine intake is advised.  </a:t>
            </a:r>
            <a:endParaRPr lang="en-US" dirty="0"/>
          </a:p>
          <a:p>
            <a:endParaRPr lang="en-US" dirty="0"/>
          </a:p>
          <a:p>
            <a:r>
              <a:rPr lang="en-US" dirty="0"/>
              <a:t>Alcohol</a:t>
            </a:r>
            <a:r>
              <a:rPr lang="en-US" baseline="0" dirty="0"/>
              <a:t> may be secreted into breast milk and then consumed by the baby, causing developmental problems.  Infants have immature organs that do not break down drugs as rapidly or efficiently as adults do.  Alcohol can be permitted within moderation- but two key recommendations are important to consider.  First, mothers should breastfeed before drinking alcohol, to allow time for their bodies to metabolize it.  Second, if a mother is concerned about alcohol in her breastmilk, she should choose to pump and discard her milk and feed her baby from a previously pumped frozen milk supply.  </a:t>
            </a:r>
            <a:endParaRPr lang="en-US" dirty="0"/>
          </a:p>
        </p:txBody>
      </p:sp>
      <p:sp>
        <p:nvSpPr>
          <p:cNvPr id="4" name="Slide Number Placeholder 3"/>
          <p:cNvSpPr>
            <a:spLocks noGrp="1"/>
          </p:cNvSpPr>
          <p:nvPr>
            <p:ph type="sldNum" sz="quarter" idx="10"/>
          </p:nvPr>
        </p:nvSpPr>
        <p:spPr/>
        <p:txBody>
          <a:bodyPr/>
          <a:lstStyle/>
          <a:p>
            <a:fld id="{480E08C6-7DC6-C847-A6E2-E06BC225DB8E}" type="slidenum">
              <a:rPr lang="en-US" smtClean="0"/>
              <a:t>7</a:t>
            </a:fld>
            <a:endParaRPr lang="en-US"/>
          </a:p>
        </p:txBody>
      </p:sp>
    </p:spTree>
    <p:extLst>
      <p:ext uri="{BB962C8B-B14F-4D97-AF65-F5344CB8AC3E}">
        <p14:creationId xmlns:p14="http://schemas.microsoft.com/office/powerpoint/2010/main" val="15681966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Chart from Nutrition &amp; Wellness for Life, 4</a:t>
            </a:r>
            <a:r>
              <a:rPr lang="en-US" baseline="30000" dirty="0"/>
              <a:t>th</a:t>
            </a:r>
            <a:r>
              <a:rPr lang="en-US" dirty="0"/>
              <a:t> Edition- pg.</a:t>
            </a:r>
            <a:r>
              <a:rPr lang="en-US" baseline="0" dirty="0"/>
              <a:t> 261</a:t>
            </a:r>
            <a:endParaRPr lang="en-US" dirty="0"/>
          </a:p>
        </p:txBody>
      </p:sp>
      <p:sp>
        <p:nvSpPr>
          <p:cNvPr id="4" name="Slide Number Placeholder 3"/>
          <p:cNvSpPr>
            <a:spLocks noGrp="1"/>
          </p:cNvSpPr>
          <p:nvPr>
            <p:ph type="sldNum" sz="quarter" idx="10"/>
          </p:nvPr>
        </p:nvSpPr>
        <p:spPr/>
        <p:txBody>
          <a:bodyPr/>
          <a:lstStyle/>
          <a:p>
            <a:fld id="{480E08C6-7DC6-C847-A6E2-E06BC225DB8E}" type="slidenum">
              <a:rPr lang="en-US" smtClean="0"/>
              <a:t>8</a:t>
            </a:fld>
            <a:endParaRPr lang="en-US"/>
          </a:p>
        </p:txBody>
      </p:sp>
    </p:spTree>
    <p:extLst>
      <p:ext uri="{BB962C8B-B14F-4D97-AF65-F5344CB8AC3E}">
        <p14:creationId xmlns:p14="http://schemas.microsoft.com/office/powerpoint/2010/main" val="18876828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Soy-based formulas are available for vegetarian parents or lactose-intolerant</a:t>
            </a:r>
            <a:r>
              <a:rPr lang="en-US" baseline="0" dirty="0"/>
              <a:t> infants. </a:t>
            </a:r>
            <a:endParaRPr lang="en-US" dirty="0"/>
          </a:p>
        </p:txBody>
      </p:sp>
      <p:sp>
        <p:nvSpPr>
          <p:cNvPr id="4" name="Slide Number Placeholder 3"/>
          <p:cNvSpPr>
            <a:spLocks noGrp="1"/>
          </p:cNvSpPr>
          <p:nvPr>
            <p:ph type="sldNum" sz="quarter" idx="10"/>
          </p:nvPr>
        </p:nvSpPr>
        <p:spPr/>
        <p:txBody>
          <a:bodyPr/>
          <a:lstStyle/>
          <a:p>
            <a:fld id="{480E08C6-7DC6-C847-A6E2-E06BC225DB8E}" type="slidenum">
              <a:rPr lang="en-US" smtClean="0"/>
              <a:t>9</a:t>
            </a:fld>
            <a:endParaRPr lang="en-US"/>
          </a:p>
        </p:txBody>
      </p:sp>
    </p:spTree>
    <p:extLst>
      <p:ext uri="{BB962C8B-B14F-4D97-AF65-F5344CB8AC3E}">
        <p14:creationId xmlns:p14="http://schemas.microsoft.com/office/powerpoint/2010/main" val="16197452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Improperly</a:t>
            </a:r>
            <a:r>
              <a:rPr lang="en-US" baseline="0" dirty="0"/>
              <a:t> prepared or stored formula OR improperly pumped &amp; stored breast milk could result in foodborne illness for the baby! </a:t>
            </a:r>
          </a:p>
          <a:p>
            <a:endParaRPr lang="en-US" baseline="0" dirty="0"/>
          </a:p>
          <a:p>
            <a:r>
              <a:rPr lang="en-US" baseline="0" dirty="0"/>
              <a:t>Cow’s milk does not contain enough iron and contains too much calcium for infants.  </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480E08C6-7DC6-C847-A6E2-E06BC225DB8E}" type="slidenum">
              <a:rPr lang="en-US" smtClean="0"/>
              <a:t>10</a:t>
            </a:fld>
            <a:endParaRPr lang="en-US"/>
          </a:p>
        </p:txBody>
      </p:sp>
    </p:spTree>
    <p:extLst>
      <p:ext uri="{BB962C8B-B14F-4D97-AF65-F5344CB8AC3E}">
        <p14:creationId xmlns:p14="http://schemas.microsoft.com/office/powerpoint/2010/main" val="7415689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a:t>
            </a:r>
            <a:r>
              <a:rPr lang="en-US" baseline="0" dirty="0"/>
              <a:t> of healthy growth in infants:</a:t>
            </a:r>
          </a:p>
          <a:p>
            <a:r>
              <a:rPr lang="en-US" baseline="0" dirty="0"/>
              <a:t>A 7 lb., 20 inch baby at birth should be approximately 21 lbs., 30 inches at 12 months</a:t>
            </a:r>
          </a:p>
          <a:p>
            <a:endParaRPr lang="en-US" baseline="0" dirty="0"/>
          </a:p>
          <a:p>
            <a:pPr marL="171450" indent="-171450">
              <a:buFont typeface="Arial" charset="0"/>
              <a:buChar char="•"/>
            </a:pPr>
            <a:r>
              <a:rPr lang="en-US" baseline="0" dirty="0"/>
              <a:t>Before 4 months, infants cannot swallow solids.  Because their digestive systems are immature, infants who are fed solids too early are also at higher risk for developing allergies and dehydration due to overtaxed kidneys.  </a:t>
            </a:r>
          </a:p>
          <a:p>
            <a:pPr marL="171450" indent="-171450">
              <a:buFont typeface="Arial" charset="0"/>
              <a:buChar char="•"/>
            </a:pPr>
            <a:r>
              <a:rPr lang="en-US" baseline="0" dirty="0"/>
              <a:t>Cues that baby is ready for solid foods:  sitting with support, no drooling, doubled birth weight, interest in others eating</a:t>
            </a:r>
          </a:p>
          <a:p>
            <a:pPr marL="171450" indent="-171450">
              <a:buFont typeface="Arial" charset="0"/>
              <a:buChar char="•"/>
            </a:pPr>
            <a:r>
              <a:rPr lang="en-US" baseline="0" dirty="0"/>
              <a:t>Introducing new foods one at a time helps to identify food allergies/intolerances</a:t>
            </a:r>
          </a:p>
          <a:p>
            <a:pPr marL="171450" indent="-171450">
              <a:buFont typeface="Arial" charset="0"/>
              <a:buChar char="•"/>
            </a:pPr>
            <a:r>
              <a:rPr lang="en-US" baseline="0" dirty="0"/>
              <a:t>Honey should be avoided due to increased risk of botulism; egg whites &amp; orange juice may trigger allergic reactions if introduced too early </a:t>
            </a:r>
            <a:endParaRPr lang="en-US" dirty="0"/>
          </a:p>
        </p:txBody>
      </p:sp>
      <p:sp>
        <p:nvSpPr>
          <p:cNvPr id="4" name="Slide Number Placeholder 3"/>
          <p:cNvSpPr>
            <a:spLocks noGrp="1"/>
          </p:cNvSpPr>
          <p:nvPr>
            <p:ph type="sldNum" sz="quarter" idx="10"/>
          </p:nvPr>
        </p:nvSpPr>
        <p:spPr/>
        <p:txBody>
          <a:bodyPr/>
          <a:lstStyle/>
          <a:p>
            <a:fld id="{480E08C6-7DC6-C847-A6E2-E06BC225DB8E}" type="slidenum">
              <a:rPr lang="en-US" smtClean="0"/>
              <a:t>11</a:t>
            </a:fld>
            <a:endParaRPr lang="en-US"/>
          </a:p>
        </p:txBody>
      </p:sp>
    </p:spTree>
    <p:extLst>
      <p:ext uri="{BB962C8B-B14F-4D97-AF65-F5344CB8AC3E}">
        <p14:creationId xmlns:p14="http://schemas.microsoft.com/office/powerpoint/2010/main" val="18923977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What nutrients do</a:t>
            </a:r>
            <a:r>
              <a:rPr lang="en-US" baseline="0" dirty="0"/>
              <a:t> milk &amp; dairy products provide for toddlers? </a:t>
            </a:r>
          </a:p>
          <a:p>
            <a:r>
              <a:rPr lang="en-US" dirty="0"/>
              <a:t>Milk &amp; dairy products provide</a:t>
            </a:r>
            <a:r>
              <a:rPr lang="en-US" baseline="0" dirty="0"/>
              <a:t> calcium, protein, phosphorus, Vitamin A &amp; D, riboflavin, B vitamins, fat</a:t>
            </a:r>
          </a:p>
          <a:p>
            <a:r>
              <a:rPr lang="en-US" baseline="0" dirty="0"/>
              <a:t>	- fat is needed for calories &amp; brain development</a:t>
            </a:r>
            <a:endParaRPr lang="en-US" dirty="0"/>
          </a:p>
        </p:txBody>
      </p:sp>
      <p:sp>
        <p:nvSpPr>
          <p:cNvPr id="4" name="Slide Number Placeholder 3"/>
          <p:cNvSpPr>
            <a:spLocks noGrp="1"/>
          </p:cNvSpPr>
          <p:nvPr>
            <p:ph type="sldNum" sz="quarter" idx="10"/>
          </p:nvPr>
        </p:nvSpPr>
        <p:spPr/>
        <p:txBody>
          <a:bodyPr/>
          <a:lstStyle/>
          <a:p>
            <a:fld id="{480E08C6-7DC6-C847-A6E2-E06BC225DB8E}" type="slidenum">
              <a:rPr lang="en-US" smtClean="0"/>
              <a:t>12</a:t>
            </a:fld>
            <a:endParaRPr lang="en-US"/>
          </a:p>
        </p:txBody>
      </p:sp>
    </p:spTree>
    <p:extLst>
      <p:ext uri="{BB962C8B-B14F-4D97-AF65-F5344CB8AC3E}">
        <p14:creationId xmlns:p14="http://schemas.microsoft.com/office/powerpoint/2010/main" val="11041873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Toddlers</a:t>
            </a:r>
            <a:r>
              <a:rPr lang="en-US" baseline="0" dirty="0"/>
              <a:t> are often messy eaters- they are experimenting with all of the sensory experiences of eating AND learning to use a spoon!  Be patient.  </a:t>
            </a:r>
          </a:p>
          <a:p>
            <a:endParaRPr lang="en-US" baseline="0" dirty="0"/>
          </a:p>
          <a:p>
            <a:r>
              <a:rPr lang="en-US" baseline="0" dirty="0"/>
              <a:t>Toddlers’ appetites can vary wildly depending on growth, attention span, food preferences, etc.  If your toddler is growing appropriately and not frequently sick, you can be assured he or she is eating an adequate amount of calories &amp; nutrients.  </a:t>
            </a:r>
            <a:endParaRPr lang="en-US" dirty="0"/>
          </a:p>
        </p:txBody>
      </p:sp>
      <p:sp>
        <p:nvSpPr>
          <p:cNvPr id="4" name="Slide Number Placeholder 3"/>
          <p:cNvSpPr>
            <a:spLocks noGrp="1"/>
          </p:cNvSpPr>
          <p:nvPr>
            <p:ph type="sldNum" sz="quarter" idx="10"/>
          </p:nvPr>
        </p:nvSpPr>
        <p:spPr/>
        <p:txBody>
          <a:bodyPr/>
          <a:lstStyle/>
          <a:p>
            <a:fld id="{480E08C6-7DC6-C847-A6E2-E06BC225DB8E}" type="slidenum">
              <a:rPr lang="en-US" smtClean="0"/>
              <a:t>13</a:t>
            </a:fld>
            <a:endParaRPr lang="en-US"/>
          </a:p>
        </p:txBody>
      </p:sp>
    </p:spTree>
    <p:extLst>
      <p:ext uri="{BB962C8B-B14F-4D97-AF65-F5344CB8AC3E}">
        <p14:creationId xmlns:p14="http://schemas.microsoft.com/office/powerpoint/2010/main" val="1772247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80E08C6-7DC6-C847-A6E2-E06BC225DB8E}" type="slidenum">
              <a:rPr lang="en-US" smtClean="0"/>
              <a:t>14</a:t>
            </a:fld>
            <a:endParaRPr lang="en-US"/>
          </a:p>
        </p:txBody>
      </p:sp>
    </p:spTree>
    <p:extLst>
      <p:ext uri="{BB962C8B-B14F-4D97-AF65-F5344CB8AC3E}">
        <p14:creationId xmlns:p14="http://schemas.microsoft.com/office/powerpoint/2010/main" val="15562710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a:t>
            </a:r>
            <a:r>
              <a:rPr lang="en-US" baseline="0" dirty="0"/>
              <a:t> older preschoolers may have the daily caloric needs of some adult women, they still have smaller stomachs</a:t>
            </a:r>
            <a:r>
              <a:rPr lang="is-IS" baseline="0" dirty="0"/>
              <a:t>… snacks and smaller serving sizes are still important to supplement meals</a:t>
            </a:r>
          </a:p>
          <a:p>
            <a:endParaRPr lang="is-IS" baseline="0" dirty="0"/>
          </a:p>
          <a:p>
            <a:endParaRPr lang="en-US" dirty="0"/>
          </a:p>
        </p:txBody>
      </p:sp>
      <p:sp>
        <p:nvSpPr>
          <p:cNvPr id="4" name="Slide Number Placeholder 3"/>
          <p:cNvSpPr>
            <a:spLocks noGrp="1"/>
          </p:cNvSpPr>
          <p:nvPr>
            <p:ph type="sldNum" sz="quarter" idx="10"/>
          </p:nvPr>
        </p:nvSpPr>
        <p:spPr/>
        <p:txBody>
          <a:bodyPr/>
          <a:lstStyle/>
          <a:p>
            <a:fld id="{480E08C6-7DC6-C847-A6E2-E06BC225DB8E}" type="slidenum">
              <a:rPr lang="en-US" smtClean="0"/>
              <a:t>15</a:t>
            </a:fld>
            <a:endParaRPr lang="en-US"/>
          </a:p>
        </p:txBody>
      </p:sp>
    </p:spTree>
    <p:extLst>
      <p:ext uri="{BB962C8B-B14F-4D97-AF65-F5344CB8AC3E}">
        <p14:creationId xmlns:p14="http://schemas.microsoft.com/office/powerpoint/2010/main" val="5177202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Food jags or picky eating are both perfectly normal parts of</a:t>
            </a:r>
            <a:r>
              <a:rPr lang="en-US" baseline="0" dirty="0"/>
              <a:t> toddler and preschooler development, as this is a common way for children to assert their independence.</a:t>
            </a:r>
          </a:p>
          <a:p>
            <a:endParaRPr lang="en-US" baseline="0" dirty="0"/>
          </a:p>
          <a:p>
            <a:r>
              <a:rPr lang="en-US" baseline="0" dirty="0"/>
              <a:t>Forcing your child to eat or to clean their plate will only make mealtimes a negative experience.  Remember that they are getting enough calories &amp; nutrients if they are still growing appropriately.</a:t>
            </a:r>
          </a:p>
          <a:p>
            <a:endParaRPr lang="en-US" baseline="0" dirty="0"/>
          </a:p>
          <a:p>
            <a:r>
              <a:rPr lang="en-US" baseline="0" dirty="0"/>
              <a:t>Studies show that a child may need to be presented with new foods 8 to 10 times before actually trying &amp; liking it- don’t give up!  </a:t>
            </a:r>
          </a:p>
          <a:p>
            <a:endParaRPr lang="en-US" baseline="0" dirty="0"/>
          </a:p>
          <a:p>
            <a:r>
              <a:rPr lang="en-US" baseline="0" dirty="0"/>
              <a:t>Preschoolers love to mimic adult behavior, so it’s important to set a good example with healthy eating. </a:t>
            </a:r>
          </a:p>
          <a:p>
            <a:endParaRPr lang="en-US" dirty="0"/>
          </a:p>
        </p:txBody>
      </p:sp>
      <p:sp>
        <p:nvSpPr>
          <p:cNvPr id="4" name="Slide Number Placeholder 3"/>
          <p:cNvSpPr>
            <a:spLocks noGrp="1"/>
          </p:cNvSpPr>
          <p:nvPr>
            <p:ph type="sldNum" sz="quarter" idx="10"/>
          </p:nvPr>
        </p:nvSpPr>
        <p:spPr/>
        <p:txBody>
          <a:bodyPr/>
          <a:lstStyle/>
          <a:p>
            <a:fld id="{480E08C6-7DC6-C847-A6E2-E06BC225DB8E}" type="slidenum">
              <a:rPr lang="en-US" smtClean="0"/>
              <a:t>16</a:t>
            </a:fld>
            <a:endParaRPr lang="en-US"/>
          </a:p>
        </p:txBody>
      </p:sp>
    </p:spTree>
    <p:extLst>
      <p:ext uri="{BB962C8B-B14F-4D97-AF65-F5344CB8AC3E}">
        <p14:creationId xmlns:p14="http://schemas.microsoft.com/office/powerpoint/2010/main" val="15717607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school-aged children covers the</a:t>
            </a:r>
            <a:r>
              <a:rPr lang="en-US" baseline="0" dirty="0"/>
              <a:t> ages of 5 to approximately 12 years of age, calorie requirements have a wide range during this time.  Visit </a:t>
            </a:r>
            <a:r>
              <a:rPr lang="en-US" baseline="0" dirty="0" err="1"/>
              <a:t>www.choosemyplate.com</a:t>
            </a:r>
            <a:r>
              <a:rPr lang="en-US" baseline="0" dirty="0"/>
              <a:t> and access the Super Tracker to calculate more specific calorie requirements.  </a:t>
            </a:r>
            <a:endParaRPr lang="en-US" dirty="0"/>
          </a:p>
        </p:txBody>
      </p:sp>
      <p:sp>
        <p:nvSpPr>
          <p:cNvPr id="4" name="Slide Number Placeholder 3"/>
          <p:cNvSpPr>
            <a:spLocks noGrp="1"/>
          </p:cNvSpPr>
          <p:nvPr>
            <p:ph type="sldNum" sz="quarter" idx="10"/>
          </p:nvPr>
        </p:nvSpPr>
        <p:spPr/>
        <p:txBody>
          <a:bodyPr/>
          <a:lstStyle/>
          <a:p>
            <a:fld id="{480E08C6-7DC6-C847-A6E2-E06BC225DB8E}" type="slidenum">
              <a:rPr lang="en-US" smtClean="0"/>
              <a:t>17</a:t>
            </a:fld>
            <a:endParaRPr lang="en-US"/>
          </a:p>
        </p:txBody>
      </p:sp>
    </p:spTree>
    <p:extLst>
      <p:ext uri="{BB962C8B-B14F-4D97-AF65-F5344CB8AC3E}">
        <p14:creationId xmlns:p14="http://schemas.microsoft.com/office/powerpoint/2010/main" val="20243814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Remind students that habits established in childhood will carry over into adolescence and even adulthood!  As with toddlers &amp; preschoolers, having healthy snacks available and preparing meals that are rich</a:t>
            </a:r>
            <a:r>
              <a:rPr lang="en-US" baseline="0" dirty="0"/>
              <a:t> in nutrients is key. </a:t>
            </a:r>
          </a:p>
          <a:p>
            <a:endParaRPr lang="en-US" baseline="0" dirty="0"/>
          </a:p>
          <a:p>
            <a:r>
              <a:rPr lang="en-US" baseline="0" dirty="0"/>
              <a:t>Discuss SEDENTARY as a vocabulary term.</a:t>
            </a:r>
          </a:p>
          <a:p>
            <a:endParaRPr lang="en-US" baseline="0" dirty="0"/>
          </a:p>
          <a:p>
            <a:r>
              <a:rPr lang="en-US" baseline="0" dirty="0"/>
              <a:t>Give examples of “developmentally appropriate”:  5-year-olds should not lift weights or run marathons; playing catch or tag are more appropriate</a:t>
            </a:r>
            <a:endParaRPr lang="en-US" dirty="0"/>
          </a:p>
        </p:txBody>
      </p:sp>
      <p:sp>
        <p:nvSpPr>
          <p:cNvPr id="4" name="Slide Number Placeholder 3"/>
          <p:cNvSpPr>
            <a:spLocks noGrp="1"/>
          </p:cNvSpPr>
          <p:nvPr>
            <p:ph type="sldNum" sz="quarter" idx="10"/>
          </p:nvPr>
        </p:nvSpPr>
        <p:spPr/>
        <p:txBody>
          <a:bodyPr/>
          <a:lstStyle/>
          <a:p>
            <a:fld id="{480E08C6-7DC6-C847-A6E2-E06BC225DB8E}" type="slidenum">
              <a:rPr lang="en-US" smtClean="0"/>
              <a:t>18</a:t>
            </a:fld>
            <a:endParaRPr lang="en-US"/>
          </a:p>
        </p:txBody>
      </p:sp>
    </p:spTree>
    <p:extLst>
      <p:ext uri="{BB962C8B-B14F-4D97-AF65-F5344CB8AC3E}">
        <p14:creationId xmlns:p14="http://schemas.microsoft.com/office/powerpoint/2010/main" val="9927283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Rapid growth in adolescence</a:t>
            </a:r>
            <a:r>
              <a:rPr lang="en-US" baseline="0" dirty="0"/>
              <a:t> usually consists of:  growth in height, growth in weight, &amp; muscle development.  Healthy males will develop more lean muscle mass, while healthy females will develop fatty tissues. </a:t>
            </a:r>
          </a:p>
          <a:p>
            <a:endParaRPr lang="en-US" baseline="0" dirty="0"/>
          </a:p>
          <a:p>
            <a:r>
              <a:rPr lang="en-US" baseline="0" dirty="0"/>
              <a:t>Emphasize that “average” is just that</a:t>
            </a:r>
            <a:r>
              <a:rPr lang="is-IS" baseline="0" dirty="0"/>
              <a:t>… Teens who are more or less active will have different calorie requirements.  Overall, teens need slightly more calories &amp; nutrients than adults. Male teens need more calories than female teens because of higher percentage of lean body mass.  </a:t>
            </a:r>
            <a:endParaRPr lang="en-US" dirty="0"/>
          </a:p>
        </p:txBody>
      </p:sp>
      <p:sp>
        <p:nvSpPr>
          <p:cNvPr id="4" name="Slide Number Placeholder 3"/>
          <p:cNvSpPr>
            <a:spLocks noGrp="1"/>
          </p:cNvSpPr>
          <p:nvPr>
            <p:ph type="sldNum" sz="quarter" idx="10"/>
          </p:nvPr>
        </p:nvSpPr>
        <p:spPr/>
        <p:txBody>
          <a:bodyPr/>
          <a:lstStyle/>
          <a:p>
            <a:fld id="{480E08C6-7DC6-C847-A6E2-E06BC225DB8E}" type="slidenum">
              <a:rPr lang="en-US" smtClean="0"/>
              <a:t>19</a:t>
            </a:fld>
            <a:endParaRPr lang="en-US"/>
          </a:p>
        </p:txBody>
      </p:sp>
    </p:spTree>
    <p:extLst>
      <p:ext uri="{BB962C8B-B14F-4D97-AF65-F5344CB8AC3E}">
        <p14:creationId xmlns:p14="http://schemas.microsoft.com/office/powerpoint/2010/main" val="9829506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Female teens have a higher risk of anemia</a:t>
            </a:r>
            <a:r>
              <a:rPr lang="en-US" baseline="0" dirty="0"/>
              <a:t> (iron deficiency) due to losses through menstruation. Good sources of iron include red meat, legumes, dark green leafy vegetables, and whole-grain/enriched breads &amp; cereals. </a:t>
            </a:r>
          </a:p>
          <a:p>
            <a:endParaRPr lang="en-US" baseline="0" dirty="0"/>
          </a:p>
          <a:p>
            <a:r>
              <a:rPr lang="en-US" baseline="0" dirty="0"/>
              <a:t>Teenagers who lack bone density are at a higher risk of developing osteoporosis later in life.  </a:t>
            </a:r>
          </a:p>
        </p:txBody>
      </p:sp>
      <p:sp>
        <p:nvSpPr>
          <p:cNvPr id="4" name="Slide Number Placeholder 3"/>
          <p:cNvSpPr>
            <a:spLocks noGrp="1"/>
          </p:cNvSpPr>
          <p:nvPr>
            <p:ph type="sldNum" sz="quarter" idx="10"/>
          </p:nvPr>
        </p:nvSpPr>
        <p:spPr/>
        <p:txBody>
          <a:bodyPr/>
          <a:lstStyle/>
          <a:p>
            <a:fld id="{480E08C6-7DC6-C847-A6E2-E06BC225DB8E}" type="slidenum">
              <a:rPr lang="en-US" smtClean="0"/>
              <a:t>20</a:t>
            </a:fld>
            <a:endParaRPr lang="en-US"/>
          </a:p>
        </p:txBody>
      </p:sp>
    </p:spTree>
    <p:extLst>
      <p:ext uri="{BB962C8B-B14F-4D97-AF65-F5344CB8AC3E}">
        <p14:creationId xmlns:p14="http://schemas.microsoft.com/office/powerpoint/2010/main" val="18178369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Teens who skip breakfast or other meals may have trouble</a:t>
            </a:r>
            <a:r>
              <a:rPr lang="en-US" baseline="0" dirty="0"/>
              <a:t> concentrating in school, and may also experience tiredness, irritability, more headaches &amp; infections.  Eating a good breakfast gives you energy for your day after a night of sleep. </a:t>
            </a:r>
          </a:p>
          <a:p>
            <a:endParaRPr lang="en-US" baseline="0" dirty="0"/>
          </a:p>
          <a:p>
            <a:r>
              <a:rPr lang="en-US" baseline="0" dirty="0"/>
              <a:t>Emphasize that poor eating habits established in adolescence often follow into adulthood, setting them up for higher risk of chronic disease! </a:t>
            </a:r>
            <a:endParaRPr lang="en-US" dirty="0"/>
          </a:p>
        </p:txBody>
      </p:sp>
      <p:sp>
        <p:nvSpPr>
          <p:cNvPr id="4" name="Slide Number Placeholder 3"/>
          <p:cNvSpPr>
            <a:spLocks noGrp="1"/>
          </p:cNvSpPr>
          <p:nvPr>
            <p:ph type="sldNum" sz="quarter" idx="10"/>
          </p:nvPr>
        </p:nvSpPr>
        <p:spPr/>
        <p:txBody>
          <a:bodyPr/>
          <a:lstStyle/>
          <a:p>
            <a:fld id="{480E08C6-7DC6-C847-A6E2-E06BC225DB8E}" type="slidenum">
              <a:rPr lang="en-US" smtClean="0"/>
              <a:t>21</a:t>
            </a:fld>
            <a:endParaRPr lang="en-US"/>
          </a:p>
        </p:txBody>
      </p:sp>
    </p:spTree>
    <p:extLst>
      <p:ext uri="{BB962C8B-B14F-4D97-AF65-F5344CB8AC3E}">
        <p14:creationId xmlns:p14="http://schemas.microsoft.com/office/powerpoint/2010/main" val="3580340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 the time a person reaches adulthood, they have stopped growing and need slightly</a:t>
            </a:r>
            <a:r>
              <a:rPr lang="en-US" baseline="0" dirty="0"/>
              <a:t> less calories to maintain body functions.  </a:t>
            </a:r>
          </a:p>
          <a:p>
            <a:endParaRPr lang="en-US" baseline="0" dirty="0"/>
          </a:p>
          <a:p>
            <a:r>
              <a:rPr lang="en-US" baseline="0" dirty="0"/>
              <a:t>Most adults gradually decrease in the amount of energy their bodies need to operate.  However, adults who exercise and maintain lean body mass will continue to need higher amounts of energy as seen in early adulthood.  </a:t>
            </a:r>
          </a:p>
          <a:p>
            <a:endParaRPr lang="en-US" baseline="0" dirty="0"/>
          </a:p>
          <a:p>
            <a:r>
              <a:rPr lang="en-US" baseline="0" dirty="0"/>
              <a:t>Because calorie needs can vary dramatically due to gender, height, weight, age, &amp; activity level, it is recommended that individuals calculate their personal daily calorie requirements and food group servings at </a:t>
            </a:r>
            <a:r>
              <a:rPr lang="en-US" baseline="0" dirty="0" err="1"/>
              <a:t>ChooseMyPlate.com</a:t>
            </a:r>
            <a:endParaRPr lang="en-US" baseline="0" dirty="0"/>
          </a:p>
          <a:p>
            <a:endParaRPr lang="en-US" dirty="0"/>
          </a:p>
        </p:txBody>
      </p:sp>
      <p:sp>
        <p:nvSpPr>
          <p:cNvPr id="4" name="Slide Number Placeholder 3"/>
          <p:cNvSpPr>
            <a:spLocks noGrp="1"/>
          </p:cNvSpPr>
          <p:nvPr>
            <p:ph type="sldNum" sz="quarter" idx="10"/>
          </p:nvPr>
        </p:nvSpPr>
        <p:spPr/>
        <p:txBody>
          <a:bodyPr/>
          <a:lstStyle/>
          <a:p>
            <a:fld id="{480E08C6-7DC6-C847-A6E2-E06BC225DB8E}" type="slidenum">
              <a:rPr lang="en-US" smtClean="0"/>
              <a:t>22</a:t>
            </a:fld>
            <a:endParaRPr lang="en-US"/>
          </a:p>
        </p:txBody>
      </p:sp>
    </p:spTree>
    <p:extLst>
      <p:ext uri="{BB962C8B-B14F-4D97-AF65-F5344CB8AC3E}">
        <p14:creationId xmlns:p14="http://schemas.microsoft.com/office/powerpoint/2010/main" val="10643782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more information, see the Dietary</a:t>
            </a:r>
            <a:r>
              <a:rPr lang="en-US" baseline="0" dirty="0"/>
              <a:t> Guidelines for Americans 2015-2020 https://</a:t>
            </a:r>
            <a:r>
              <a:rPr lang="en-US" baseline="0" dirty="0" err="1"/>
              <a:t>health.gov</a:t>
            </a:r>
            <a:r>
              <a:rPr lang="en-US" baseline="0" dirty="0"/>
              <a:t>/</a:t>
            </a:r>
            <a:r>
              <a:rPr lang="en-US" baseline="0" dirty="0" err="1"/>
              <a:t>dietaryguidelines</a:t>
            </a:r>
            <a:r>
              <a:rPr lang="en-US" baseline="0" dirty="0"/>
              <a:t>/2015/guidelines/</a:t>
            </a:r>
          </a:p>
          <a:p>
            <a:endParaRPr lang="en-US" baseline="0" dirty="0"/>
          </a:p>
          <a:p>
            <a:r>
              <a:rPr lang="en-US" baseline="0" dirty="0"/>
              <a:t>Younger adults (19-30 yrs.) may have stopped growing, but their bones are still accumulating calcium stores for the future!  Dairy products and other calcium-rich food sources continue to be important.  </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480E08C6-7DC6-C847-A6E2-E06BC225DB8E}" type="slidenum">
              <a:rPr lang="en-US" smtClean="0"/>
              <a:t>23</a:t>
            </a:fld>
            <a:endParaRPr lang="en-US"/>
          </a:p>
        </p:txBody>
      </p:sp>
    </p:spTree>
    <p:extLst>
      <p:ext uri="{BB962C8B-B14F-4D97-AF65-F5344CB8AC3E}">
        <p14:creationId xmlns:p14="http://schemas.microsoft.com/office/powerpoint/2010/main" val="7908730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Older adults who are obese or overweight are at higher risk for developing a variety</a:t>
            </a:r>
            <a:r>
              <a:rPr lang="en-US" baseline="0" dirty="0"/>
              <a:t> of chronic diseases, including type 2 diabetes, heart disease, gall bladder disease</a:t>
            </a:r>
          </a:p>
          <a:p>
            <a:endParaRPr lang="en-US" baseline="0" dirty="0"/>
          </a:p>
          <a:p>
            <a:r>
              <a:rPr lang="en-US" baseline="0" dirty="0"/>
              <a:t>Food choices should be nutrient-dense to take in maximum nutrition without exceeding calorie needs </a:t>
            </a:r>
          </a:p>
          <a:p>
            <a:endParaRPr lang="en-US" baseline="0" dirty="0"/>
          </a:p>
          <a:p>
            <a:r>
              <a:rPr lang="en-US" baseline="0" dirty="0"/>
              <a:t>Older adults should participate in everyday physical activity- keeps muscles toned, improves circulation, increases calorie needs </a:t>
            </a:r>
            <a:endParaRPr lang="en-US" dirty="0"/>
          </a:p>
        </p:txBody>
      </p:sp>
      <p:sp>
        <p:nvSpPr>
          <p:cNvPr id="4" name="Slide Number Placeholder 3"/>
          <p:cNvSpPr>
            <a:spLocks noGrp="1"/>
          </p:cNvSpPr>
          <p:nvPr>
            <p:ph type="sldNum" sz="quarter" idx="10"/>
          </p:nvPr>
        </p:nvSpPr>
        <p:spPr/>
        <p:txBody>
          <a:bodyPr/>
          <a:lstStyle/>
          <a:p>
            <a:fld id="{480E08C6-7DC6-C847-A6E2-E06BC225DB8E}" type="slidenum">
              <a:rPr lang="en-US" smtClean="0"/>
              <a:t>24</a:t>
            </a:fld>
            <a:endParaRPr lang="en-US"/>
          </a:p>
        </p:txBody>
      </p:sp>
    </p:spTree>
    <p:extLst>
      <p:ext uri="{BB962C8B-B14F-4D97-AF65-F5344CB8AC3E}">
        <p14:creationId xmlns:p14="http://schemas.microsoft.com/office/powerpoint/2010/main" val="12351195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charset="0"/>
              <a:buChar char="•"/>
            </a:pPr>
            <a:r>
              <a:rPr lang="en-US" dirty="0"/>
              <a:t>Lack of calcium &amp; vitamin</a:t>
            </a:r>
            <a:r>
              <a:rPr lang="en-US" baseline="0" dirty="0"/>
              <a:t> D contributes to osteoporosis in women, along with menopause &amp; lack of weight-bearing exercise</a:t>
            </a:r>
          </a:p>
          <a:p>
            <a:pPr marL="171450" indent="-171450">
              <a:buFont typeface="Arial" charset="0"/>
              <a:buChar char="•"/>
            </a:pPr>
            <a:r>
              <a:rPr lang="en-US" baseline="0" dirty="0"/>
              <a:t>Older adults have decreased absorption of nutrients during digestion, causing them to get fewer nutrients from meals</a:t>
            </a:r>
          </a:p>
          <a:p>
            <a:pPr marL="171450" indent="-171450">
              <a:buFont typeface="Arial" charset="0"/>
              <a:buChar char="•"/>
            </a:pPr>
            <a:r>
              <a:rPr lang="en-US" baseline="0" dirty="0"/>
              <a:t>Fiber-rich foods include fruits, vegetables, whole grains, and legumes</a:t>
            </a:r>
          </a:p>
          <a:p>
            <a:pPr marL="171450" indent="-171450">
              <a:buFont typeface="Arial" charset="0"/>
              <a:buChar char="•"/>
            </a:pPr>
            <a:endParaRPr lang="en-US" baseline="0" dirty="0"/>
          </a:p>
          <a:p>
            <a:pPr marL="171450" indent="-171450">
              <a:buFont typeface="Arial" charset="0"/>
              <a:buChar char="•"/>
            </a:pPr>
            <a:r>
              <a:rPr lang="en-US" baseline="0" dirty="0"/>
              <a:t>Older adults have weakened immune systems- high risk population for FBI (review of </a:t>
            </a:r>
            <a:r>
              <a:rPr lang="en-US" baseline="0" dirty="0" err="1"/>
              <a:t>ServSafe</a:t>
            </a:r>
            <a:r>
              <a:rPr lang="en-US" baseline="0" dirty="0"/>
              <a:t>) </a:t>
            </a:r>
          </a:p>
          <a:p>
            <a:pPr marL="171450" indent="-171450">
              <a:buFont typeface="Arial" charset="0"/>
              <a:buChar char="•"/>
            </a:pPr>
            <a:r>
              <a:rPr lang="en-US" baseline="0" dirty="0"/>
              <a:t>Older adults should be careful to follow safe practices for handling food!  </a:t>
            </a:r>
            <a:endParaRPr lang="en-US" dirty="0"/>
          </a:p>
        </p:txBody>
      </p:sp>
      <p:sp>
        <p:nvSpPr>
          <p:cNvPr id="4" name="Slide Number Placeholder 3"/>
          <p:cNvSpPr>
            <a:spLocks noGrp="1"/>
          </p:cNvSpPr>
          <p:nvPr>
            <p:ph type="sldNum" sz="quarter" idx="10"/>
          </p:nvPr>
        </p:nvSpPr>
        <p:spPr/>
        <p:txBody>
          <a:bodyPr/>
          <a:lstStyle/>
          <a:p>
            <a:fld id="{480E08C6-7DC6-C847-A6E2-E06BC225DB8E}" type="slidenum">
              <a:rPr lang="en-US" smtClean="0"/>
              <a:t>25</a:t>
            </a:fld>
            <a:endParaRPr lang="en-US"/>
          </a:p>
        </p:txBody>
      </p:sp>
    </p:spTree>
    <p:extLst>
      <p:ext uri="{BB962C8B-B14F-4D97-AF65-F5344CB8AC3E}">
        <p14:creationId xmlns:p14="http://schemas.microsoft.com/office/powerpoint/2010/main" val="17068028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80E08C6-7DC6-C847-A6E2-E06BC225DB8E}" type="slidenum">
              <a:rPr lang="en-US" smtClean="0"/>
              <a:t>26</a:t>
            </a:fld>
            <a:endParaRPr lang="en-US"/>
          </a:p>
        </p:txBody>
      </p:sp>
    </p:spTree>
    <p:extLst>
      <p:ext uri="{BB962C8B-B14F-4D97-AF65-F5344CB8AC3E}">
        <p14:creationId xmlns:p14="http://schemas.microsoft.com/office/powerpoint/2010/main" val="21040500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0">
                      <a:schemeClr val="tx1"/>
                    </a:gs>
                    <a:gs pos="68000">
                      <a:srgbClr val="F1F1F1"/>
                    </a:gs>
                    <a:gs pos="100000">
                      <a:schemeClr val="bg1">
                        <a:lumMod val="11000"/>
                        <a:lumOff val="89000"/>
                      </a:schemeClr>
                    </a:gs>
                  </a:gsLst>
                  <a:lin ang="5400000" scaled="1"/>
                  <a:tileRect/>
                </a:gradFill>
                <a:effectLst>
                  <a:outerShdw blurRad="469900" dist="342900" dir="5400000" sy="-20000" rotWithShape="0">
                    <a:prstClr val="black">
                      <a:alpha val="66000"/>
                    </a:prstClr>
                  </a:outerShdw>
                </a:effectLst>
              </a:defRPr>
            </a:lvl1pPr>
          </a:lstStyle>
          <a:p>
            <a:pPr lvl="0" algn="r"/>
            <a:r>
              <a:rPr lang="en-US"/>
              <a:t>Click to edit Master title style</a:t>
            </a:r>
            <a:endParaRPr lang="en-US" dirty="0"/>
          </a:p>
        </p:txBody>
      </p:sp>
      <p:sp>
        <p:nvSpPr>
          <p:cNvPr id="3" name="Subtitle 2"/>
          <p:cNvSpPr>
            <a:spLocks noGrp="1"/>
          </p:cNvSpPr>
          <p:nvPr>
            <p:ph type="subTitle" idx="1"/>
          </p:nvPr>
        </p:nvSpPr>
        <p:spPr>
          <a:xfrm>
            <a:off x="2209799" y="3694375"/>
            <a:ext cx="9144000" cy="754025"/>
          </a:xfrm>
        </p:spPr>
        <p:txBody>
          <a:bodyPr vert="horz" lIns="91440" tIns="45720" rIns="91440" bIns="45720" rtlCol="0"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stStyle>
          <a:p>
            <a:pPr marL="0" lvl="0" indent="0" algn="r">
              <a:buNone/>
            </a:pPr>
            <a:r>
              <a:rPr lang="en-US"/>
              <a:t>Click to edit Master subtitle style</a:t>
            </a:r>
            <a:endParaRPr lang="en-US" dirty="0"/>
          </a:p>
        </p:txBody>
      </p:sp>
      <p:sp>
        <p:nvSpPr>
          <p:cNvPr id="7" name="Date Placeholder 6"/>
          <p:cNvSpPr>
            <a:spLocks noGrp="1"/>
          </p:cNvSpPr>
          <p:nvPr>
            <p:ph type="dt" sz="half" idx="10"/>
          </p:nvPr>
        </p:nvSpPr>
        <p:spPr/>
        <p:txBody>
          <a:bodyPr/>
          <a:lstStyle/>
          <a:p>
            <a:fld id="{6AB01697-715D-6842-9274-79355BB1649E}" type="datetimeFigureOut">
              <a:rPr lang="en-US" smtClean="0"/>
              <a:t>3/9/2018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6FFEBE0-ED22-3345-816A-F83DD01FFA4B}" type="slidenum">
              <a:rPr lang="en-US" smtClean="0"/>
              <a:t>‹#›</a:t>
            </a:fld>
            <a:endParaRPr lang="en-US"/>
          </a:p>
        </p:txBody>
      </p:sp>
    </p:spTree>
    <p:extLst>
      <p:ext uri="{BB962C8B-B14F-4D97-AF65-F5344CB8AC3E}">
        <p14:creationId xmlns:p14="http://schemas.microsoft.com/office/powerpoint/2010/main" val="13572234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AB01697-715D-6842-9274-79355BB1649E}" type="datetimeFigureOut">
              <a:rPr lang="en-US" smtClean="0"/>
              <a:t>3/9/2018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FFEBE0-ED22-3345-816A-F83DD01FFA4B}" type="slidenum">
              <a:rPr lang="en-US" smtClean="0"/>
              <a:t>‹#›</a:t>
            </a:fld>
            <a:endParaRPr lang="en-US"/>
          </a:p>
        </p:txBody>
      </p:sp>
    </p:spTree>
    <p:extLst>
      <p:ext uri="{BB962C8B-B14F-4D97-AF65-F5344CB8AC3E}">
        <p14:creationId xmlns:p14="http://schemas.microsoft.com/office/powerpoint/2010/main" val="2826710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32000"/>
                        <a:lumOff val="68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AB01697-715D-6842-9274-79355BB1649E}" type="datetimeFigureOut">
              <a:rPr lang="en-US" smtClean="0"/>
              <a:t>3/9/2018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FFEBE0-ED22-3345-816A-F83DD01FFA4B}" type="slidenum">
              <a:rPr lang="en-US" smtClean="0"/>
              <a:t>‹#›</a:t>
            </a:fld>
            <a:endParaRPr lang="en-US"/>
          </a:p>
        </p:txBody>
      </p:sp>
    </p:spTree>
    <p:extLst>
      <p:ext uri="{BB962C8B-B14F-4D97-AF65-F5344CB8AC3E}">
        <p14:creationId xmlns:p14="http://schemas.microsoft.com/office/powerpoint/2010/main" val="6190984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AB01697-715D-6842-9274-79355BB1649E}" type="datetimeFigureOut">
              <a:rPr lang="en-US" smtClean="0"/>
              <a:t>3/9/2018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FFEBE0-ED22-3345-816A-F83DD01FFA4B}" type="slidenum">
              <a:rPr lang="en-US" smtClean="0"/>
              <a:t>‹#›</a:t>
            </a:fld>
            <a:endParaRPr lang="en-US"/>
          </a:p>
        </p:txBody>
      </p:sp>
    </p:spTree>
    <p:extLst>
      <p:ext uri="{BB962C8B-B14F-4D97-AF65-F5344CB8AC3E}">
        <p14:creationId xmlns:p14="http://schemas.microsoft.com/office/powerpoint/2010/main" val="6290601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20000" y="2505075"/>
            <a:ext cx="50252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6" name="Content Placeholder 5"/>
          <p:cNvSpPr>
            <a:spLocks noGrp="1"/>
          </p:cNvSpPr>
          <p:nvPr>
            <p:ph sz="quarter" idx="4"/>
          </p:nvPr>
        </p:nvSpPr>
        <p:spPr>
          <a:xfrm>
            <a:off x="6319840" y="2505075"/>
            <a:ext cx="503554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AB01697-715D-6842-9274-79355BB1649E}" type="datetimeFigureOut">
              <a:rPr lang="en-US" smtClean="0"/>
              <a:t>3/9/2018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6FFEBE0-ED22-3345-816A-F83DD01FFA4B}" type="slidenum">
              <a:rPr lang="en-US" smtClean="0"/>
              <a:t>‹#›</a:t>
            </a:fld>
            <a:endParaRPr lang="en-US"/>
          </a:p>
        </p:txBody>
      </p:sp>
    </p:spTree>
    <p:extLst>
      <p:ext uri="{BB962C8B-B14F-4D97-AF65-F5344CB8AC3E}">
        <p14:creationId xmlns:p14="http://schemas.microsoft.com/office/powerpoint/2010/main" val="5511401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AB01697-715D-6842-9274-79355BB1649E}" type="datetimeFigureOut">
              <a:rPr lang="en-US" smtClean="0"/>
              <a:t>3/9/2018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6FFEBE0-ED22-3345-816A-F83DD01FFA4B}" type="slidenum">
              <a:rPr lang="en-US" smtClean="0"/>
              <a:t>‹#›</a:t>
            </a:fld>
            <a:endParaRPr lang="en-US"/>
          </a:p>
        </p:txBody>
      </p:sp>
    </p:spTree>
    <p:extLst>
      <p:ext uri="{BB962C8B-B14F-4D97-AF65-F5344CB8AC3E}">
        <p14:creationId xmlns:p14="http://schemas.microsoft.com/office/powerpoint/2010/main" val="9152458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B01697-715D-6842-9274-79355BB1649E}" type="datetimeFigureOut">
              <a:rPr lang="en-US" smtClean="0"/>
              <a:t>3/9/2018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6FFEBE0-ED22-3345-816A-F83DD01FFA4B}" type="slidenum">
              <a:rPr lang="en-US" smtClean="0"/>
              <a:t>‹#›</a:t>
            </a:fld>
            <a:endParaRPr lang="en-US"/>
          </a:p>
        </p:txBody>
      </p:sp>
    </p:spTree>
    <p:extLst>
      <p:ext uri="{BB962C8B-B14F-4D97-AF65-F5344CB8AC3E}">
        <p14:creationId xmlns:p14="http://schemas.microsoft.com/office/powerpoint/2010/main" val="1111332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AB01697-715D-6842-9274-79355BB1649E}" type="datetimeFigureOut">
              <a:rPr lang="en-US" smtClean="0"/>
              <a:t>3/9/2018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FFEBE0-ED22-3345-816A-F83DD01FFA4B}" type="slidenum">
              <a:rPr lang="en-US" smtClean="0"/>
              <a:t>‹#›</a:t>
            </a:fld>
            <a:endParaRPr lang="en-US"/>
          </a:p>
        </p:txBody>
      </p:sp>
    </p:spTree>
    <p:extLst>
      <p:ext uri="{BB962C8B-B14F-4D97-AF65-F5344CB8AC3E}">
        <p14:creationId xmlns:p14="http://schemas.microsoft.com/office/powerpoint/2010/main" val="16537309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AB01697-715D-6842-9274-79355BB1649E}" type="datetimeFigureOut">
              <a:rPr lang="en-US" smtClean="0"/>
              <a:t>3/9/2018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FFEBE0-ED22-3345-816A-F83DD01FFA4B}" type="slidenum">
              <a:rPr lang="en-US" smtClean="0"/>
              <a:t>‹#›</a:t>
            </a:fld>
            <a:endParaRPr lang="en-US"/>
          </a:p>
        </p:txBody>
      </p:sp>
    </p:spTree>
    <p:extLst>
      <p:ext uri="{BB962C8B-B14F-4D97-AF65-F5344CB8AC3E}">
        <p14:creationId xmlns:p14="http://schemas.microsoft.com/office/powerpoint/2010/main" val="15220448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AB01697-715D-6842-9274-79355BB1649E}" type="datetimeFigureOut">
              <a:rPr lang="en-US" smtClean="0"/>
              <a:t>3/9/2018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FFEBE0-ED22-3345-816A-F83DD01FFA4B}" type="slidenum">
              <a:rPr lang="en-US" smtClean="0"/>
              <a:t>‹#›</a:t>
            </a:fld>
            <a:endParaRPr lang="en-US"/>
          </a:p>
        </p:txBody>
      </p:sp>
    </p:spTree>
    <p:extLst>
      <p:ext uri="{BB962C8B-B14F-4D97-AF65-F5344CB8AC3E}">
        <p14:creationId xmlns:p14="http://schemas.microsoft.com/office/powerpoint/2010/main" val="1833640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AB01697-715D-6842-9274-79355BB1649E}" type="datetimeFigureOut">
              <a:rPr lang="en-US" smtClean="0"/>
              <a:t>3/9/2018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FFEBE0-ED22-3345-816A-F83DD01FFA4B}" type="slidenum">
              <a:rPr lang="en-US" smtClean="0"/>
              <a:t>‹#›</a:t>
            </a:fld>
            <a:endParaRPr lang="en-US"/>
          </a:p>
        </p:txBody>
      </p:sp>
    </p:spTree>
    <p:extLst>
      <p:ext uri="{BB962C8B-B14F-4D97-AF65-F5344CB8AC3E}">
        <p14:creationId xmlns:p14="http://schemas.microsoft.com/office/powerpoint/2010/main" val="1598490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AB01697-715D-6842-9274-79355BB1649E}" type="datetimeFigureOut">
              <a:rPr lang="en-US" smtClean="0"/>
              <a:t>3/9/2018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FFEBE0-ED22-3345-816A-F83DD01FFA4B}" type="slidenum">
              <a:rPr lang="en-US" smtClean="0"/>
              <a:t>‹#›</a:t>
            </a:fld>
            <a:endParaRPr lang="en-US"/>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802854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en-US"/>
              <a:t>Click to edit Master title style</a:t>
            </a:r>
            <a:endParaRPr lang="en-US" dirty="0"/>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AB01697-715D-6842-9274-79355BB1649E}" type="datetimeFigureOut">
              <a:rPr lang="en-US" smtClean="0"/>
              <a:t>3/9/2018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FFEBE0-ED22-3345-816A-F83DD01FFA4B}" type="slidenum">
              <a:rPr lang="en-US" smtClean="0"/>
              <a:t>‹#›</a:t>
            </a:fld>
            <a:endParaRPr lang="en-US"/>
          </a:p>
        </p:txBody>
      </p:sp>
    </p:spTree>
    <p:extLst>
      <p:ext uri="{BB962C8B-B14F-4D97-AF65-F5344CB8AC3E}">
        <p14:creationId xmlns:p14="http://schemas.microsoft.com/office/powerpoint/2010/main" val="7383320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6AB01697-715D-6842-9274-79355BB1649E}" type="datetimeFigureOut">
              <a:rPr lang="en-US" smtClean="0"/>
              <a:t>3/9/2018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6FFEBE0-ED22-3345-816A-F83DD01FFA4B}" type="slidenum">
              <a:rPr lang="en-US" smtClean="0"/>
              <a:t>‹#›</a:t>
            </a:fld>
            <a:endParaRPr lang="en-US"/>
          </a:p>
        </p:txBody>
      </p:sp>
    </p:spTree>
    <p:extLst>
      <p:ext uri="{BB962C8B-B14F-4D97-AF65-F5344CB8AC3E}">
        <p14:creationId xmlns:p14="http://schemas.microsoft.com/office/powerpoint/2010/main" val="9861511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Drag picture to placeholder or click icon to add</a:t>
            </a:r>
            <a:endParaRPr lang="en-US" dirty="0"/>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Drag picture to placeholder or click icon to add</a:t>
            </a:r>
            <a:endParaRPr lang="en-US" dirty="0"/>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Drag picture to placeholder or click icon to add</a:t>
            </a:r>
            <a:endParaRPr lang="en-US" dirty="0"/>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6AB01697-715D-6842-9274-79355BB1649E}" type="datetimeFigureOut">
              <a:rPr lang="en-US" smtClean="0"/>
              <a:t>3/9/2018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6FFEBE0-ED22-3345-816A-F83DD01FFA4B}" type="slidenum">
              <a:rPr lang="en-US" smtClean="0"/>
              <a:t>‹#›</a:t>
            </a:fld>
            <a:endParaRPr lang="en-US"/>
          </a:p>
        </p:txBody>
      </p:sp>
    </p:spTree>
    <p:extLst>
      <p:ext uri="{BB962C8B-B14F-4D97-AF65-F5344CB8AC3E}">
        <p14:creationId xmlns:p14="http://schemas.microsoft.com/office/powerpoint/2010/main" val="21109396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AB01697-715D-6842-9274-79355BB1649E}" type="datetimeFigureOut">
              <a:rPr lang="en-US" smtClean="0"/>
              <a:t>3/9/2018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FFEBE0-ED22-3345-816A-F83DD01FFA4B}" type="slidenum">
              <a:rPr lang="en-US" smtClean="0"/>
              <a:t>‹#›</a:t>
            </a:fld>
            <a:endParaRPr lang="en-US"/>
          </a:p>
        </p:txBody>
      </p:sp>
    </p:spTree>
    <p:extLst>
      <p:ext uri="{BB962C8B-B14F-4D97-AF65-F5344CB8AC3E}">
        <p14:creationId xmlns:p14="http://schemas.microsoft.com/office/powerpoint/2010/main" val="21336054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AB01697-715D-6842-9274-79355BB1649E}" type="datetimeFigureOut">
              <a:rPr lang="en-US" smtClean="0"/>
              <a:t>3/9/2018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FFEBE0-ED22-3345-816A-F83DD01FFA4B}" type="slidenum">
              <a:rPr lang="en-US" smtClean="0"/>
              <a:t>‹#›</a:t>
            </a:fld>
            <a:endParaRPr lang="en-US"/>
          </a:p>
        </p:txBody>
      </p:sp>
    </p:spTree>
    <p:extLst>
      <p:ext uri="{BB962C8B-B14F-4D97-AF65-F5344CB8AC3E}">
        <p14:creationId xmlns:p14="http://schemas.microsoft.com/office/powerpoint/2010/main" val="8244403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6AB01697-715D-6842-9274-79355BB1649E}" type="datetimeFigureOut">
              <a:rPr lang="en-US" smtClean="0"/>
              <a:t>3/9/2018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76FFEBE0-ED22-3345-816A-F83DD01FFA4B}" type="slidenum">
              <a:rPr lang="en-US" smtClean="0"/>
              <a:t>‹#›</a:t>
            </a:fld>
            <a:endParaRPr lang="en-US"/>
          </a:p>
        </p:txBody>
      </p:sp>
    </p:spTree>
    <p:extLst>
      <p:ext uri="{BB962C8B-B14F-4D97-AF65-F5344CB8AC3E}">
        <p14:creationId xmlns:p14="http://schemas.microsoft.com/office/powerpoint/2010/main" val="1091646934"/>
      </p:ext>
    </p:extLst>
  </p:cSld>
  <p:clrMap bg1="dk1" tx1="lt1" bg2="dk2" tx2="lt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 id="2147483780" r:id="rId12"/>
    <p:sldLayoutId id="2147483781" r:id="rId13"/>
    <p:sldLayoutId id="2147483782" r:id="rId14"/>
    <p:sldLayoutId id="2147483783" r:id="rId15"/>
    <p:sldLayoutId id="2147483784" r:id="rId16"/>
    <p:sldLayoutId id="2147483785" r:id="rId17"/>
  </p:sldLayoutIdLst>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13000"/>
                  <a:lumOff val="87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838200" y="1768001"/>
            <a:ext cx="7411556" cy="3253185"/>
          </a:xfrm>
          <a:prstGeom prst="rect">
            <a:avLst/>
          </a:prstGeom>
        </p:spPr>
      </p:pic>
      <p:pic>
        <p:nvPicPr>
          <p:cNvPr id="4" name="Picture 3"/>
          <p:cNvPicPr>
            <a:picLocks noChangeAspect="1"/>
          </p:cNvPicPr>
          <p:nvPr/>
        </p:nvPicPr>
        <p:blipFill>
          <a:blip r:embed="rId3"/>
          <a:stretch>
            <a:fillRect/>
          </a:stretch>
        </p:blipFill>
        <p:spPr>
          <a:xfrm>
            <a:off x="8056457" y="4246535"/>
            <a:ext cx="2765088" cy="1549302"/>
          </a:xfrm>
          <a:prstGeom prst="rect">
            <a:avLst/>
          </a:prstGeom>
        </p:spPr>
      </p:pic>
      <p:sp>
        <p:nvSpPr>
          <p:cNvPr id="5" name="TextBox 4"/>
          <p:cNvSpPr txBox="1"/>
          <p:nvPr/>
        </p:nvSpPr>
        <p:spPr>
          <a:xfrm>
            <a:off x="1006643" y="5820266"/>
            <a:ext cx="9102172" cy="369332"/>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rPr>
              <a:t>All</a:t>
            </a:r>
            <a:r>
              <a:rPr kumimoji="0" lang="en-US" sz="1800" b="0" i="0" u="none" strike="noStrike" kern="0" cap="none" spc="0" normalizeH="0" noProof="0" dirty="0">
                <a:ln>
                  <a:noFill/>
                </a:ln>
                <a:solidFill>
                  <a:sysClr val="windowText" lastClr="000000"/>
                </a:solidFill>
                <a:effectLst/>
                <a:uLnTx/>
                <a:uFillTx/>
              </a:rPr>
              <a:t> images were taken from google.com on 05/17/2017. </a:t>
            </a:r>
            <a:r>
              <a:rPr kumimoji="0" lang="en-US" sz="1800" b="0" i="0" u="none" strike="noStrike" kern="0" cap="none" spc="0" normalizeH="0" noProof="0">
                <a:ln>
                  <a:noFill/>
                </a:ln>
                <a:solidFill>
                  <a:sysClr val="windowText" lastClr="000000"/>
                </a:solidFill>
                <a:effectLst/>
                <a:uLnTx/>
                <a:uFillTx/>
              </a:rPr>
              <a:t>The photographs </a:t>
            </a:r>
            <a:r>
              <a:rPr kumimoji="0" lang="en-US" sz="1800" b="0" i="0" u="none" strike="noStrike" kern="0" cap="none" spc="0" normalizeH="0" noProof="0" dirty="0">
                <a:ln>
                  <a:noFill/>
                </a:ln>
                <a:solidFill>
                  <a:sysClr val="windowText" lastClr="000000"/>
                </a:solidFill>
                <a:effectLst/>
                <a:uLnTx/>
                <a:uFillTx/>
              </a:rPr>
              <a:t>are labeled for reuse.</a:t>
            </a:r>
            <a:endParaRPr kumimoji="0" lang="en-US" sz="1800" b="0" i="0" u="none" strike="noStrike" kern="0" cap="none" spc="0" normalizeH="0" baseline="0" noProof="0" dirty="0">
              <a:ln>
                <a:noFill/>
              </a:ln>
              <a:solidFill>
                <a:sysClr val="windowText" lastClr="000000"/>
              </a:solidFill>
              <a:effectLst/>
              <a:uLnTx/>
              <a:uFillTx/>
            </a:endParaRPr>
          </a:p>
        </p:txBody>
      </p:sp>
      <p:sp>
        <p:nvSpPr>
          <p:cNvPr id="2" name="Title 1"/>
          <p:cNvSpPr>
            <a:spLocks noGrp="1"/>
          </p:cNvSpPr>
          <p:nvPr>
            <p:ph type="title"/>
          </p:nvPr>
        </p:nvSpPr>
        <p:spPr/>
        <p:txBody>
          <a:bodyPr/>
          <a:lstStyle/>
          <a:p>
            <a:r>
              <a:rPr lang="en-US" dirty="0">
                <a:solidFill>
                  <a:schemeClr val="bg1"/>
                </a:solidFill>
              </a:rPr>
              <a:t>Nutrition Through the Life Cycle </a:t>
            </a:r>
          </a:p>
        </p:txBody>
      </p:sp>
    </p:spTree>
    <p:extLst>
      <p:ext uri="{BB962C8B-B14F-4D97-AF65-F5344CB8AC3E}">
        <p14:creationId xmlns:p14="http://schemas.microsoft.com/office/powerpoint/2010/main" val="28596465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4294967295"/>
            <p:extLst>
              <p:ext uri="{D42A27DB-BD31-4B8C-83A1-F6EECF244321}">
                <p14:modId xmlns:p14="http://schemas.microsoft.com/office/powerpoint/2010/main" val="1022615263"/>
              </p:ext>
            </p:extLst>
          </p:nvPr>
        </p:nvGraphicFramePr>
        <p:xfrm>
          <a:off x="2296632" y="189909"/>
          <a:ext cx="7739063" cy="6400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4887328" y="1833730"/>
            <a:ext cx="2557670" cy="2862322"/>
          </a:xfrm>
          <a:prstGeom prst="rect">
            <a:avLst/>
          </a:prstGeom>
          <a:noFill/>
        </p:spPr>
        <p:txBody>
          <a:bodyPr wrap="square" rtlCol="0">
            <a:spAutoFit/>
          </a:bodyPr>
          <a:lstStyle/>
          <a:p>
            <a:pPr algn="ctr"/>
            <a:r>
              <a:rPr lang="en-US" sz="6000" b="1" dirty="0">
                <a:solidFill>
                  <a:schemeClr val="bg1"/>
                </a:solidFill>
              </a:rPr>
              <a:t>The Life Cycle</a:t>
            </a:r>
          </a:p>
        </p:txBody>
      </p:sp>
    </p:spTree>
    <p:extLst>
      <p:ext uri="{BB962C8B-B14F-4D97-AF65-F5344CB8AC3E}">
        <p14:creationId xmlns:p14="http://schemas.microsoft.com/office/powerpoint/2010/main" val="2825758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chemeClr val="accent5">
                    <a:lumMod val="60000"/>
                    <a:lumOff val="40000"/>
                  </a:schemeClr>
                </a:solidFill>
              </a:rPr>
              <a:t>PREGNANCY:  </a:t>
            </a:r>
            <a:r>
              <a:rPr lang="en-US" sz="4800" dirty="0">
                <a:solidFill>
                  <a:schemeClr val="bg1"/>
                </a:solidFill>
              </a:rPr>
              <a:t>Calories &amp; Weight Gain</a:t>
            </a:r>
          </a:p>
        </p:txBody>
      </p:sp>
      <p:sp>
        <p:nvSpPr>
          <p:cNvPr id="3" name="Content Placeholder 2"/>
          <p:cNvSpPr>
            <a:spLocks noGrp="1"/>
          </p:cNvSpPr>
          <p:nvPr>
            <p:ph sz="half" idx="1"/>
          </p:nvPr>
        </p:nvSpPr>
        <p:spPr>
          <a:xfrm>
            <a:off x="682679" y="1822450"/>
            <a:ext cx="5025216" cy="4351338"/>
          </a:xfrm>
        </p:spPr>
        <p:txBody>
          <a:bodyPr>
            <a:normAutofit lnSpcReduction="10000"/>
          </a:bodyPr>
          <a:lstStyle/>
          <a:p>
            <a:r>
              <a:rPr lang="en-US" dirty="0">
                <a:solidFill>
                  <a:schemeClr val="bg1"/>
                </a:solidFill>
              </a:rPr>
              <a:t>9 months of pregnancy broken into thirds, or </a:t>
            </a:r>
            <a:r>
              <a:rPr lang="en-US" i="1" dirty="0">
                <a:solidFill>
                  <a:schemeClr val="bg1"/>
                </a:solidFill>
              </a:rPr>
              <a:t>trimesters</a:t>
            </a:r>
          </a:p>
          <a:p>
            <a:pPr marL="0" indent="0">
              <a:buNone/>
            </a:pPr>
            <a:endParaRPr lang="en-US" i="1" dirty="0">
              <a:solidFill>
                <a:schemeClr val="bg1"/>
              </a:solidFill>
            </a:endParaRPr>
          </a:p>
          <a:p>
            <a:r>
              <a:rPr lang="en-US" dirty="0">
                <a:solidFill>
                  <a:schemeClr val="bg1"/>
                </a:solidFill>
              </a:rPr>
              <a:t>Adding Calories: </a:t>
            </a:r>
          </a:p>
          <a:p>
            <a:pPr lvl="1"/>
            <a:r>
              <a:rPr lang="en-US" dirty="0">
                <a:solidFill>
                  <a:schemeClr val="bg1"/>
                </a:solidFill>
              </a:rPr>
              <a:t>1</a:t>
            </a:r>
            <a:r>
              <a:rPr lang="en-US" baseline="30000" dirty="0">
                <a:solidFill>
                  <a:schemeClr val="bg1"/>
                </a:solidFill>
              </a:rPr>
              <a:t>st</a:t>
            </a:r>
            <a:r>
              <a:rPr lang="en-US" dirty="0">
                <a:solidFill>
                  <a:schemeClr val="bg1"/>
                </a:solidFill>
              </a:rPr>
              <a:t> Trimester: no additional calories, focus on nutrient-dense foods</a:t>
            </a:r>
          </a:p>
          <a:p>
            <a:pPr lvl="1"/>
            <a:r>
              <a:rPr lang="en-US" dirty="0">
                <a:solidFill>
                  <a:schemeClr val="bg1"/>
                </a:solidFill>
              </a:rPr>
              <a:t>2</a:t>
            </a:r>
            <a:r>
              <a:rPr lang="en-US" baseline="30000" dirty="0">
                <a:solidFill>
                  <a:schemeClr val="bg1"/>
                </a:solidFill>
              </a:rPr>
              <a:t>nd</a:t>
            </a:r>
            <a:r>
              <a:rPr lang="en-US" dirty="0">
                <a:solidFill>
                  <a:schemeClr val="bg1"/>
                </a:solidFill>
              </a:rPr>
              <a:t> Trimester: 340 additional calories daily</a:t>
            </a:r>
          </a:p>
          <a:p>
            <a:pPr lvl="1"/>
            <a:r>
              <a:rPr lang="en-US" dirty="0">
                <a:solidFill>
                  <a:schemeClr val="bg1"/>
                </a:solidFill>
              </a:rPr>
              <a:t>3</a:t>
            </a:r>
            <a:r>
              <a:rPr lang="en-US" baseline="30000" dirty="0">
                <a:solidFill>
                  <a:schemeClr val="bg1"/>
                </a:solidFill>
              </a:rPr>
              <a:t>rd</a:t>
            </a:r>
            <a:r>
              <a:rPr lang="en-US" dirty="0">
                <a:solidFill>
                  <a:schemeClr val="bg1"/>
                </a:solidFill>
              </a:rPr>
              <a:t> Trimester:  450 additional calories daily</a:t>
            </a:r>
          </a:p>
        </p:txBody>
      </p:sp>
      <p:graphicFrame>
        <p:nvGraphicFramePr>
          <p:cNvPr id="5" name="Content Placeholder 4"/>
          <p:cNvGraphicFramePr>
            <a:graphicFrameLocks noGrp="1"/>
          </p:cNvGraphicFramePr>
          <p:nvPr>
            <p:ph sz="half" idx="2"/>
            <p:extLst>
              <p:ext uri="{D42A27DB-BD31-4B8C-83A1-F6EECF244321}">
                <p14:modId xmlns:p14="http://schemas.microsoft.com/office/powerpoint/2010/main" val="929463598"/>
              </p:ext>
            </p:extLst>
          </p:nvPr>
        </p:nvGraphicFramePr>
        <p:xfrm>
          <a:off x="6319838" y="1825625"/>
          <a:ext cx="5033962" cy="2225040"/>
        </p:xfrm>
        <a:graphic>
          <a:graphicData uri="http://schemas.openxmlformats.org/drawingml/2006/table">
            <a:tbl>
              <a:tblPr firstRow="1" bandRow="1">
                <a:tableStyleId>{5A111915-BE36-4E01-A7E5-04B1672EAD32}</a:tableStyleId>
              </a:tblPr>
              <a:tblGrid>
                <a:gridCol w="2516981">
                  <a:extLst>
                    <a:ext uri="{9D8B030D-6E8A-4147-A177-3AD203B41FA5}">
                      <a16:colId xmlns:a16="http://schemas.microsoft.com/office/drawing/2014/main" val="20000"/>
                    </a:ext>
                  </a:extLst>
                </a:gridCol>
                <a:gridCol w="2516981">
                  <a:extLst>
                    <a:ext uri="{9D8B030D-6E8A-4147-A177-3AD203B41FA5}">
                      <a16:colId xmlns:a16="http://schemas.microsoft.com/office/drawing/2014/main" val="20001"/>
                    </a:ext>
                  </a:extLst>
                </a:gridCol>
              </a:tblGrid>
              <a:tr h="370840">
                <a:tc gridSpan="2">
                  <a:txBody>
                    <a:bodyPr/>
                    <a:lstStyle/>
                    <a:p>
                      <a:pPr algn="ctr"/>
                      <a:r>
                        <a:rPr lang="en-US" dirty="0">
                          <a:solidFill>
                            <a:schemeClr val="tx1"/>
                          </a:solidFill>
                        </a:rPr>
                        <a:t>Recommended Weight Gain During Pregnancy</a:t>
                      </a:r>
                    </a:p>
                  </a:txBody>
                  <a:tcPr marL="88834" marR="88834"/>
                </a:tc>
                <a:tc hMerge="1">
                  <a:txBody>
                    <a:bodyPr/>
                    <a:lstStyle/>
                    <a:p>
                      <a:endParaRPr lang="en-US" dirty="0"/>
                    </a:p>
                  </a:txBody>
                  <a:tcPr/>
                </a:tc>
                <a:extLst>
                  <a:ext uri="{0D108BD9-81ED-4DB2-BD59-A6C34878D82A}">
                    <a16:rowId xmlns:a16="http://schemas.microsoft.com/office/drawing/2014/main" val="10000"/>
                  </a:ext>
                </a:extLst>
              </a:tr>
              <a:tr h="370840">
                <a:tc>
                  <a:txBody>
                    <a:bodyPr/>
                    <a:lstStyle/>
                    <a:p>
                      <a:pPr algn="ctr"/>
                      <a:r>
                        <a:rPr lang="en-US" dirty="0">
                          <a:solidFill>
                            <a:schemeClr val="bg1"/>
                          </a:solidFill>
                        </a:rPr>
                        <a:t>Pre-pregnancy Weight</a:t>
                      </a:r>
                    </a:p>
                  </a:txBody>
                  <a:tcPr marL="88834" marR="88834">
                    <a:solidFill>
                      <a:schemeClr val="accent5">
                        <a:lumMod val="20000"/>
                        <a:lumOff val="80000"/>
                      </a:schemeClr>
                    </a:solidFill>
                  </a:tcPr>
                </a:tc>
                <a:tc>
                  <a:txBody>
                    <a:bodyPr/>
                    <a:lstStyle/>
                    <a:p>
                      <a:pPr algn="ctr"/>
                      <a:r>
                        <a:rPr lang="en-US" dirty="0">
                          <a:solidFill>
                            <a:schemeClr val="bg1"/>
                          </a:solidFill>
                        </a:rPr>
                        <a:t>Total Weight Gain</a:t>
                      </a:r>
                    </a:p>
                  </a:txBody>
                  <a:tcPr marL="88834" marR="88834">
                    <a:solidFill>
                      <a:schemeClr val="accent5">
                        <a:lumMod val="20000"/>
                        <a:lumOff val="80000"/>
                      </a:schemeClr>
                    </a:solidFill>
                  </a:tcPr>
                </a:tc>
                <a:extLst>
                  <a:ext uri="{0D108BD9-81ED-4DB2-BD59-A6C34878D82A}">
                    <a16:rowId xmlns:a16="http://schemas.microsoft.com/office/drawing/2014/main" val="10001"/>
                  </a:ext>
                </a:extLst>
              </a:tr>
              <a:tr h="370840">
                <a:tc>
                  <a:txBody>
                    <a:bodyPr/>
                    <a:lstStyle/>
                    <a:p>
                      <a:pPr algn="ctr"/>
                      <a:r>
                        <a:rPr lang="en-US" dirty="0">
                          <a:solidFill>
                            <a:schemeClr val="bg1"/>
                          </a:solidFill>
                        </a:rPr>
                        <a:t>Underweight</a:t>
                      </a:r>
                    </a:p>
                  </a:txBody>
                  <a:tcPr marL="88834" marR="88834">
                    <a:solidFill>
                      <a:schemeClr val="tx1"/>
                    </a:solidFill>
                  </a:tcPr>
                </a:tc>
                <a:tc>
                  <a:txBody>
                    <a:bodyPr/>
                    <a:lstStyle/>
                    <a:p>
                      <a:pPr algn="ctr"/>
                      <a:r>
                        <a:rPr lang="en-US" dirty="0">
                          <a:solidFill>
                            <a:schemeClr val="bg1"/>
                          </a:solidFill>
                        </a:rPr>
                        <a:t>28 – 40 lbs. </a:t>
                      </a:r>
                    </a:p>
                  </a:txBody>
                  <a:tcPr marL="88834" marR="88834">
                    <a:solidFill>
                      <a:schemeClr val="tx1"/>
                    </a:solidFill>
                  </a:tcPr>
                </a:tc>
                <a:extLst>
                  <a:ext uri="{0D108BD9-81ED-4DB2-BD59-A6C34878D82A}">
                    <a16:rowId xmlns:a16="http://schemas.microsoft.com/office/drawing/2014/main" val="10002"/>
                  </a:ext>
                </a:extLst>
              </a:tr>
              <a:tr h="370840">
                <a:tc>
                  <a:txBody>
                    <a:bodyPr/>
                    <a:lstStyle/>
                    <a:p>
                      <a:pPr algn="ctr"/>
                      <a:r>
                        <a:rPr lang="en-US" dirty="0">
                          <a:solidFill>
                            <a:schemeClr val="bg1"/>
                          </a:solidFill>
                        </a:rPr>
                        <a:t>Normal weight</a:t>
                      </a:r>
                    </a:p>
                  </a:txBody>
                  <a:tcPr marL="88834" marR="88834">
                    <a:solidFill>
                      <a:schemeClr val="tx1"/>
                    </a:solidFill>
                  </a:tcPr>
                </a:tc>
                <a:tc>
                  <a:txBody>
                    <a:bodyPr/>
                    <a:lstStyle/>
                    <a:p>
                      <a:pPr algn="ctr"/>
                      <a:r>
                        <a:rPr lang="en-US" dirty="0">
                          <a:solidFill>
                            <a:schemeClr val="bg1"/>
                          </a:solidFill>
                        </a:rPr>
                        <a:t>25 – 35 lbs. </a:t>
                      </a:r>
                    </a:p>
                  </a:txBody>
                  <a:tcPr marL="88834" marR="88834">
                    <a:solidFill>
                      <a:schemeClr val="tx1"/>
                    </a:solidFill>
                  </a:tcPr>
                </a:tc>
                <a:extLst>
                  <a:ext uri="{0D108BD9-81ED-4DB2-BD59-A6C34878D82A}">
                    <a16:rowId xmlns:a16="http://schemas.microsoft.com/office/drawing/2014/main" val="10003"/>
                  </a:ext>
                </a:extLst>
              </a:tr>
              <a:tr h="370840">
                <a:tc>
                  <a:txBody>
                    <a:bodyPr/>
                    <a:lstStyle/>
                    <a:p>
                      <a:pPr algn="ctr"/>
                      <a:r>
                        <a:rPr lang="en-US" dirty="0">
                          <a:solidFill>
                            <a:schemeClr val="bg1"/>
                          </a:solidFill>
                        </a:rPr>
                        <a:t>Overweight</a:t>
                      </a:r>
                    </a:p>
                  </a:txBody>
                  <a:tcPr marL="88834" marR="88834">
                    <a:solidFill>
                      <a:schemeClr val="tx1"/>
                    </a:solidFill>
                  </a:tcPr>
                </a:tc>
                <a:tc>
                  <a:txBody>
                    <a:bodyPr/>
                    <a:lstStyle/>
                    <a:p>
                      <a:pPr algn="ctr"/>
                      <a:r>
                        <a:rPr lang="en-US" dirty="0">
                          <a:solidFill>
                            <a:schemeClr val="bg1"/>
                          </a:solidFill>
                        </a:rPr>
                        <a:t>15 – 25</a:t>
                      </a:r>
                      <a:r>
                        <a:rPr lang="en-US" baseline="0" dirty="0">
                          <a:solidFill>
                            <a:schemeClr val="bg1"/>
                          </a:solidFill>
                        </a:rPr>
                        <a:t> lbs. </a:t>
                      </a:r>
                      <a:endParaRPr lang="en-US" dirty="0">
                        <a:solidFill>
                          <a:schemeClr val="bg1"/>
                        </a:solidFill>
                      </a:endParaRPr>
                    </a:p>
                  </a:txBody>
                  <a:tcPr marL="88834" marR="88834">
                    <a:solidFill>
                      <a:schemeClr val="tx1"/>
                    </a:solidFill>
                  </a:tcPr>
                </a:tc>
                <a:extLst>
                  <a:ext uri="{0D108BD9-81ED-4DB2-BD59-A6C34878D82A}">
                    <a16:rowId xmlns:a16="http://schemas.microsoft.com/office/drawing/2014/main" val="10004"/>
                  </a:ext>
                </a:extLst>
              </a:tr>
              <a:tr h="370840">
                <a:tc>
                  <a:txBody>
                    <a:bodyPr/>
                    <a:lstStyle/>
                    <a:p>
                      <a:pPr algn="ctr"/>
                      <a:r>
                        <a:rPr lang="en-US" dirty="0">
                          <a:solidFill>
                            <a:schemeClr val="bg1"/>
                          </a:solidFill>
                        </a:rPr>
                        <a:t>Obese</a:t>
                      </a:r>
                    </a:p>
                  </a:txBody>
                  <a:tcPr marL="88834" marR="88834">
                    <a:solidFill>
                      <a:schemeClr val="tx1"/>
                    </a:solidFill>
                  </a:tcPr>
                </a:tc>
                <a:tc>
                  <a:txBody>
                    <a:bodyPr/>
                    <a:lstStyle/>
                    <a:p>
                      <a:pPr algn="ctr"/>
                      <a:r>
                        <a:rPr lang="en-US" dirty="0">
                          <a:solidFill>
                            <a:schemeClr val="bg1"/>
                          </a:solidFill>
                        </a:rPr>
                        <a:t>11 – 20 lbs. </a:t>
                      </a:r>
                    </a:p>
                  </a:txBody>
                  <a:tcPr marL="88834" marR="88834">
                    <a:solidFill>
                      <a:schemeClr val="tx1"/>
                    </a:solidFill>
                  </a:tcPr>
                </a:tc>
                <a:extLst>
                  <a:ext uri="{0D108BD9-81ED-4DB2-BD59-A6C34878D82A}">
                    <a16:rowId xmlns:a16="http://schemas.microsoft.com/office/drawing/2014/main" val="10005"/>
                  </a:ext>
                </a:extLst>
              </a:tr>
            </a:tbl>
          </a:graphicData>
        </a:graphic>
      </p:graphicFrame>
      <p:sp>
        <p:nvSpPr>
          <p:cNvPr id="7" name="TextBox 6"/>
          <p:cNvSpPr txBox="1"/>
          <p:nvPr/>
        </p:nvSpPr>
        <p:spPr>
          <a:xfrm>
            <a:off x="6215269" y="4386470"/>
            <a:ext cx="5310423" cy="1846659"/>
          </a:xfrm>
          <a:prstGeom prst="rect">
            <a:avLst/>
          </a:prstGeom>
          <a:noFill/>
        </p:spPr>
        <p:txBody>
          <a:bodyPr wrap="square" rtlCol="0">
            <a:spAutoFit/>
          </a:bodyPr>
          <a:lstStyle/>
          <a:p>
            <a:pPr marL="285750" indent="-285750">
              <a:buFont typeface="Arial" charset="0"/>
              <a:buChar char="•"/>
            </a:pPr>
            <a:r>
              <a:rPr lang="en-US" sz="2400" dirty="0">
                <a:solidFill>
                  <a:schemeClr val="bg1"/>
                </a:solidFill>
              </a:rPr>
              <a:t>1 – 4 lbs. TOTAL during 1</a:t>
            </a:r>
            <a:r>
              <a:rPr lang="en-US" sz="2400" baseline="30000" dirty="0">
                <a:solidFill>
                  <a:schemeClr val="bg1"/>
                </a:solidFill>
              </a:rPr>
              <a:t>st</a:t>
            </a:r>
            <a:r>
              <a:rPr lang="en-US" sz="2400" dirty="0">
                <a:solidFill>
                  <a:schemeClr val="bg1"/>
                </a:solidFill>
              </a:rPr>
              <a:t> trimester</a:t>
            </a:r>
          </a:p>
          <a:p>
            <a:pPr marL="285750" indent="-285750">
              <a:buFont typeface="Arial" charset="0"/>
              <a:buChar char="•"/>
            </a:pPr>
            <a:r>
              <a:rPr lang="en-US" sz="2400" dirty="0">
                <a:solidFill>
                  <a:schemeClr val="bg1"/>
                </a:solidFill>
              </a:rPr>
              <a:t>2-4 </a:t>
            </a:r>
            <a:r>
              <a:rPr lang="en-US" sz="2400" dirty="0" err="1">
                <a:solidFill>
                  <a:schemeClr val="bg1"/>
                </a:solidFill>
              </a:rPr>
              <a:t>lbs</a:t>
            </a:r>
            <a:r>
              <a:rPr lang="en-US" sz="2400" dirty="0">
                <a:solidFill>
                  <a:schemeClr val="bg1"/>
                </a:solidFill>
              </a:rPr>
              <a:t>/mo. during 2</a:t>
            </a:r>
            <a:r>
              <a:rPr lang="en-US" sz="2400" baseline="30000" dirty="0">
                <a:solidFill>
                  <a:schemeClr val="bg1"/>
                </a:solidFill>
              </a:rPr>
              <a:t>nd</a:t>
            </a:r>
            <a:r>
              <a:rPr lang="en-US" sz="2400" dirty="0">
                <a:solidFill>
                  <a:schemeClr val="bg1"/>
                </a:solidFill>
              </a:rPr>
              <a:t> &amp; 3</a:t>
            </a:r>
            <a:r>
              <a:rPr lang="en-US" sz="2400" baseline="30000" dirty="0">
                <a:solidFill>
                  <a:schemeClr val="bg1"/>
                </a:solidFill>
              </a:rPr>
              <a:t>rd</a:t>
            </a:r>
            <a:r>
              <a:rPr lang="en-US" sz="2400" dirty="0">
                <a:solidFill>
                  <a:schemeClr val="bg1"/>
                </a:solidFill>
              </a:rPr>
              <a:t> trimesters</a:t>
            </a:r>
          </a:p>
          <a:p>
            <a:pPr marL="285750" indent="-285750">
              <a:buFont typeface="Arial" charset="0"/>
              <a:buChar char="•"/>
            </a:pPr>
            <a:r>
              <a:rPr lang="en-US" sz="2400" dirty="0">
                <a:solidFill>
                  <a:schemeClr val="bg1"/>
                </a:solidFill>
              </a:rPr>
              <a:t>Most weight gain occurs during 2</a:t>
            </a:r>
            <a:r>
              <a:rPr lang="en-US" sz="2400" baseline="30000" dirty="0">
                <a:solidFill>
                  <a:schemeClr val="bg1"/>
                </a:solidFill>
              </a:rPr>
              <a:t>nd</a:t>
            </a:r>
            <a:r>
              <a:rPr lang="en-US" sz="2400" dirty="0">
                <a:solidFill>
                  <a:schemeClr val="bg1"/>
                </a:solidFill>
              </a:rPr>
              <a:t> &amp; 3</a:t>
            </a:r>
            <a:r>
              <a:rPr lang="en-US" sz="2400" baseline="30000" dirty="0">
                <a:solidFill>
                  <a:schemeClr val="bg1"/>
                </a:solidFill>
              </a:rPr>
              <a:t>rd</a:t>
            </a:r>
            <a:r>
              <a:rPr lang="en-US" sz="2400" dirty="0">
                <a:solidFill>
                  <a:schemeClr val="bg1"/>
                </a:solidFill>
              </a:rPr>
              <a:t> trimesters</a:t>
            </a:r>
          </a:p>
          <a:p>
            <a:endParaRPr lang="en-US" dirty="0">
              <a:solidFill>
                <a:schemeClr val="bg1"/>
              </a:solidFill>
            </a:endParaRPr>
          </a:p>
        </p:txBody>
      </p:sp>
    </p:spTree>
    <p:extLst>
      <p:ext uri="{BB962C8B-B14F-4D97-AF65-F5344CB8AC3E}">
        <p14:creationId xmlns:p14="http://schemas.microsoft.com/office/powerpoint/2010/main" val="12234851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chemeClr val="accent5">
                    <a:lumMod val="60000"/>
                    <a:lumOff val="40000"/>
                  </a:schemeClr>
                </a:solidFill>
              </a:rPr>
              <a:t>PREGNANCY: </a:t>
            </a:r>
            <a:r>
              <a:rPr lang="en-US" sz="4800" dirty="0">
                <a:solidFill>
                  <a:schemeClr val="bg1"/>
                </a:solidFill>
              </a:rPr>
              <a:t>Specific Nutrients</a:t>
            </a:r>
          </a:p>
        </p:txBody>
      </p:sp>
      <p:sp>
        <p:nvSpPr>
          <p:cNvPr id="5" name="Content Placeholder 4"/>
          <p:cNvSpPr>
            <a:spLocks noGrp="1"/>
          </p:cNvSpPr>
          <p:nvPr>
            <p:ph sz="half" idx="1"/>
          </p:nvPr>
        </p:nvSpPr>
        <p:spPr>
          <a:xfrm>
            <a:off x="425302" y="1779920"/>
            <a:ext cx="7846828" cy="4663410"/>
          </a:xfrm>
        </p:spPr>
        <p:txBody>
          <a:bodyPr>
            <a:noAutofit/>
          </a:bodyPr>
          <a:lstStyle/>
          <a:p>
            <a:pPr marL="457200" lvl="1" indent="0">
              <a:buNone/>
            </a:pPr>
            <a:r>
              <a:rPr lang="en-US" sz="2800" dirty="0">
                <a:solidFill>
                  <a:schemeClr val="bg1"/>
                </a:solidFill>
              </a:rPr>
              <a:t>Pregnant women need more:</a:t>
            </a:r>
          </a:p>
          <a:p>
            <a:pPr lvl="1"/>
            <a:r>
              <a:rPr lang="en-US" sz="2800" dirty="0">
                <a:solidFill>
                  <a:schemeClr val="bg1"/>
                </a:solidFill>
              </a:rPr>
              <a:t>PROTEIN</a:t>
            </a:r>
            <a:r>
              <a:rPr lang="is-IS" sz="2800" dirty="0">
                <a:solidFill>
                  <a:schemeClr val="bg1"/>
                </a:solidFill>
              </a:rPr>
              <a:t>… </a:t>
            </a:r>
            <a:r>
              <a:rPr lang="en-US" sz="2800" dirty="0">
                <a:solidFill>
                  <a:schemeClr val="bg1"/>
                </a:solidFill>
              </a:rPr>
              <a:t>BUT most women get plenty!</a:t>
            </a:r>
          </a:p>
          <a:p>
            <a:pPr lvl="1"/>
            <a:r>
              <a:rPr lang="en-US" sz="2800" dirty="0">
                <a:solidFill>
                  <a:schemeClr val="bg1"/>
                </a:solidFill>
              </a:rPr>
              <a:t>Most vitamins &amp; minerals, including:</a:t>
            </a:r>
          </a:p>
          <a:p>
            <a:pPr lvl="1"/>
            <a:r>
              <a:rPr lang="en-US" sz="2800" dirty="0">
                <a:solidFill>
                  <a:schemeClr val="bg1"/>
                </a:solidFill>
              </a:rPr>
              <a:t>FOLATE/FOLIC ACID:  Important in 1</a:t>
            </a:r>
            <a:r>
              <a:rPr lang="en-US" sz="2800" baseline="30000" dirty="0">
                <a:solidFill>
                  <a:schemeClr val="bg1"/>
                </a:solidFill>
              </a:rPr>
              <a:t>st</a:t>
            </a:r>
            <a:r>
              <a:rPr lang="en-US" sz="2800" dirty="0">
                <a:solidFill>
                  <a:schemeClr val="bg1"/>
                </a:solidFill>
              </a:rPr>
              <a:t> trimester for brain &amp; spinal cord development</a:t>
            </a:r>
          </a:p>
          <a:p>
            <a:pPr lvl="1"/>
            <a:r>
              <a:rPr lang="en-US" sz="2800" dirty="0">
                <a:solidFill>
                  <a:schemeClr val="bg1"/>
                </a:solidFill>
              </a:rPr>
              <a:t>CALCIUM:   1000 mg daily to prevent bone loss</a:t>
            </a:r>
          </a:p>
          <a:p>
            <a:pPr lvl="2"/>
            <a:r>
              <a:rPr lang="en-US" sz="2400" dirty="0">
                <a:solidFill>
                  <a:schemeClr val="bg1"/>
                </a:solidFill>
              </a:rPr>
              <a:t>1300 mg for pregnant teens</a:t>
            </a:r>
          </a:p>
          <a:p>
            <a:pPr lvl="1"/>
            <a:r>
              <a:rPr lang="en-US" sz="2800" dirty="0">
                <a:solidFill>
                  <a:schemeClr val="bg1"/>
                </a:solidFill>
              </a:rPr>
              <a:t>IRON:  provides reserves for infant after birth</a:t>
            </a:r>
          </a:p>
          <a:p>
            <a:pPr lvl="1"/>
            <a:r>
              <a:rPr lang="en-US" sz="2800" dirty="0">
                <a:solidFill>
                  <a:schemeClr val="bg1"/>
                </a:solidFill>
              </a:rPr>
              <a:t>B12, ZINC, MAGNESIUM, IODINE</a:t>
            </a:r>
          </a:p>
        </p:txBody>
      </p:sp>
      <p:pic>
        <p:nvPicPr>
          <p:cNvPr id="1026" name="Picture 2" descr="Image result for pregnant women food"/>
          <p:cNvPicPr>
            <a:picLocks noChangeAspect="1" noChangeArrowheads="1"/>
          </p:cNvPicPr>
          <p:nvPr/>
        </p:nvPicPr>
        <p:blipFill rotWithShape="1">
          <a:blip r:embed="rId3">
            <a:extLst>
              <a:ext uri="{28A0092B-C50C-407E-A947-70E740481C1C}">
                <a14:useLocalDpi xmlns:a14="http://schemas.microsoft.com/office/drawing/2010/main" val="0"/>
              </a:ext>
            </a:extLst>
          </a:blip>
          <a:srcRect l="14892" r="32663"/>
          <a:stretch/>
        </p:blipFill>
        <p:spPr bwMode="auto">
          <a:xfrm>
            <a:off x="8503023" y="1690688"/>
            <a:ext cx="2850777" cy="46138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09927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accent5">
                    <a:lumMod val="60000"/>
                    <a:lumOff val="40000"/>
                  </a:schemeClr>
                </a:solidFill>
              </a:rPr>
              <a:t>PREGNANCY:  </a:t>
            </a:r>
            <a:r>
              <a:rPr lang="en-US" dirty="0">
                <a:solidFill>
                  <a:schemeClr val="bg1"/>
                </a:solidFill>
              </a:rPr>
              <a:t>Foods to Avoid</a:t>
            </a:r>
          </a:p>
        </p:txBody>
      </p:sp>
      <p:sp>
        <p:nvSpPr>
          <p:cNvPr id="9" name="Content Placeholder 8"/>
          <p:cNvSpPr>
            <a:spLocks noGrp="1"/>
          </p:cNvSpPr>
          <p:nvPr>
            <p:ph sz="half" idx="1"/>
          </p:nvPr>
        </p:nvSpPr>
        <p:spPr/>
        <p:txBody>
          <a:bodyPr>
            <a:normAutofit/>
          </a:bodyPr>
          <a:lstStyle/>
          <a:p>
            <a:r>
              <a:rPr lang="en-US" dirty="0">
                <a:solidFill>
                  <a:schemeClr val="bg1"/>
                </a:solidFill>
              </a:rPr>
              <a:t>Foods associated with foodborne illness: </a:t>
            </a:r>
          </a:p>
          <a:p>
            <a:pPr lvl="1"/>
            <a:r>
              <a:rPr lang="en-US" dirty="0">
                <a:solidFill>
                  <a:schemeClr val="bg1"/>
                </a:solidFill>
              </a:rPr>
              <a:t>Rare or undercooked meat &amp; poultry; raw seafood</a:t>
            </a:r>
          </a:p>
          <a:p>
            <a:pPr lvl="1"/>
            <a:r>
              <a:rPr lang="en-US" dirty="0">
                <a:solidFill>
                  <a:schemeClr val="bg1"/>
                </a:solidFill>
              </a:rPr>
              <a:t>Unheated deli meats</a:t>
            </a:r>
          </a:p>
          <a:p>
            <a:pPr lvl="1"/>
            <a:r>
              <a:rPr lang="en-US" dirty="0">
                <a:solidFill>
                  <a:schemeClr val="bg1"/>
                </a:solidFill>
              </a:rPr>
              <a:t>Smoked seafood</a:t>
            </a:r>
          </a:p>
          <a:p>
            <a:pPr lvl="1"/>
            <a:r>
              <a:rPr lang="en-US" dirty="0">
                <a:solidFill>
                  <a:schemeClr val="bg1"/>
                </a:solidFill>
              </a:rPr>
              <a:t>Raw eggs</a:t>
            </a:r>
          </a:p>
          <a:p>
            <a:pPr lvl="1"/>
            <a:r>
              <a:rPr lang="en-US" dirty="0">
                <a:solidFill>
                  <a:schemeClr val="bg1"/>
                </a:solidFill>
              </a:rPr>
              <a:t>Unpasteurized soft cheeses</a:t>
            </a:r>
          </a:p>
          <a:p>
            <a:pPr lvl="1"/>
            <a:r>
              <a:rPr lang="en-US" dirty="0">
                <a:solidFill>
                  <a:schemeClr val="bg1"/>
                </a:solidFill>
              </a:rPr>
              <a:t>Unpasteurized milk</a:t>
            </a:r>
          </a:p>
          <a:p>
            <a:pPr lvl="1"/>
            <a:r>
              <a:rPr lang="en-US" dirty="0">
                <a:solidFill>
                  <a:schemeClr val="bg1"/>
                </a:solidFill>
              </a:rPr>
              <a:t>Unwashed fruits &amp; veggies</a:t>
            </a:r>
          </a:p>
        </p:txBody>
      </p:sp>
      <p:sp>
        <p:nvSpPr>
          <p:cNvPr id="10" name="Content Placeholder 9"/>
          <p:cNvSpPr>
            <a:spLocks noGrp="1"/>
          </p:cNvSpPr>
          <p:nvPr>
            <p:ph sz="half" idx="2"/>
          </p:nvPr>
        </p:nvSpPr>
        <p:spPr/>
        <p:txBody>
          <a:bodyPr>
            <a:normAutofit/>
          </a:bodyPr>
          <a:lstStyle/>
          <a:p>
            <a:r>
              <a:rPr lang="en-US" dirty="0">
                <a:solidFill>
                  <a:schemeClr val="bg1"/>
                </a:solidFill>
              </a:rPr>
              <a:t>As well as:</a:t>
            </a:r>
          </a:p>
          <a:p>
            <a:pPr lvl="1"/>
            <a:r>
              <a:rPr lang="en-US" dirty="0">
                <a:solidFill>
                  <a:schemeClr val="bg1"/>
                </a:solidFill>
              </a:rPr>
              <a:t>Seafood high in mercury</a:t>
            </a:r>
          </a:p>
          <a:p>
            <a:pPr lvl="1"/>
            <a:r>
              <a:rPr lang="en-US" dirty="0">
                <a:solidFill>
                  <a:schemeClr val="bg1"/>
                </a:solidFill>
              </a:rPr>
              <a:t>Caffeine (&lt;200mg daily)</a:t>
            </a:r>
          </a:p>
          <a:p>
            <a:pPr lvl="1"/>
            <a:r>
              <a:rPr lang="en-US" dirty="0">
                <a:solidFill>
                  <a:schemeClr val="bg1"/>
                </a:solidFill>
              </a:rPr>
              <a:t>Alcohol</a:t>
            </a:r>
          </a:p>
        </p:txBody>
      </p:sp>
      <p:pic>
        <p:nvPicPr>
          <p:cNvPr id="3" name="Picture 2"/>
          <p:cNvPicPr>
            <a:picLocks noChangeAspect="1"/>
          </p:cNvPicPr>
          <p:nvPr/>
        </p:nvPicPr>
        <p:blipFill>
          <a:blip r:embed="rId3"/>
          <a:stretch>
            <a:fillRect/>
          </a:stretch>
        </p:blipFill>
        <p:spPr>
          <a:xfrm>
            <a:off x="6848309" y="3651066"/>
            <a:ext cx="2794455" cy="2841818"/>
          </a:xfrm>
          <a:prstGeom prst="rect">
            <a:avLst/>
          </a:prstGeom>
        </p:spPr>
      </p:pic>
    </p:spTree>
    <p:extLst>
      <p:ext uri="{BB962C8B-B14F-4D97-AF65-F5344CB8AC3E}">
        <p14:creationId xmlns:p14="http://schemas.microsoft.com/office/powerpoint/2010/main" val="15617676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646664" cy="1325563"/>
          </a:xfrm>
        </p:spPr>
        <p:txBody>
          <a:bodyPr>
            <a:normAutofit/>
          </a:bodyPr>
          <a:lstStyle/>
          <a:p>
            <a:r>
              <a:rPr lang="en-US" b="1" dirty="0">
                <a:solidFill>
                  <a:schemeClr val="accent4">
                    <a:lumMod val="75000"/>
                  </a:schemeClr>
                </a:solidFill>
              </a:rPr>
              <a:t>LACTATION:  </a:t>
            </a:r>
            <a:r>
              <a:rPr lang="en-US" dirty="0">
                <a:solidFill>
                  <a:schemeClr val="bg1"/>
                </a:solidFill>
              </a:rPr>
              <a:t>Calories &amp; Nutrients</a:t>
            </a:r>
          </a:p>
        </p:txBody>
      </p:sp>
      <p:sp>
        <p:nvSpPr>
          <p:cNvPr id="3" name="Content Placeholder 2"/>
          <p:cNvSpPr>
            <a:spLocks noGrp="1"/>
          </p:cNvSpPr>
          <p:nvPr>
            <p:ph sz="half" idx="1"/>
          </p:nvPr>
        </p:nvSpPr>
        <p:spPr/>
        <p:txBody>
          <a:bodyPr/>
          <a:lstStyle/>
          <a:p>
            <a:r>
              <a:rPr lang="en-US" dirty="0">
                <a:solidFill>
                  <a:schemeClr val="bg1"/>
                </a:solidFill>
              </a:rPr>
              <a:t>Breastfeeding burns up to 500 calories daily</a:t>
            </a:r>
          </a:p>
          <a:p>
            <a:pPr lvl="1"/>
            <a:r>
              <a:rPr lang="en-US" dirty="0">
                <a:solidFill>
                  <a:schemeClr val="bg1"/>
                </a:solidFill>
              </a:rPr>
              <a:t>Increase calorie intake from nutrient-dense foods as recommended by dr.</a:t>
            </a:r>
          </a:p>
          <a:p>
            <a:pPr marL="457200" lvl="1" indent="0">
              <a:buNone/>
            </a:pPr>
            <a:endParaRPr lang="en-US" dirty="0">
              <a:solidFill>
                <a:schemeClr val="bg1"/>
              </a:solidFill>
            </a:endParaRPr>
          </a:p>
          <a:p>
            <a:r>
              <a:rPr lang="en-US" dirty="0">
                <a:solidFill>
                  <a:schemeClr val="bg1"/>
                </a:solidFill>
              </a:rPr>
              <a:t>Consume a varied diet to introduce new flavors to baby</a:t>
            </a:r>
          </a:p>
        </p:txBody>
      </p:sp>
      <p:sp>
        <p:nvSpPr>
          <p:cNvPr id="4" name="Content Placeholder 3"/>
          <p:cNvSpPr>
            <a:spLocks noGrp="1"/>
          </p:cNvSpPr>
          <p:nvPr>
            <p:ph sz="half" idx="2"/>
          </p:nvPr>
        </p:nvSpPr>
        <p:spPr/>
        <p:txBody>
          <a:bodyPr/>
          <a:lstStyle/>
          <a:p>
            <a:pPr marL="0" indent="0">
              <a:buNone/>
            </a:pPr>
            <a:r>
              <a:rPr lang="en-US" dirty="0">
                <a:solidFill>
                  <a:schemeClr val="bg1"/>
                </a:solidFill>
              </a:rPr>
              <a:t>Lactating women need more: </a:t>
            </a:r>
          </a:p>
          <a:p>
            <a:r>
              <a:rPr lang="en-US" dirty="0">
                <a:solidFill>
                  <a:schemeClr val="bg1"/>
                </a:solidFill>
              </a:rPr>
              <a:t>PROTEIN</a:t>
            </a:r>
          </a:p>
          <a:p>
            <a:r>
              <a:rPr lang="en-US" dirty="0">
                <a:solidFill>
                  <a:schemeClr val="bg1"/>
                </a:solidFill>
              </a:rPr>
              <a:t>WATER</a:t>
            </a:r>
          </a:p>
          <a:p>
            <a:pPr lvl="1"/>
            <a:r>
              <a:rPr lang="en-US" dirty="0">
                <a:solidFill>
                  <a:schemeClr val="bg1"/>
                </a:solidFill>
              </a:rPr>
              <a:t>2 quarts daily</a:t>
            </a:r>
          </a:p>
          <a:p>
            <a:pPr lvl="1"/>
            <a:r>
              <a:rPr lang="en-US" dirty="0">
                <a:solidFill>
                  <a:schemeClr val="bg1"/>
                </a:solidFill>
              </a:rPr>
              <a:t>Consider soups, fruit juices, etc.</a:t>
            </a:r>
          </a:p>
          <a:p>
            <a:r>
              <a:rPr lang="en-US" dirty="0">
                <a:solidFill>
                  <a:schemeClr val="bg1"/>
                </a:solidFill>
              </a:rPr>
              <a:t>VITAMINS &amp; MINERALS </a:t>
            </a:r>
          </a:p>
          <a:p>
            <a:pPr lvl="1"/>
            <a:r>
              <a:rPr lang="en-US" dirty="0">
                <a:solidFill>
                  <a:schemeClr val="bg1"/>
                </a:solidFill>
              </a:rPr>
              <a:t>Consider supplements</a:t>
            </a:r>
          </a:p>
          <a:p>
            <a:endParaRPr lang="en-US" dirty="0">
              <a:solidFill>
                <a:schemeClr val="bg1"/>
              </a:solidFill>
            </a:endParaRPr>
          </a:p>
          <a:p>
            <a:pPr marL="0" indent="0">
              <a:buNone/>
            </a:pPr>
            <a:endParaRPr lang="en-US" dirty="0">
              <a:solidFill>
                <a:schemeClr val="bg1"/>
              </a:solidFill>
            </a:endParaRPr>
          </a:p>
        </p:txBody>
      </p:sp>
    </p:spTree>
    <p:extLst>
      <p:ext uri="{BB962C8B-B14F-4D97-AF65-F5344CB8AC3E}">
        <p14:creationId xmlns:p14="http://schemas.microsoft.com/office/powerpoint/2010/main" val="1346857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accent4">
                    <a:lumMod val="75000"/>
                  </a:schemeClr>
                </a:solidFill>
              </a:rPr>
              <a:t>LACTATION:  </a:t>
            </a:r>
            <a:r>
              <a:rPr lang="en-US" dirty="0">
                <a:solidFill>
                  <a:schemeClr val="bg1"/>
                </a:solidFill>
              </a:rPr>
              <a:t>Foods to Avoid </a:t>
            </a:r>
          </a:p>
        </p:txBody>
      </p:sp>
      <p:sp>
        <p:nvSpPr>
          <p:cNvPr id="4" name="Content Placeholder 3"/>
          <p:cNvSpPr>
            <a:spLocks noGrp="1"/>
          </p:cNvSpPr>
          <p:nvPr>
            <p:ph sz="half" idx="2"/>
          </p:nvPr>
        </p:nvSpPr>
        <p:spPr/>
        <p:txBody>
          <a:bodyPr/>
          <a:lstStyle/>
          <a:p>
            <a:r>
              <a:rPr lang="en-US" dirty="0">
                <a:solidFill>
                  <a:schemeClr val="bg1"/>
                </a:solidFill>
              </a:rPr>
              <a:t>Excessive caffeine</a:t>
            </a:r>
          </a:p>
          <a:p>
            <a:r>
              <a:rPr lang="en-US" dirty="0">
                <a:solidFill>
                  <a:schemeClr val="bg1"/>
                </a:solidFill>
              </a:rPr>
              <a:t>Seafood high in mercury</a:t>
            </a:r>
          </a:p>
          <a:p>
            <a:r>
              <a:rPr lang="en-US" dirty="0">
                <a:solidFill>
                  <a:schemeClr val="bg1"/>
                </a:solidFill>
              </a:rPr>
              <a:t>Processed foods or foods high in additives</a:t>
            </a:r>
          </a:p>
          <a:p>
            <a:r>
              <a:rPr lang="en-US" dirty="0">
                <a:solidFill>
                  <a:schemeClr val="bg1"/>
                </a:solidFill>
              </a:rPr>
              <a:t>Alcohol</a:t>
            </a:r>
          </a:p>
          <a:p>
            <a:endParaRPr lang="en-US" dirty="0"/>
          </a:p>
        </p:txBody>
      </p:sp>
      <p:pic>
        <p:nvPicPr>
          <p:cNvPr id="9" name="Content Placeholder 8"/>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838200" y="2142784"/>
            <a:ext cx="5024438" cy="3351260"/>
          </a:xfrm>
        </p:spPr>
      </p:pic>
    </p:spTree>
    <p:extLst>
      <p:ext uri="{BB962C8B-B14F-4D97-AF65-F5344CB8AC3E}">
        <p14:creationId xmlns:p14="http://schemas.microsoft.com/office/powerpoint/2010/main" val="8470901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chemeClr val="accent4">
                    <a:lumMod val="75000"/>
                  </a:schemeClr>
                </a:solidFill>
              </a:rPr>
              <a:t>LACTATION:  </a:t>
            </a:r>
            <a:r>
              <a:rPr lang="en-US" dirty="0">
                <a:solidFill>
                  <a:schemeClr val="bg1"/>
                </a:solidFill>
              </a:rPr>
              <a:t>Why breastfeed?</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760399227"/>
              </p:ext>
            </p:extLst>
          </p:nvPr>
        </p:nvGraphicFramePr>
        <p:xfrm>
          <a:off x="402333" y="1539675"/>
          <a:ext cx="11338562" cy="5115480"/>
        </p:xfrm>
        <a:graphic>
          <a:graphicData uri="http://schemas.openxmlformats.org/drawingml/2006/table">
            <a:tbl>
              <a:tblPr firstRow="1" bandRow="1">
                <a:tableStyleId>{00A15C55-8517-42AA-B614-E9B94910E393}</a:tableStyleId>
              </a:tblPr>
              <a:tblGrid>
                <a:gridCol w="5669281">
                  <a:extLst>
                    <a:ext uri="{9D8B030D-6E8A-4147-A177-3AD203B41FA5}">
                      <a16:colId xmlns:a16="http://schemas.microsoft.com/office/drawing/2014/main" val="20000"/>
                    </a:ext>
                  </a:extLst>
                </a:gridCol>
                <a:gridCol w="5669281">
                  <a:extLst>
                    <a:ext uri="{9D8B030D-6E8A-4147-A177-3AD203B41FA5}">
                      <a16:colId xmlns:a16="http://schemas.microsoft.com/office/drawing/2014/main" val="20001"/>
                    </a:ext>
                  </a:extLst>
                </a:gridCol>
              </a:tblGrid>
              <a:tr h="639956">
                <a:tc gridSpan="2">
                  <a:txBody>
                    <a:bodyPr/>
                    <a:lstStyle/>
                    <a:p>
                      <a:pPr algn="ctr"/>
                      <a:r>
                        <a:rPr lang="en-US" sz="3200" dirty="0"/>
                        <a:t>Benefits of Breastfeeding</a:t>
                      </a:r>
                    </a:p>
                  </a:txBody>
                  <a:tcPr/>
                </a:tc>
                <a:tc hMerge="1">
                  <a:txBody>
                    <a:bodyPr/>
                    <a:lstStyle/>
                    <a:p>
                      <a:endParaRPr lang="en-US" dirty="0"/>
                    </a:p>
                  </a:txBody>
                  <a:tcPr/>
                </a:tc>
                <a:extLst>
                  <a:ext uri="{0D108BD9-81ED-4DB2-BD59-A6C34878D82A}">
                    <a16:rowId xmlns:a16="http://schemas.microsoft.com/office/drawing/2014/main" val="10000"/>
                  </a:ext>
                </a:extLst>
              </a:tr>
              <a:tr h="495441">
                <a:tc>
                  <a:txBody>
                    <a:bodyPr/>
                    <a:lstStyle/>
                    <a:p>
                      <a:pPr algn="ctr"/>
                      <a:r>
                        <a:rPr lang="en-US" sz="2400" dirty="0"/>
                        <a:t>FOR MOM</a:t>
                      </a:r>
                      <a:endParaRPr lang="en-US" sz="2400" b="1" dirty="0"/>
                    </a:p>
                  </a:txBody>
                  <a:tcPr/>
                </a:tc>
                <a:tc>
                  <a:txBody>
                    <a:bodyPr/>
                    <a:lstStyle/>
                    <a:p>
                      <a:pPr algn="ctr"/>
                      <a:r>
                        <a:rPr lang="en-US" sz="2800" dirty="0"/>
                        <a:t>FOR BABY</a:t>
                      </a:r>
                      <a:endParaRPr lang="en-US" sz="2800" b="1" dirty="0"/>
                    </a:p>
                  </a:txBody>
                  <a:tcPr/>
                </a:tc>
                <a:extLst>
                  <a:ext uri="{0D108BD9-81ED-4DB2-BD59-A6C34878D82A}">
                    <a16:rowId xmlns:a16="http://schemas.microsoft.com/office/drawing/2014/main" val="10001"/>
                  </a:ext>
                </a:extLst>
              </a:tr>
              <a:tr h="515642">
                <a:tc>
                  <a:txBody>
                    <a:bodyPr/>
                    <a:lstStyle/>
                    <a:p>
                      <a:r>
                        <a:rPr lang="en-US" sz="2400" dirty="0"/>
                        <a:t>Promotes</a:t>
                      </a:r>
                      <a:r>
                        <a:rPr lang="en-US" sz="2400" baseline="0" dirty="0"/>
                        <a:t> bonding</a:t>
                      </a:r>
                    </a:p>
                  </a:txBody>
                  <a:tcPr/>
                </a:tc>
                <a:tc>
                  <a:txBody>
                    <a:bodyPr/>
                    <a:lstStyle/>
                    <a:p>
                      <a:r>
                        <a:rPr lang="en-US" sz="2400" dirty="0"/>
                        <a:t>Promotes bonding</a:t>
                      </a:r>
                    </a:p>
                  </a:txBody>
                  <a:tcPr/>
                </a:tc>
                <a:extLst>
                  <a:ext uri="{0D108BD9-81ED-4DB2-BD59-A6C34878D82A}">
                    <a16:rowId xmlns:a16="http://schemas.microsoft.com/office/drawing/2014/main" val="10002"/>
                  </a:ext>
                </a:extLst>
              </a:tr>
              <a:tr h="515642">
                <a:tc>
                  <a:txBody>
                    <a:bodyPr/>
                    <a:lstStyle/>
                    <a:p>
                      <a:r>
                        <a:rPr lang="en-US" sz="2400" dirty="0"/>
                        <a:t>Faster return to pre-pregnancy weight</a:t>
                      </a:r>
                    </a:p>
                  </a:txBody>
                  <a:tcPr/>
                </a:tc>
                <a:tc>
                  <a:txBody>
                    <a:bodyPr/>
                    <a:lstStyle/>
                    <a:p>
                      <a:r>
                        <a:rPr lang="en-US" sz="2200" dirty="0"/>
                        <a:t>Best meets</a:t>
                      </a:r>
                      <a:r>
                        <a:rPr lang="en-US" sz="2200" baseline="0" dirty="0"/>
                        <a:t> baby’s nutritional needs over time</a:t>
                      </a:r>
                      <a:endParaRPr lang="en-US" sz="2200" dirty="0"/>
                    </a:p>
                  </a:txBody>
                  <a:tcPr/>
                </a:tc>
                <a:extLst>
                  <a:ext uri="{0D108BD9-81ED-4DB2-BD59-A6C34878D82A}">
                    <a16:rowId xmlns:a16="http://schemas.microsoft.com/office/drawing/2014/main" val="10003"/>
                  </a:ext>
                </a:extLst>
              </a:tr>
              <a:tr h="786877">
                <a:tc>
                  <a:txBody>
                    <a:bodyPr/>
                    <a:lstStyle/>
                    <a:p>
                      <a:r>
                        <a:rPr lang="en-US" sz="2400" dirty="0"/>
                        <a:t>Saves money &amp; time spent buying &amp; preparing formula</a:t>
                      </a:r>
                    </a:p>
                  </a:txBody>
                  <a:tcPr/>
                </a:tc>
                <a:tc>
                  <a:txBody>
                    <a:bodyPr/>
                    <a:lstStyle/>
                    <a:p>
                      <a:r>
                        <a:rPr lang="en-US" sz="2400" dirty="0"/>
                        <a:t>Enhances immune system</a:t>
                      </a:r>
                    </a:p>
                  </a:txBody>
                  <a:tcPr/>
                </a:tc>
                <a:extLst>
                  <a:ext uri="{0D108BD9-81ED-4DB2-BD59-A6C34878D82A}">
                    <a16:rowId xmlns:a16="http://schemas.microsoft.com/office/drawing/2014/main" val="10004"/>
                  </a:ext>
                </a:extLst>
              </a:tr>
              <a:tr h="437154">
                <a:tc rowSpan="2">
                  <a:txBody>
                    <a:bodyPr/>
                    <a:lstStyle/>
                    <a:p>
                      <a:r>
                        <a:rPr lang="en-US" sz="2400" dirty="0"/>
                        <a:t>Reduces environmental</a:t>
                      </a:r>
                      <a:r>
                        <a:rPr lang="en-US" sz="2400" baseline="0" dirty="0"/>
                        <a:t> waste from formula bottles &amp; cans</a:t>
                      </a:r>
                      <a:endParaRPr lang="en-US" sz="2400" dirty="0"/>
                    </a:p>
                  </a:txBody>
                  <a:tcPr/>
                </a:tc>
                <a:tc>
                  <a:txBody>
                    <a:bodyPr/>
                    <a:lstStyle/>
                    <a:p>
                      <a:r>
                        <a:rPr lang="en-US" sz="2400" dirty="0"/>
                        <a:t>Easier to digest than formula</a:t>
                      </a:r>
                    </a:p>
                  </a:txBody>
                  <a:tcPr/>
                </a:tc>
                <a:extLst>
                  <a:ext uri="{0D108BD9-81ED-4DB2-BD59-A6C34878D82A}">
                    <a16:rowId xmlns:a16="http://schemas.microsoft.com/office/drawing/2014/main" val="10005"/>
                  </a:ext>
                </a:extLst>
              </a:tr>
              <a:tr h="786877">
                <a:tc vMerge="1">
                  <a:txBody>
                    <a:bodyPr/>
                    <a:lstStyle/>
                    <a:p>
                      <a:endParaRPr lang="en-US"/>
                    </a:p>
                  </a:txBody>
                  <a:tcPr/>
                </a:tc>
                <a:tc>
                  <a:txBody>
                    <a:bodyPr/>
                    <a:lstStyle/>
                    <a:p>
                      <a:r>
                        <a:rPr lang="en-US" sz="2400" dirty="0"/>
                        <a:t>Reduces frequency of allergies and infections</a:t>
                      </a:r>
                    </a:p>
                  </a:txBody>
                  <a:tcPr/>
                </a:tc>
                <a:extLst>
                  <a:ext uri="{0D108BD9-81ED-4DB2-BD59-A6C34878D82A}">
                    <a16:rowId xmlns:a16="http://schemas.microsoft.com/office/drawing/2014/main" val="10006"/>
                  </a:ext>
                </a:extLst>
              </a:tr>
              <a:tr h="786877">
                <a:tc>
                  <a:txBody>
                    <a:bodyPr/>
                    <a:lstStyle/>
                    <a:p>
                      <a:r>
                        <a:rPr lang="en-US" sz="2400" dirty="0"/>
                        <a:t>May reduce risk for osteoporosis, breast/ovarian</a:t>
                      </a:r>
                      <a:r>
                        <a:rPr lang="en-US" sz="2400" baseline="0" dirty="0"/>
                        <a:t> cancers</a:t>
                      </a:r>
                      <a:endParaRPr lang="en-US" sz="2400" dirty="0"/>
                    </a:p>
                  </a:txBody>
                  <a:tcPr/>
                </a:tc>
                <a:tc>
                  <a:txBody>
                    <a:bodyPr/>
                    <a:lstStyle/>
                    <a:p>
                      <a:r>
                        <a:rPr lang="en-US" sz="2400" dirty="0"/>
                        <a:t>May reduce</a:t>
                      </a:r>
                      <a:r>
                        <a:rPr lang="en-US" sz="2400" baseline="0" dirty="0"/>
                        <a:t> future risk for chronic diseases such as obesity &amp; diabetes</a:t>
                      </a:r>
                      <a:endParaRPr lang="en-US" sz="2400" dirty="0"/>
                    </a:p>
                  </a:txBody>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7999565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solidFill>
                  <a:schemeClr val="accent3">
                    <a:lumMod val="75000"/>
                  </a:schemeClr>
                </a:solidFill>
              </a:rPr>
              <a:t>INFANCY (0-1 years):  </a:t>
            </a:r>
            <a:r>
              <a:rPr lang="en-US" sz="4000" dirty="0">
                <a:solidFill>
                  <a:schemeClr val="bg1"/>
                </a:solidFill>
              </a:rPr>
              <a:t>Breastmilk vs. Formula</a:t>
            </a:r>
            <a:endParaRPr lang="en-US" sz="4400" dirty="0"/>
          </a:p>
        </p:txBody>
      </p:sp>
      <p:sp>
        <p:nvSpPr>
          <p:cNvPr id="7" name="Text Placeholder 6"/>
          <p:cNvSpPr>
            <a:spLocks noGrp="1"/>
          </p:cNvSpPr>
          <p:nvPr>
            <p:ph type="body" idx="1"/>
          </p:nvPr>
        </p:nvSpPr>
        <p:spPr>
          <a:xfrm>
            <a:off x="839788" y="1567909"/>
            <a:ext cx="5025216" cy="529972"/>
          </a:xfrm>
        </p:spPr>
        <p:txBody>
          <a:bodyPr>
            <a:noAutofit/>
          </a:bodyPr>
          <a:lstStyle/>
          <a:p>
            <a:pPr algn="ctr"/>
            <a:r>
              <a:rPr lang="en-US" sz="3200" b="1" dirty="0">
                <a:solidFill>
                  <a:schemeClr val="accent3">
                    <a:lumMod val="75000"/>
                  </a:schemeClr>
                </a:solidFill>
              </a:rPr>
              <a:t>BREASTFEEDING</a:t>
            </a:r>
          </a:p>
        </p:txBody>
      </p:sp>
      <p:sp>
        <p:nvSpPr>
          <p:cNvPr id="3" name="Content Placeholder 2"/>
          <p:cNvSpPr>
            <a:spLocks noGrp="1"/>
          </p:cNvSpPr>
          <p:nvPr>
            <p:ph sz="half" idx="2"/>
          </p:nvPr>
        </p:nvSpPr>
        <p:spPr>
          <a:xfrm>
            <a:off x="839788" y="2231136"/>
            <a:ext cx="5025216" cy="4352543"/>
          </a:xfrm>
        </p:spPr>
        <p:txBody>
          <a:bodyPr>
            <a:normAutofit fontScale="92500" lnSpcReduction="10000"/>
          </a:bodyPr>
          <a:lstStyle/>
          <a:p>
            <a:r>
              <a:rPr lang="en-US" dirty="0">
                <a:solidFill>
                  <a:schemeClr val="bg1"/>
                </a:solidFill>
              </a:rPr>
              <a:t>The American Academy of Pediatrics (AAP) recommends exclusive breastfeeding for 6 months (encouraged for 12 months)</a:t>
            </a:r>
          </a:p>
          <a:p>
            <a:r>
              <a:rPr lang="en-US" dirty="0">
                <a:solidFill>
                  <a:schemeClr val="bg1"/>
                </a:solidFill>
              </a:rPr>
              <a:t>Challenges to breastfeeding may include:</a:t>
            </a:r>
          </a:p>
          <a:p>
            <a:pPr lvl="1"/>
            <a:r>
              <a:rPr lang="en-US" dirty="0">
                <a:solidFill>
                  <a:schemeClr val="bg1"/>
                </a:solidFill>
              </a:rPr>
              <a:t>Maternal pain or discomfort</a:t>
            </a:r>
          </a:p>
          <a:p>
            <a:pPr lvl="1"/>
            <a:r>
              <a:rPr lang="en-US" dirty="0">
                <a:solidFill>
                  <a:schemeClr val="bg1"/>
                </a:solidFill>
              </a:rPr>
              <a:t>Difficulty “latching on”</a:t>
            </a:r>
          </a:p>
          <a:p>
            <a:pPr lvl="1"/>
            <a:r>
              <a:rPr lang="en-US" dirty="0">
                <a:solidFill>
                  <a:schemeClr val="bg1"/>
                </a:solidFill>
              </a:rPr>
              <a:t>Time &amp; frequency of feedings</a:t>
            </a:r>
          </a:p>
          <a:p>
            <a:pPr lvl="1"/>
            <a:r>
              <a:rPr lang="en-US" dirty="0">
                <a:solidFill>
                  <a:schemeClr val="bg1"/>
                </a:solidFill>
              </a:rPr>
              <a:t>Maternal diet, medical conditions or medication </a:t>
            </a:r>
          </a:p>
        </p:txBody>
      </p:sp>
      <p:sp>
        <p:nvSpPr>
          <p:cNvPr id="8" name="Text Placeholder 7"/>
          <p:cNvSpPr>
            <a:spLocks noGrp="1"/>
          </p:cNvSpPr>
          <p:nvPr>
            <p:ph type="body" sz="quarter" idx="3"/>
          </p:nvPr>
        </p:nvSpPr>
        <p:spPr>
          <a:xfrm>
            <a:off x="6319840" y="1567909"/>
            <a:ext cx="5035548" cy="529971"/>
          </a:xfrm>
        </p:spPr>
        <p:txBody>
          <a:bodyPr>
            <a:noAutofit/>
          </a:bodyPr>
          <a:lstStyle/>
          <a:p>
            <a:pPr algn="ctr"/>
            <a:r>
              <a:rPr lang="en-US" sz="3200" b="1" dirty="0">
                <a:solidFill>
                  <a:schemeClr val="accent3">
                    <a:lumMod val="75000"/>
                  </a:schemeClr>
                </a:solidFill>
              </a:rPr>
              <a:t>FORMULA</a:t>
            </a:r>
          </a:p>
        </p:txBody>
      </p:sp>
      <p:sp>
        <p:nvSpPr>
          <p:cNvPr id="4" name="Content Placeholder 3"/>
          <p:cNvSpPr>
            <a:spLocks noGrp="1"/>
          </p:cNvSpPr>
          <p:nvPr>
            <p:ph sz="quarter" idx="4"/>
          </p:nvPr>
        </p:nvSpPr>
        <p:spPr>
          <a:xfrm>
            <a:off x="6319840" y="2231136"/>
            <a:ext cx="5035548" cy="3684588"/>
          </a:xfrm>
        </p:spPr>
        <p:txBody>
          <a:bodyPr>
            <a:normAutofit/>
          </a:bodyPr>
          <a:lstStyle/>
          <a:p>
            <a:r>
              <a:rPr lang="en-US" dirty="0">
                <a:solidFill>
                  <a:schemeClr val="bg1"/>
                </a:solidFill>
              </a:rPr>
              <a:t>Iron-fortified infant formula is a viable alternative to breast milk</a:t>
            </a:r>
          </a:p>
          <a:p>
            <a:r>
              <a:rPr lang="en-US" dirty="0">
                <a:solidFill>
                  <a:schemeClr val="bg1"/>
                </a:solidFill>
              </a:rPr>
              <a:t>Formula feeding may offer some moms greater flexibility &amp; convenience</a:t>
            </a:r>
          </a:p>
          <a:p>
            <a:r>
              <a:rPr lang="en-US" dirty="0">
                <a:solidFill>
                  <a:schemeClr val="bg1"/>
                </a:solidFill>
              </a:rPr>
              <a:t>Formula feeding does not pass antibodies to the infant, is costly, requires planning ahead</a:t>
            </a:r>
          </a:p>
        </p:txBody>
      </p:sp>
    </p:spTree>
    <p:extLst>
      <p:ext uri="{BB962C8B-B14F-4D97-AF65-F5344CB8AC3E}">
        <p14:creationId xmlns:p14="http://schemas.microsoft.com/office/powerpoint/2010/main" val="8269414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chemeClr val="accent3">
                    <a:lumMod val="75000"/>
                  </a:schemeClr>
                </a:solidFill>
              </a:rPr>
              <a:t>INFANCY (0-1 years): </a:t>
            </a:r>
            <a:r>
              <a:rPr lang="en-US" sz="5000" dirty="0">
                <a:solidFill>
                  <a:schemeClr val="bg1"/>
                </a:solidFill>
              </a:rPr>
              <a:t>Feedings</a:t>
            </a:r>
          </a:p>
        </p:txBody>
      </p:sp>
      <p:sp>
        <p:nvSpPr>
          <p:cNvPr id="5" name="Content Placeholder 4"/>
          <p:cNvSpPr>
            <a:spLocks noGrp="1"/>
          </p:cNvSpPr>
          <p:nvPr>
            <p:ph sz="half" idx="2"/>
          </p:nvPr>
        </p:nvSpPr>
        <p:spPr/>
        <p:txBody>
          <a:bodyPr/>
          <a:lstStyle/>
          <a:p>
            <a:r>
              <a:rPr lang="en-US" dirty="0">
                <a:solidFill>
                  <a:schemeClr val="bg1"/>
                </a:solidFill>
              </a:rPr>
              <a:t>All infants, whether breast- or formula-fed, may need a Vitamin D supplement</a:t>
            </a:r>
          </a:p>
          <a:p>
            <a:r>
              <a:rPr lang="en-US" dirty="0">
                <a:solidFill>
                  <a:schemeClr val="bg1"/>
                </a:solidFill>
              </a:rPr>
              <a:t>Food safety guidelines should be followed when feeding </a:t>
            </a:r>
          </a:p>
          <a:p>
            <a:r>
              <a:rPr lang="en-US" dirty="0">
                <a:solidFill>
                  <a:schemeClr val="bg1"/>
                </a:solidFill>
              </a:rPr>
              <a:t>Cow’s milk is never appropriate in the 1</a:t>
            </a:r>
            <a:r>
              <a:rPr lang="en-US" baseline="30000" dirty="0">
                <a:solidFill>
                  <a:schemeClr val="bg1"/>
                </a:solidFill>
              </a:rPr>
              <a:t>st</a:t>
            </a:r>
            <a:r>
              <a:rPr lang="en-US" dirty="0">
                <a:solidFill>
                  <a:schemeClr val="bg1"/>
                </a:solidFill>
              </a:rPr>
              <a:t> year of life! </a:t>
            </a:r>
          </a:p>
          <a:p>
            <a:endParaRPr lang="en-US" dirty="0">
              <a:solidFill>
                <a:schemeClr val="bg1"/>
              </a:solidFill>
            </a:endParaRPr>
          </a:p>
        </p:txBody>
      </p:sp>
      <p:graphicFrame>
        <p:nvGraphicFramePr>
          <p:cNvPr id="6" name="Table 5"/>
          <p:cNvGraphicFramePr>
            <a:graphicFrameLocks noGrp="1"/>
          </p:cNvGraphicFramePr>
          <p:nvPr>
            <p:extLst>
              <p:ext uri="{D42A27DB-BD31-4B8C-83A1-F6EECF244321}">
                <p14:modId xmlns:p14="http://schemas.microsoft.com/office/powerpoint/2010/main" val="1702074331"/>
              </p:ext>
            </p:extLst>
          </p:nvPr>
        </p:nvGraphicFramePr>
        <p:xfrm>
          <a:off x="603504" y="1690691"/>
          <a:ext cx="5492496" cy="4754389"/>
        </p:xfrm>
        <a:graphic>
          <a:graphicData uri="http://schemas.openxmlformats.org/drawingml/2006/table">
            <a:tbl>
              <a:tblPr firstRow="1" bandRow="1">
                <a:tableStyleId>{F5AB1C69-6EDB-4FF4-983F-18BD219EF322}</a:tableStyleId>
              </a:tblPr>
              <a:tblGrid>
                <a:gridCol w="2215896">
                  <a:extLst>
                    <a:ext uri="{9D8B030D-6E8A-4147-A177-3AD203B41FA5}">
                      <a16:colId xmlns:a16="http://schemas.microsoft.com/office/drawing/2014/main" val="20000"/>
                    </a:ext>
                  </a:extLst>
                </a:gridCol>
                <a:gridCol w="3276600">
                  <a:extLst>
                    <a:ext uri="{9D8B030D-6E8A-4147-A177-3AD203B41FA5}">
                      <a16:colId xmlns:a16="http://schemas.microsoft.com/office/drawing/2014/main" val="20001"/>
                    </a:ext>
                  </a:extLst>
                </a:gridCol>
              </a:tblGrid>
              <a:tr h="634299">
                <a:tc gridSpan="2">
                  <a:txBody>
                    <a:bodyPr/>
                    <a:lstStyle/>
                    <a:p>
                      <a:pPr algn="ctr"/>
                      <a:r>
                        <a:rPr lang="en-US" sz="2800" dirty="0"/>
                        <a:t>How often should babies be fed?* </a:t>
                      </a:r>
                    </a:p>
                  </a:txBody>
                  <a:tcPr/>
                </a:tc>
                <a:tc hMerge="1">
                  <a:txBody>
                    <a:bodyPr/>
                    <a:lstStyle/>
                    <a:p>
                      <a:endParaRPr lang="en-US" dirty="0"/>
                    </a:p>
                  </a:txBody>
                  <a:tcPr/>
                </a:tc>
                <a:extLst>
                  <a:ext uri="{0D108BD9-81ED-4DB2-BD59-A6C34878D82A}">
                    <a16:rowId xmlns:a16="http://schemas.microsoft.com/office/drawing/2014/main" val="10000"/>
                  </a:ext>
                </a:extLst>
              </a:tr>
              <a:tr h="634299">
                <a:tc>
                  <a:txBody>
                    <a:bodyPr/>
                    <a:lstStyle/>
                    <a:p>
                      <a:r>
                        <a:rPr lang="en-US" sz="2400" dirty="0"/>
                        <a:t>1-2</a:t>
                      </a:r>
                      <a:r>
                        <a:rPr lang="en-US" sz="2400" baseline="0" dirty="0"/>
                        <a:t> weeks old</a:t>
                      </a:r>
                      <a:endParaRPr lang="en-US" sz="2400" dirty="0"/>
                    </a:p>
                  </a:txBody>
                  <a:tcPr/>
                </a:tc>
                <a:tc>
                  <a:txBody>
                    <a:bodyPr/>
                    <a:lstStyle/>
                    <a:p>
                      <a:r>
                        <a:rPr lang="en-US" sz="2400" dirty="0"/>
                        <a:t>Every 2 – 3 hours</a:t>
                      </a:r>
                    </a:p>
                  </a:txBody>
                  <a:tcPr/>
                </a:tc>
                <a:extLst>
                  <a:ext uri="{0D108BD9-81ED-4DB2-BD59-A6C34878D82A}">
                    <a16:rowId xmlns:a16="http://schemas.microsoft.com/office/drawing/2014/main" val="10001"/>
                  </a:ext>
                </a:extLst>
              </a:tr>
              <a:tr h="948595">
                <a:tc>
                  <a:txBody>
                    <a:bodyPr/>
                    <a:lstStyle/>
                    <a:p>
                      <a:r>
                        <a:rPr lang="en-US" sz="2400" dirty="0"/>
                        <a:t>2</a:t>
                      </a:r>
                      <a:r>
                        <a:rPr lang="en-US" sz="2400" baseline="0" dirty="0"/>
                        <a:t> weeks –            2 mos.</a:t>
                      </a:r>
                      <a:endParaRPr lang="en-US" sz="2400" dirty="0"/>
                    </a:p>
                  </a:txBody>
                  <a:tcPr/>
                </a:tc>
                <a:tc>
                  <a:txBody>
                    <a:bodyPr/>
                    <a:lstStyle/>
                    <a:p>
                      <a:r>
                        <a:rPr lang="en-US" sz="2400" dirty="0"/>
                        <a:t>6</a:t>
                      </a:r>
                      <a:r>
                        <a:rPr lang="en-US" sz="2400" baseline="0" dirty="0"/>
                        <a:t> feedings daily</a:t>
                      </a:r>
                    </a:p>
                    <a:p>
                      <a:r>
                        <a:rPr lang="en-US" sz="2400" baseline="0" dirty="0"/>
                        <a:t> </a:t>
                      </a:r>
                      <a:r>
                        <a:rPr lang="en-US" sz="2000" baseline="0" dirty="0"/>
                        <a:t>(every 4 hours) </a:t>
                      </a:r>
                      <a:endParaRPr lang="en-US" sz="2400" baseline="0" dirty="0"/>
                    </a:p>
                  </a:txBody>
                  <a:tcPr/>
                </a:tc>
                <a:extLst>
                  <a:ext uri="{0D108BD9-81ED-4DB2-BD59-A6C34878D82A}">
                    <a16:rowId xmlns:a16="http://schemas.microsoft.com/office/drawing/2014/main" val="10002"/>
                  </a:ext>
                </a:extLst>
              </a:tr>
              <a:tr h="634299">
                <a:tc>
                  <a:txBody>
                    <a:bodyPr/>
                    <a:lstStyle/>
                    <a:p>
                      <a:r>
                        <a:rPr lang="en-US" sz="2400" dirty="0"/>
                        <a:t>2 -</a:t>
                      </a:r>
                      <a:r>
                        <a:rPr lang="en-US" sz="2400" baseline="0" dirty="0"/>
                        <a:t> 7 mos.</a:t>
                      </a:r>
                      <a:endParaRPr lang="en-US" sz="2400" dirty="0"/>
                    </a:p>
                  </a:txBody>
                  <a:tcPr/>
                </a:tc>
                <a:tc>
                  <a:txBody>
                    <a:bodyPr/>
                    <a:lstStyle/>
                    <a:p>
                      <a:r>
                        <a:rPr lang="en-US" sz="2400" dirty="0"/>
                        <a:t>5 feedings daily</a:t>
                      </a:r>
                    </a:p>
                  </a:txBody>
                  <a:tcPr/>
                </a:tc>
                <a:extLst>
                  <a:ext uri="{0D108BD9-81ED-4DB2-BD59-A6C34878D82A}">
                    <a16:rowId xmlns:a16="http://schemas.microsoft.com/office/drawing/2014/main" val="10003"/>
                  </a:ext>
                </a:extLst>
              </a:tr>
              <a:tr h="634299">
                <a:tc>
                  <a:txBody>
                    <a:bodyPr/>
                    <a:lstStyle/>
                    <a:p>
                      <a:r>
                        <a:rPr lang="en-US" sz="2400" dirty="0"/>
                        <a:t>8</a:t>
                      </a:r>
                      <a:r>
                        <a:rPr lang="en-US" sz="2400" baseline="0" dirty="0"/>
                        <a:t> - 12</a:t>
                      </a:r>
                      <a:r>
                        <a:rPr lang="en-US" sz="2400" dirty="0"/>
                        <a:t> mos.</a:t>
                      </a:r>
                    </a:p>
                  </a:txBody>
                  <a:tcPr/>
                </a:tc>
                <a:tc>
                  <a:txBody>
                    <a:bodyPr/>
                    <a:lstStyle/>
                    <a:p>
                      <a:r>
                        <a:rPr lang="en-US" sz="2400" dirty="0"/>
                        <a:t>4 feedings daily</a:t>
                      </a:r>
                    </a:p>
                  </a:txBody>
                  <a:tcPr/>
                </a:tc>
                <a:extLst>
                  <a:ext uri="{0D108BD9-81ED-4DB2-BD59-A6C34878D82A}">
                    <a16:rowId xmlns:a16="http://schemas.microsoft.com/office/drawing/2014/main" val="10004"/>
                  </a:ext>
                </a:extLst>
              </a:tr>
              <a:tr h="634299">
                <a:tc>
                  <a:txBody>
                    <a:bodyPr/>
                    <a:lstStyle/>
                    <a:p>
                      <a:r>
                        <a:rPr lang="en-US" sz="2400" dirty="0"/>
                        <a:t>1 year</a:t>
                      </a:r>
                    </a:p>
                  </a:txBody>
                  <a:tcPr/>
                </a:tc>
                <a:tc>
                  <a:txBody>
                    <a:bodyPr/>
                    <a:lstStyle/>
                    <a:p>
                      <a:r>
                        <a:rPr lang="en-US" sz="2400" dirty="0"/>
                        <a:t>3 meals,</a:t>
                      </a:r>
                      <a:r>
                        <a:rPr lang="en-US" sz="2400" baseline="0" dirty="0"/>
                        <a:t> plus snacks</a:t>
                      </a:r>
                      <a:endParaRPr lang="en-US" sz="2400" dirty="0"/>
                    </a:p>
                  </a:txBody>
                  <a:tcPr/>
                </a:tc>
                <a:extLst>
                  <a:ext uri="{0D108BD9-81ED-4DB2-BD59-A6C34878D82A}">
                    <a16:rowId xmlns:a16="http://schemas.microsoft.com/office/drawing/2014/main" val="10005"/>
                  </a:ext>
                </a:extLst>
              </a:tr>
              <a:tr h="634299">
                <a:tc gridSpan="2">
                  <a:txBody>
                    <a:bodyPr/>
                    <a:lstStyle/>
                    <a:p>
                      <a:pPr algn="ctr"/>
                      <a:r>
                        <a:rPr lang="en-US" dirty="0"/>
                        <a:t>*Look</a:t>
                      </a:r>
                      <a:r>
                        <a:rPr lang="en-US" baseline="0" dirty="0"/>
                        <a:t> for hunger cues! Ages/feedings are approximate. </a:t>
                      </a:r>
                      <a:endParaRPr lang="en-US" dirty="0"/>
                    </a:p>
                  </a:txBody>
                  <a:tcPr/>
                </a:tc>
                <a:tc hMerge="1">
                  <a:txBody>
                    <a:bodyPr/>
                    <a:lstStyle/>
                    <a:p>
                      <a:endParaRPr lang="en-US" dirty="0"/>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8912054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solidFill>
                  <a:schemeClr val="accent3">
                    <a:lumMod val="75000"/>
                  </a:schemeClr>
                </a:solidFill>
              </a:rPr>
              <a:t>INFANCY (0-1 years): </a:t>
            </a:r>
            <a:r>
              <a:rPr lang="en-US" sz="4400" dirty="0">
                <a:solidFill>
                  <a:schemeClr val="bg1"/>
                </a:solidFill>
              </a:rPr>
              <a:t>Growth &amp; Solid Foods</a:t>
            </a:r>
          </a:p>
        </p:txBody>
      </p:sp>
      <p:sp>
        <p:nvSpPr>
          <p:cNvPr id="5" name="Content Placeholder 4"/>
          <p:cNvSpPr>
            <a:spLocks noGrp="1"/>
          </p:cNvSpPr>
          <p:nvPr>
            <p:ph sz="half" idx="1"/>
          </p:nvPr>
        </p:nvSpPr>
        <p:spPr>
          <a:xfrm>
            <a:off x="662800" y="1724089"/>
            <a:ext cx="3415424" cy="4351338"/>
          </a:xfrm>
          <a:solidFill>
            <a:schemeClr val="accent3">
              <a:lumMod val="75000"/>
            </a:schemeClr>
          </a:solidFill>
        </p:spPr>
        <p:txBody>
          <a:bodyPr>
            <a:normAutofit lnSpcReduction="10000"/>
          </a:bodyPr>
          <a:lstStyle/>
          <a:p>
            <a:r>
              <a:rPr lang="en-US" dirty="0">
                <a:solidFill>
                  <a:schemeClr val="tx1"/>
                </a:solidFill>
              </a:rPr>
              <a:t>Proportionally, infants have greater nutritional needs than adults! </a:t>
            </a:r>
          </a:p>
          <a:p>
            <a:r>
              <a:rPr lang="en-US" dirty="0">
                <a:solidFill>
                  <a:schemeClr val="tx1"/>
                </a:solidFill>
              </a:rPr>
              <a:t>WEIGHT should triple during the 1</a:t>
            </a:r>
            <a:r>
              <a:rPr lang="en-US" baseline="30000" dirty="0">
                <a:solidFill>
                  <a:schemeClr val="tx1"/>
                </a:solidFill>
              </a:rPr>
              <a:t>st</a:t>
            </a:r>
            <a:r>
              <a:rPr lang="en-US" dirty="0">
                <a:solidFill>
                  <a:schemeClr val="tx1"/>
                </a:solidFill>
              </a:rPr>
              <a:t> year of life</a:t>
            </a:r>
          </a:p>
          <a:p>
            <a:r>
              <a:rPr lang="en-US" dirty="0">
                <a:solidFill>
                  <a:schemeClr val="tx1"/>
                </a:solidFill>
              </a:rPr>
              <a:t>HEIGHT should increase by half during the 1</a:t>
            </a:r>
            <a:r>
              <a:rPr lang="en-US" baseline="30000" dirty="0">
                <a:solidFill>
                  <a:schemeClr val="tx1"/>
                </a:solidFill>
              </a:rPr>
              <a:t>st</a:t>
            </a:r>
            <a:r>
              <a:rPr lang="en-US" dirty="0">
                <a:solidFill>
                  <a:schemeClr val="tx1"/>
                </a:solidFill>
              </a:rPr>
              <a:t> year of life</a:t>
            </a:r>
          </a:p>
        </p:txBody>
      </p:sp>
      <p:sp>
        <p:nvSpPr>
          <p:cNvPr id="3" name="Content Placeholder 2"/>
          <p:cNvSpPr>
            <a:spLocks noGrp="1"/>
          </p:cNvSpPr>
          <p:nvPr>
            <p:ph sz="half" idx="2"/>
          </p:nvPr>
        </p:nvSpPr>
        <p:spPr>
          <a:xfrm>
            <a:off x="4443984" y="1690688"/>
            <a:ext cx="6909816" cy="4929568"/>
          </a:xfrm>
        </p:spPr>
        <p:txBody>
          <a:bodyPr>
            <a:normAutofit lnSpcReduction="10000"/>
          </a:bodyPr>
          <a:lstStyle/>
          <a:p>
            <a:pPr marL="0" marR="0" lvl="0" indent="0" defTabSz="914400" eaLnBrk="1" fontAlgn="auto" latinLnBrk="0" hangingPunct="1">
              <a:lnSpc>
                <a:spcPct val="100000"/>
              </a:lnSpc>
              <a:spcBef>
                <a:spcPts val="0"/>
              </a:spcBef>
              <a:spcAft>
                <a:spcPts val="0"/>
              </a:spcAft>
              <a:buClrTx/>
              <a:buSzTx/>
              <a:buFontTx/>
              <a:buNone/>
              <a:tabLst/>
              <a:defRPr/>
            </a:pPr>
            <a:r>
              <a:rPr lang="en-US" b="1" dirty="0">
                <a:solidFill>
                  <a:schemeClr val="accent3">
                    <a:lumMod val="75000"/>
                  </a:schemeClr>
                </a:solidFill>
              </a:rPr>
              <a:t>INTRODUCING SOLID FOODS: </a:t>
            </a:r>
          </a:p>
          <a:p>
            <a:pPr>
              <a:lnSpc>
                <a:spcPct val="100000"/>
              </a:lnSpc>
              <a:spcBef>
                <a:spcPts val="0"/>
              </a:spcBef>
            </a:pPr>
            <a:r>
              <a:rPr lang="en-US" dirty="0">
                <a:solidFill>
                  <a:schemeClr val="bg1"/>
                </a:solidFill>
              </a:rPr>
              <a:t>No earlier than 4-6 months of age; look for cues that he or she is ready</a:t>
            </a:r>
          </a:p>
          <a:p>
            <a:pPr>
              <a:lnSpc>
                <a:spcPct val="100000"/>
              </a:lnSpc>
              <a:spcBef>
                <a:spcPts val="0"/>
              </a:spcBef>
            </a:pPr>
            <a:r>
              <a:rPr lang="en-US" dirty="0">
                <a:solidFill>
                  <a:schemeClr val="bg1"/>
                </a:solidFill>
              </a:rPr>
              <a:t>Start with rice cereals, then gradually add vegetables, fruits, and meats last</a:t>
            </a:r>
          </a:p>
          <a:p>
            <a:pPr>
              <a:lnSpc>
                <a:spcPct val="100000"/>
              </a:lnSpc>
              <a:spcBef>
                <a:spcPts val="0"/>
              </a:spcBef>
            </a:pPr>
            <a:r>
              <a:rPr lang="en-US" dirty="0">
                <a:solidFill>
                  <a:schemeClr val="bg1"/>
                </a:solidFill>
              </a:rPr>
              <a:t>Introduce one food at a time and repeatedly serve new foods</a:t>
            </a:r>
          </a:p>
          <a:p>
            <a:pPr>
              <a:lnSpc>
                <a:spcPct val="100000"/>
              </a:lnSpc>
              <a:spcBef>
                <a:spcPts val="0"/>
              </a:spcBef>
            </a:pPr>
            <a:r>
              <a:rPr lang="en-US" dirty="0">
                <a:solidFill>
                  <a:schemeClr val="bg1"/>
                </a:solidFill>
              </a:rPr>
              <a:t>In the 1</a:t>
            </a:r>
            <a:r>
              <a:rPr lang="en-US" baseline="30000" dirty="0">
                <a:solidFill>
                  <a:schemeClr val="bg1"/>
                </a:solidFill>
              </a:rPr>
              <a:t>st</a:t>
            </a:r>
            <a:r>
              <a:rPr lang="en-US" dirty="0">
                <a:solidFill>
                  <a:schemeClr val="bg1"/>
                </a:solidFill>
              </a:rPr>
              <a:t> 12 months, AVOID:</a:t>
            </a:r>
          </a:p>
          <a:p>
            <a:pPr lvl="1">
              <a:lnSpc>
                <a:spcPct val="100000"/>
              </a:lnSpc>
              <a:spcBef>
                <a:spcPts val="0"/>
              </a:spcBef>
            </a:pPr>
            <a:r>
              <a:rPr lang="en-US" dirty="0">
                <a:solidFill>
                  <a:schemeClr val="bg1"/>
                </a:solidFill>
              </a:rPr>
              <a:t>Honey</a:t>
            </a:r>
          </a:p>
          <a:p>
            <a:pPr lvl="1">
              <a:lnSpc>
                <a:spcPct val="100000"/>
              </a:lnSpc>
              <a:spcBef>
                <a:spcPts val="0"/>
              </a:spcBef>
            </a:pPr>
            <a:r>
              <a:rPr lang="en-US" dirty="0">
                <a:solidFill>
                  <a:schemeClr val="bg1"/>
                </a:solidFill>
              </a:rPr>
              <a:t>Egg whites</a:t>
            </a:r>
          </a:p>
          <a:p>
            <a:pPr lvl="1">
              <a:lnSpc>
                <a:spcPct val="100000"/>
              </a:lnSpc>
              <a:spcBef>
                <a:spcPts val="0"/>
              </a:spcBef>
            </a:pPr>
            <a:r>
              <a:rPr lang="en-US" dirty="0">
                <a:solidFill>
                  <a:schemeClr val="bg1"/>
                </a:solidFill>
              </a:rPr>
              <a:t>Orange juice</a:t>
            </a:r>
          </a:p>
          <a:p>
            <a:pPr lvl="1">
              <a:lnSpc>
                <a:spcPct val="100000"/>
              </a:lnSpc>
              <a:spcBef>
                <a:spcPts val="0"/>
              </a:spcBef>
            </a:pPr>
            <a:r>
              <a:rPr lang="en-US" dirty="0">
                <a:solidFill>
                  <a:schemeClr val="bg1"/>
                </a:solidFill>
              </a:rPr>
              <a:t>Cow’s milk </a:t>
            </a:r>
          </a:p>
          <a:p>
            <a:pPr>
              <a:lnSpc>
                <a:spcPct val="100000"/>
              </a:lnSpc>
              <a:spcBef>
                <a:spcPts val="0"/>
              </a:spcBef>
            </a:pPr>
            <a:endParaRPr lang="en-US" dirty="0">
              <a:solidFill>
                <a:schemeClr val="bg1"/>
              </a:solidFill>
            </a:endParaRPr>
          </a:p>
        </p:txBody>
      </p:sp>
      <p:pic>
        <p:nvPicPr>
          <p:cNvPr id="6" name="Picture 5"/>
          <p:cNvPicPr>
            <a:picLocks noChangeAspect="1"/>
          </p:cNvPicPr>
          <p:nvPr/>
        </p:nvPicPr>
        <p:blipFill>
          <a:blip r:embed="rId3"/>
          <a:stretch>
            <a:fillRect/>
          </a:stretch>
        </p:blipFill>
        <p:spPr>
          <a:xfrm>
            <a:off x="9098779" y="4740483"/>
            <a:ext cx="2855147" cy="1898784"/>
          </a:xfrm>
          <a:prstGeom prst="rect">
            <a:avLst/>
          </a:prstGeom>
        </p:spPr>
      </p:pic>
    </p:spTree>
    <p:extLst>
      <p:ext uri="{BB962C8B-B14F-4D97-AF65-F5344CB8AC3E}">
        <p14:creationId xmlns:p14="http://schemas.microsoft.com/office/powerpoint/2010/main" val="19334484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solidFill>
                  <a:schemeClr val="accent1"/>
                </a:solidFill>
              </a:rPr>
              <a:t>TODDLERS (1-3 years): </a:t>
            </a:r>
            <a:r>
              <a:rPr lang="en-US" sz="4000" dirty="0">
                <a:solidFill>
                  <a:schemeClr val="bg1"/>
                </a:solidFill>
              </a:rPr>
              <a:t>Growth &amp; Nutrition  </a:t>
            </a:r>
          </a:p>
        </p:txBody>
      </p:sp>
      <p:sp>
        <p:nvSpPr>
          <p:cNvPr id="3" name="Content Placeholder 2"/>
          <p:cNvSpPr>
            <a:spLocks noGrp="1"/>
          </p:cNvSpPr>
          <p:nvPr>
            <p:ph sz="half" idx="1"/>
          </p:nvPr>
        </p:nvSpPr>
        <p:spPr>
          <a:xfrm>
            <a:off x="617534" y="1690688"/>
            <a:ext cx="5025216" cy="3871912"/>
          </a:xfrm>
          <a:solidFill>
            <a:schemeClr val="accent1"/>
          </a:solidFill>
        </p:spPr>
        <p:txBody>
          <a:bodyPr>
            <a:noAutofit/>
          </a:bodyPr>
          <a:lstStyle/>
          <a:p>
            <a:r>
              <a:rPr lang="en-US" sz="3200" dirty="0">
                <a:solidFill>
                  <a:schemeClr val="tx1"/>
                </a:solidFill>
              </a:rPr>
              <a:t>Toddlers need between 1,000 – 1,400 calories daily (depending on age, size, activity level) </a:t>
            </a:r>
          </a:p>
          <a:p>
            <a:r>
              <a:rPr lang="en-US" sz="3200" dirty="0">
                <a:solidFill>
                  <a:schemeClr val="tx1"/>
                </a:solidFill>
              </a:rPr>
              <a:t>By age 3, toddlers will have quadrupled their birth weight and grow about 7 - 8 inches in height.  </a:t>
            </a:r>
          </a:p>
        </p:txBody>
      </p:sp>
      <p:sp>
        <p:nvSpPr>
          <p:cNvPr id="5" name="Content Placeholder 4"/>
          <p:cNvSpPr>
            <a:spLocks noGrp="1"/>
          </p:cNvSpPr>
          <p:nvPr>
            <p:ph sz="half" idx="2"/>
          </p:nvPr>
        </p:nvSpPr>
        <p:spPr>
          <a:xfrm>
            <a:off x="6319840" y="1690688"/>
            <a:ext cx="5033960" cy="4351338"/>
          </a:xfrm>
        </p:spPr>
        <p:txBody>
          <a:bodyPr>
            <a:normAutofit fontScale="92500"/>
          </a:bodyPr>
          <a:lstStyle/>
          <a:p>
            <a:r>
              <a:rPr lang="en-US" dirty="0">
                <a:solidFill>
                  <a:schemeClr val="bg1"/>
                </a:solidFill>
              </a:rPr>
              <a:t>Serving sizes should be about 1 tablespoon for every year of age</a:t>
            </a:r>
          </a:p>
          <a:p>
            <a:r>
              <a:rPr lang="en-US" dirty="0">
                <a:solidFill>
                  <a:schemeClr val="bg1"/>
                </a:solidFill>
              </a:rPr>
              <a:t>Toddlers have small stomachs</a:t>
            </a:r>
            <a:r>
              <a:rPr lang="is-IS" dirty="0">
                <a:solidFill>
                  <a:schemeClr val="bg1"/>
                </a:solidFill>
              </a:rPr>
              <a:t>… healthy snacks are important! </a:t>
            </a:r>
          </a:p>
          <a:p>
            <a:r>
              <a:rPr lang="en-US" dirty="0">
                <a:solidFill>
                  <a:schemeClr val="bg1"/>
                </a:solidFill>
              </a:rPr>
              <a:t>A toddler’s diet should be well-balanced, including whole grains, protein foods, and a variety of fruits &amp; vegetables. </a:t>
            </a:r>
          </a:p>
          <a:p>
            <a:r>
              <a:rPr lang="en-US" dirty="0">
                <a:solidFill>
                  <a:schemeClr val="bg1"/>
                </a:solidFill>
              </a:rPr>
              <a:t>Toddlers need more full-fat milk &amp; dairy products</a:t>
            </a:r>
          </a:p>
          <a:p>
            <a:endParaRPr lang="en-US" dirty="0"/>
          </a:p>
        </p:txBody>
      </p:sp>
    </p:spTree>
    <p:extLst>
      <p:ext uri="{BB962C8B-B14F-4D97-AF65-F5344CB8AC3E}">
        <p14:creationId xmlns:p14="http://schemas.microsoft.com/office/powerpoint/2010/main" val="9806842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solidFill>
                  <a:schemeClr val="accent1"/>
                </a:solidFill>
              </a:rPr>
              <a:t>TODDLERS (1-3 years): </a:t>
            </a:r>
            <a:r>
              <a:rPr lang="en-US" dirty="0">
                <a:solidFill>
                  <a:schemeClr val="bg1"/>
                </a:solidFill>
              </a:rPr>
              <a:t>Feeding Tips </a:t>
            </a:r>
          </a:p>
        </p:txBody>
      </p:sp>
      <p:sp>
        <p:nvSpPr>
          <p:cNvPr id="3" name="Content Placeholder 2"/>
          <p:cNvSpPr>
            <a:spLocks noGrp="1"/>
          </p:cNvSpPr>
          <p:nvPr>
            <p:ph sz="half" idx="1"/>
          </p:nvPr>
        </p:nvSpPr>
        <p:spPr>
          <a:xfrm>
            <a:off x="571500" y="1825625"/>
            <a:ext cx="5573716" cy="4689474"/>
          </a:xfrm>
        </p:spPr>
        <p:txBody>
          <a:bodyPr>
            <a:noAutofit/>
          </a:bodyPr>
          <a:lstStyle/>
          <a:p>
            <a:pPr marL="0" indent="0">
              <a:buNone/>
            </a:pPr>
            <a:r>
              <a:rPr lang="en-US" dirty="0">
                <a:solidFill>
                  <a:schemeClr val="bg1"/>
                </a:solidFill>
              </a:rPr>
              <a:t>Toddlers like foods that are:</a:t>
            </a:r>
          </a:p>
          <a:p>
            <a:pPr lvl="1"/>
            <a:r>
              <a:rPr lang="en-US" dirty="0">
                <a:solidFill>
                  <a:schemeClr val="bg1"/>
                </a:solidFill>
              </a:rPr>
              <a:t>Cut into bite-sized pieces or finger foods</a:t>
            </a:r>
          </a:p>
          <a:p>
            <a:pPr lvl="1"/>
            <a:r>
              <a:rPr lang="en-US" dirty="0">
                <a:solidFill>
                  <a:schemeClr val="bg1"/>
                </a:solidFill>
              </a:rPr>
              <a:t>Soft textures &amp; easy to chew</a:t>
            </a:r>
          </a:p>
          <a:p>
            <a:pPr lvl="1"/>
            <a:r>
              <a:rPr lang="en-US" dirty="0">
                <a:solidFill>
                  <a:schemeClr val="bg1"/>
                </a:solidFill>
              </a:rPr>
              <a:t>Colorful</a:t>
            </a:r>
          </a:p>
          <a:p>
            <a:pPr lvl="1"/>
            <a:r>
              <a:rPr lang="en-US" dirty="0">
                <a:solidFill>
                  <a:schemeClr val="bg1"/>
                </a:solidFill>
              </a:rPr>
              <a:t>Familiar </a:t>
            </a:r>
          </a:p>
          <a:p>
            <a:pPr marL="457200" lvl="1" indent="0">
              <a:buNone/>
            </a:pPr>
            <a:endParaRPr lang="en-US" dirty="0">
              <a:solidFill>
                <a:schemeClr val="bg1"/>
              </a:solidFill>
            </a:endParaRPr>
          </a:p>
          <a:p>
            <a:r>
              <a:rPr lang="en-US" dirty="0">
                <a:solidFill>
                  <a:schemeClr val="bg1"/>
                </a:solidFill>
              </a:rPr>
              <a:t>Allow toddlers to feed themselves- develops hand-eye coordination</a:t>
            </a:r>
          </a:p>
          <a:p>
            <a:r>
              <a:rPr lang="en-US" dirty="0">
                <a:solidFill>
                  <a:schemeClr val="bg1"/>
                </a:solidFill>
              </a:rPr>
              <a:t>Don’t force food &amp; maintain a positive attitude!</a:t>
            </a:r>
          </a:p>
        </p:txBody>
      </p:sp>
      <p:sp>
        <p:nvSpPr>
          <p:cNvPr id="4" name="Content Placeholder 3"/>
          <p:cNvSpPr>
            <a:spLocks noGrp="1"/>
          </p:cNvSpPr>
          <p:nvPr>
            <p:ph sz="half" idx="2"/>
          </p:nvPr>
        </p:nvSpPr>
        <p:spPr>
          <a:xfrm>
            <a:off x="6586540" y="1825624"/>
            <a:ext cx="5033960" cy="4689475"/>
          </a:xfrm>
        </p:spPr>
        <p:txBody>
          <a:bodyPr>
            <a:normAutofit fontScale="85000" lnSpcReduction="20000"/>
          </a:bodyPr>
          <a:lstStyle/>
          <a:p>
            <a:r>
              <a:rPr lang="en-US" sz="3800" dirty="0">
                <a:solidFill>
                  <a:schemeClr val="bg1"/>
                </a:solidFill>
              </a:rPr>
              <a:t>Avoid choking hazards like:</a:t>
            </a:r>
          </a:p>
          <a:p>
            <a:pPr>
              <a:buFontTx/>
              <a:buChar char="-"/>
            </a:pPr>
            <a:r>
              <a:rPr lang="en-US" sz="3300" dirty="0">
                <a:solidFill>
                  <a:schemeClr val="bg1"/>
                </a:solidFill>
              </a:rPr>
              <a:t>Nuts &amp; seeds	- Corn</a:t>
            </a:r>
          </a:p>
          <a:p>
            <a:pPr>
              <a:buFontTx/>
              <a:buChar char="-"/>
            </a:pPr>
            <a:r>
              <a:rPr lang="en-US" sz="3300" dirty="0">
                <a:solidFill>
                  <a:schemeClr val="bg1"/>
                </a:solidFill>
              </a:rPr>
              <a:t>Raisins		- Hard candy</a:t>
            </a:r>
          </a:p>
          <a:p>
            <a:pPr>
              <a:buFontTx/>
              <a:buChar char="-"/>
            </a:pPr>
            <a:r>
              <a:rPr lang="en-US" sz="3300" dirty="0">
                <a:solidFill>
                  <a:schemeClr val="bg1"/>
                </a:solidFill>
              </a:rPr>
              <a:t>Marshmallows 	 -  Pretzels</a:t>
            </a:r>
          </a:p>
          <a:p>
            <a:pPr>
              <a:buFontTx/>
              <a:buChar char="-"/>
            </a:pPr>
            <a:r>
              <a:rPr lang="en-US" sz="3300" dirty="0">
                <a:solidFill>
                  <a:schemeClr val="bg1"/>
                </a:solidFill>
              </a:rPr>
              <a:t>Grapes		</a:t>
            </a:r>
          </a:p>
          <a:p>
            <a:pPr>
              <a:buFontTx/>
              <a:buChar char="-"/>
            </a:pPr>
            <a:r>
              <a:rPr lang="en-US" sz="3300" dirty="0">
                <a:solidFill>
                  <a:schemeClr val="bg1"/>
                </a:solidFill>
              </a:rPr>
              <a:t>Round slices of hot dogs or carrots</a:t>
            </a:r>
          </a:p>
          <a:p>
            <a:pPr lvl="1"/>
            <a:endParaRPr lang="en-US" sz="3300" dirty="0">
              <a:solidFill>
                <a:schemeClr val="bg1"/>
              </a:solidFill>
            </a:endParaRPr>
          </a:p>
          <a:p>
            <a:r>
              <a:rPr lang="en-US" sz="3700" dirty="0">
                <a:solidFill>
                  <a:schemeClr val="bg1"/>
                </a:solidFill>
              </a:rPr>
              <a:t>Continue to introduce foods one at a time to identify allergies</a:t>
            </a:r>
          </a:p>
        </p:txBody>
      </p:sp>
    </p:spTree>
    <p:extLst>
      <p:ext uri="{BB962C8B-B14F-4D97-AF65-F5344CB8AC3E}">
        <p14:creationId xmlns:p14="http://schemas.microsoft.com/office/powerpoint/2010/main" val="4443897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668000" cy="1325563"/>
          </a:xfrm>
        </p:spPr>
        <p:txBody>
          <a:bodyPr>
            <a:normAutofit fontScale="90000"/>
          </a:bodyPr>
          <a:lstStyle/>
          <a:p>
            <a:r>
              <a:rPr lang="en-US" sz="4900" b="1" dirty="0">
                <a:solidFill>
                  <a:schemeClr val="tx2"/>
                </a:solidFill>
              </a:rPr>
              <a:t>PRESCHOOLERS (3-5 yrs.): </a:t>
            </a:r>
            <a:r>
              <a:rPr lang="en-US" sz="4400" dirty="0">
                <a:solidFill>
                  <a:schemeClr val="bg1"/>
                </a:solidFill>
              </a:rPr>
              <a:t>Growth &amp; Calories</a:t>
            </a:r>
          </a:p>
        </p:txBody>
      </p:sp>
      <p:sp>
        <p:nvSpPr>
          <p:cNvPr id="3" name="Content Placeholder 2"/>
          <p:cNvSpPr>
            <a:spLocks noGrp="1"/>
          </p:cNvSpPr>
          <p:nvPr>
            <p:ph sz="half" idx="1"/>
          </p:nvPr>
        </p:nvSpPr>
        <p:spPr/>
        <p:txBody>
          <a:bodyPr>
            <a:normAutofit/>
          </a:bodyPr>
          <a:lstStyle/>
          <a:p>
            <a:r>
              <a:rPr lang="en-US" dirty="0">
                <a:solidFill>
                  <a:schemeClr val="bg1"/>
                </a:solidFill>
              </a:rPr>
              <a:t>Growth slows down, but more calories are needed due to larger body size</a:t>
            </a:r>
          </a:p>
          <a:p>
            <a:r>
              <a:rPr lang="en-US" dirty="0">
                <a:solidFill>
                  <a:schemeClr val="bg1"/>
                </a:solidFill>
              </a:rPr>
              <a:t>Preschoolers will grow about 3 inches and gain about 4 lbs. yearly</a:t>
            </a:r>
          </a:p>
          <a:p>
            <a:r>
              <a:rPr lang="en-US" dirty="0">
                <a:solidFill>
                  <a:schemeClr val="bg1"/>
                </a:solidFill>
              </a:rPr>
              <a:t>1,200 - 1,600 calories daily depending on age, body size, gender, &amp; activity level</a:t>
            </a:r>
          </a:p>
        </p:txBody>
      </p:sp>
      <p:pic>
        <p:nvPicPr>
          <p:cNvPr id="5" name="Content Placeholder 4"/>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783185" y="2191494"/>
            <a:ext cx="4357645" cy="2890571"/>
          </a:xfrm>
        </p:spPr>
      </p:pic>
    </p:spTree>
    <p:extLst>
      <p:ext uri="{BB962C8B-B14F-4D97-AF65-F5344CB8AC3E}">
        <p14:creationId xmlns:p14="http://schemas.microsoft.com/office/powerpoint/2010/main" val="19080173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57642"/>
            <a:ext cx="10515600" cy="1325563"/>
          </a:xfrm>
        </p:spPr>
        <p:txBody>
          <a:bodyPr>
            <a:normAutofit/>
          </a:bodyPr>
          <a:lstStyle/>
          <a:p>
            <a:r>
              <a:rPr lang="en-US" sz="4900" b="1" dirty="0">
                <a:solidFill>
                  <a:schemeClr val="tx2"/>
                </a:solidFill>
              </a:rPr>
              <a:t>PRESCHOOLERS (3-5 yrs.): </a:t>
            </a:r>
            <a:r>
              <a:rPr lang="en-US" sz="4400" dirty="0">
                <a:solidFill>
                  <a:schemeClr val="bg1"/>
                </a:solidFill>
              </a:rPr>
              <a:t>Nutrients</a:t>
            </a:r>
          </a:p>
        </p:txBody>
      </p:sp>
      <p:sp>
        <p:nvSpPr>
          <p:cNvPr id="4" name="Content Placeholder 3"/>
          <p:cNvSpPr>
            <a:spLocks noGrp="1"/>
          </p:cNvSpPr>
          <p:nvPr>
            <p:ph sz="half" idx="2"/>
          </p:nvPr>
        </p:nvSpPr>
        <p:spPr/>
        <p:txBody>
          <a:bodyPr>
            <a:normAutofit/>
          </a:bodyPr>
          <a:lstStyle/>
          <a:p>
            <a:r>
              <a:rPr lang="en-US" dirty="0">
                <a:solidFill>
                  <a:schemeClr val="bg1"/>
                </a:solidFill>
              </a:rPr>
              <a:t>Overall, preschoolers should eat the same variety of food as adults! </a:t>
            </a:r>
          </a:p>
          <a:p>
            <a:pPr lvl="1"/>
            <a:r>
              <a:rPr lang="en-US" dirty="0">
                <a:solidFill>
                  <a:schemeClr val="bg1"/>
                </a:solidFill>
              </a:rPr>
              <a:t>Smaller servings</a:t>
            </a:r>
          </a:p>
          <a:p>
            <a:pPr lvl="1"/>
            <a:r>
              <a:rPr lang="en-US" dirty="0">
                <a:solidFill>
                  <a:schemeClr val="bg1"/>
                </a:solidFill>
              </a:rPr>
              <a:t>Preschoolers need more high-quality protein, vitamins &amp; minerals</a:t>
            </a:r>
          </a:p>
          <a:p>
            <a:pPr lvl="1"/>
            <a:r>
              <a:rPr lang="en-US" dirty="0">
                <a:solidFill>
                  <a:schemeClr val="bg1"/>
                </a:solidFill>
              </a:rPr>
              <a:t>Rely on carbohydrates for energy</a:t>
            </a:r>
          </a:p>
          <a:p>
            <a:pPr lvl="1"/>
            <a:r>
              <a:rPr lang="en-US" dirty="0">
                <a:solidFill>
                  <a:schemeClr val="bg1"/>
                </a:solidFill>
              </a:rPr>
              <a:t>Aim for well-balanced diet with plenty of milk &amp; dairy products, fruits &amp; vegetables</a:t>
            </a:r>
          </a:p>
          <a:p>
            <a:endParaRPr lang="en-US" dirty="0"/>
          </a:p>
        </p:txBody>
      </p:sp>
      <p:pic>
        <p:nvPicPr>
          <p:cNvPr id="3" name="Picture 2"/>
          <p:cNvPicPr>
            <a:picLocks noChangeAspect="1"/>
          </p:cNvPicPr>
          <p:nvPr/>
        </p:nvPicPr>
        <p:blipFill>
          <a:blip r:embed="rId3"/>
          <a:stretch>
            <a:fillRect/>
          </a:stretch>
        </p:blipFill>
        <p:spPr>
          <a:xfrm>
            <a:off x="1042491" y="2149434"/>
            <a:ext cx="4537874" cy="3115061"/>
          </a:xfrm>
          <a:prstGeom prst="rect">
            <a:avLst/>
          </a:prstGeom>
        </p:spPr>
      </p:pic>
    </p:spTree>
    <p:extLst>
      <p:ext uri="{BB962C8B-B14F-4D97-AF65-F5344CB8AC3E}">
        <p14:creationId xmlns:p14="http://schemas.microsoft.com/office/powerpoint/2010/main" val="9444022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7416" y="307975"/>
            <a:ext cx="10515600" cy="1325563"/>
          </a:xfrm>
        </p:spPr>
        <p:txBody>
          <a:bodyPr>
            <a:normAutofit/>
          </a:bodyPr>
          <a:lstStyle/>
          <a:p>
            <a:r>
              <a:rPr lang="en-US" sz="4900" b="1" dirty="0">
                <a:solidFill>
                  <a:schemeClr val="tx2"/>
                </a:solidFill>
              </a:rPr>
              <a:t>PRESCHOOLERS (3-5 yrs.): </a:t>
            </a:r>
            <a:r>
              <a:rPr lang="en-US" sz="4400" dirty="0">
                <a:solidFill>
                  <a:schemeClr val="bg1"/>
                </a:solidFill>
              </a:rPr>
              <a:t>Feeding Tips</a:t>
            </a:r>
          </a:p>
        </p:txBody>
      </p:sp>
      <p:sp>
        <p:nvSpPr>
          <p:cNvPr id="3" name="Content Placeholder 2"/>
          <p:cNvSpPr>
            <a:spLocks noGrp="1"/>
          </p:cNvSpPr>
          <p:nvPr>
            <p:ph sz="half" idx="1"/>
          </p:nvPr>
        </p:nvSpPr>
        <p:spPr/>
        <p:txBody>
          <a:bodyPr>
            <a:normAutofit/>
          </a:bodyPr>
          <a:lstStyle/>
          <a:p>
            <a:r>
              <a:rPr lang="en-US" dirty="0">
                <a:solidFill>
                  <a:schemeClr val="bg1"/>
                </a:solidFill>
              </a:rPr>
              <a:t>Don’t forget breakfast! ¼ daily calories; include carbohydrates, proteins &amp; fat</a:t>
            </a:r>
          </a:p>
          <a:p>
            <a:r>
              <a:rPr lang="en-US" dirty="0">
                <a:solidFill>
                  <a:schemeClr val="bg1"/>
                </a:solidFill>
              </a:rPr>
              <a:t>Stock healthy snacks:</a:t>
            </a:r>
          </a:p>
          <a:p>
            <a:pPr lvl="1"/>
            <a:r>
              <a:rPr lang="en-US" dirty="0">
                <a:solidFill>
                  <a:schemeClr val="bg1"/>
                </a:solidFill>
              </a:rPr>
              <a:t>Fruit or dried fruit</a:t>
            </a:r>
          </a:p>
          <a:p>
            <a:pPr lvl="1"/>
            <a:r>
              <a:rPr lang="en-US" dirty="0">
                <a:solidFill>
                  <a:schemeClr val="bg1"/>
                </a:solidFill>
              </a:rPr>
              <a:t>Yogurt &amp; fat-free milk </a:t>
            </a:r>
          </a:p>
          <a:p>
            <a:pPr lvl="1"/>
            <a:r>
              <a:rPr lang="en-US" dirty="0">
                <a:solidFill>
                  <a:schemeClr val="bg1"/>
                </a:solidFill>
              </a:rPr>
              <a:t>Raw veggies like carrots</a:t>
            </a:r>
          </a:p>
          <a:p>
            <a:pPr lvl="1"/>
            <a:r>
              <a:rPr lang="en-US" dirty="0">
                <a:solidFill>
                  <a:schemeClr val="bg1"/>
                </a:solidFill>
              </a:rPr>
              <a:t>AVOID high-sugar, high-salt, or high-fat snacks! </a:t>
            </a:r>
          </a:p>
        </p:txBody>
      </p:sp>
      <p:sp>
        <p:nvSpPr>
          <p:cNvPr id="6" name="TextBox 5"/>
          <p:cNvSpPr txBox="1"/>
          <p:nvPr/>
        </p:nvSpPr>
        <p:spPr>
          <a:xfrm>
            <a:off x="6877050" y="1825625"/>
            <a:ext cx="4762500" cy="4154984"/>
          </a:xfrm>
          <a:prstGeom prst="rect">
            <a:avLst/>
          </a:prstGeom>
          <a:solidFill>
            <a:schemeClr val="tx2"/>
          </a:solidFill>
        </p:spPr>
        <p:txBody>
          <a:bodyPr wrap="square" rtlCol="0">
            <a:spAutoFit/>
          </a:bodyPr>
          <a:lstStyle/>
          <a:p>
            <a:r>
              <a:rPr lang="en-US" sz="2400" b="1" dirty="0"/>
              <a:t>Preschoolers can be prone to picky eating or FOOD JAGS (eating only a few specific foods).  What to do?</a:t>
            </a:r>
          </a:p>
          <a:p>
            <a:endParaRPr lang="en-US" sz="2400" b="1" dirty="0"/>
          </a:p>
          <a:p>
            <a:pPr marL="285750" indent="-285750">
              <a:buFont typeface="Arial" charset="0"/>
              <a:buChar char="•"/>
            </a:pPr>
            <a:r>
              <a:rPr lang="en-US" sz="2400" dirty="0"/>
              <a:t>Don’t worry about “the clean plate club”</a:t>
            </a:r>
          </a:p>
          <a:p>
            <a:pPr marL="285750" indent="-285750">
              <a:buFont typeface="Arial" charset="0"/>
              <a:buChar char="•"/>
            </a:pPr>
            <a:r>
              <a:rPr lang="en-US" sz="2400" dirty="0"/>
              <a:t>Offer healthy choices</a:t>
            </a:r>
          </a:p>
          <a:p>
            <a:pPr marL="285750" indent="-285750">
              <a:buFont typeface="Arial" charset="0"/>
              <a:buChar char="•"/>
            </a:pPr>
            <a:r>
              <a:rPr lang="en-US" sz="2400" dirty="0"/>
              <a:t>Select foods that are pleasing colors &amp; textures</a:t>
            </a:r>
          </a:p>
          <a:p>
            <a:pPr marL="285750" indent="-285750">
              <a:buFont typeface="Arial" charset="0"/>
              <a:buChar char="•"/>
            </a:pPr>
            <a:r>
              <a:rPr lang="en-US" sz="2400" dirty="0"/>
              <a:t>Keep offering new foods</a:t>
            </a:r>
          </a:p>
          <a:p>
            <a:pPr marL="285750" indent="-285750">
              <a:buFont typeface="Arial" charset="0"/>
              <a:buChar char="•"/>
            </a:pPr>
            <a:r>
              <a:rPr lang="en-US" sz="2400" dirty="0"/>
              <a:t>Set a good example! </a:t>
            </a:r>
          </a:p>
        </p:txBody>
      </p:sp>
    </p:spTree>
    <p:extLst>
      <p:ext uri="{BB962C8B-B14F-4D97-AF65-F5344CB8AC3E}">
        <p14:creationId xmlns:p14="http://schemas.microsoft.com/office/powerpoint/2010/main" val="13735273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50825"/>
            <a:ext cx="10896600" cy="1325563"/>
          </a:xfrm>
        </p:spPr>
        <p:txBody>
          <a:bodyPr>
            <a:normAutofit/>
          </a:bodyPr>
          <a:lstStyle/>
          <a:p>
            <a:r>
              <a:rPr lang="en-US" sz="4000" b="1" dirty="0">
                <a:solidFill>
                  <a:srgbClr val="92D050"/>
                </a:solidFill>
              </a:rPr>
              <a:t>School-Age Children (5 yrs. +): </a:t>
            </a:r>
            <a:r>
              <a:rPr lang="en-US" sz="3600" b="1" dirty="0">
                <a:solidFill>
                  <a:schemeClr val="bg1"/>
                </a:solidFill>
              </a:rPr>
              <a:t>Growth &amp; Calories </a:t>
            </a:r>
            <a:endParaRPr lang="en-US" sz="2400" b="1" dirty="0">
              <a:solidFill>
                <a:schemeClr val="bg1"/>
              </a:solidFill>
            </a:endParaRPr>
          </a:p>
        </p:txBody>
      </p:sp>
      <p:sp>
        <p:nvSpPr>
          <p:cNvPr id="3" name="Content Placeholder 2"/>
          <p:cNvSpPr>
            <a:spLocks noGrp="1"/>
          </p:cNvSpPr>
          <p:nvPr>
            <p:ph sz="half" idx="1"/>
          </p:nvPr>
        </p:nvSpPr>
        <p:spPr/>
        <p:txBody>
          <a:bodyPr>
            <a:normAutofit/>
          </a:bodyPr>
          <a:lstStyle/>
          <a:p>
            <a:r>
              <a:rPr lang="en-US" dirty="0">
                <a:solidFill>
                  <a:schemeClr val="bg1"/>
                </a:solidFill>
              </a:rPr>
              <a:t>School-age children grow about 2 inches &amp; gain 4 lbs. a year until puberty</a:t>
            </a:r>
          </a:p>
          <a:p>
            <a:r>
              <a:rPr lang="en-US" dirty="0">
                <a:solidFill>
                  <a:schemeClr val="bg1"/>
                </a:solidFill>
              </a:rPr>
              <a:t>1,400 to 2,600 calories daily depending on age, size, gender &amp; activity level</a:t>
            </a:r>
          </a:p>
          <a:p>
            <a:r>
              <a:rPr lang="en-US" dirty="0">
                <a:solidFill>
                  <a:schemeClr val="bg1"/>
                </a:solidFill>
              </a:rPr>
              <a:t>Continue to eat a well-balanced diet</a:t>
            </a:r>
          </a:p>
          <a:p>
            <a:r>
              <a:rPr lang="en-US" dirty="0">
                <a:solidFill>
                  <a:schemeClr val="bg1"/>
                </a:solidFill>
              </a:rPr>
              <a:t>Keep  building calcium in bones for adolescent growth spurt</a:t>
            </a:r>
          </a:p>
          <a:p>
            <a:endParaRPr lang="en-US" dirty="0">
              <a:solidFill>
                <a:schemeClr val="bg1"/>
              </a:solidFill>
            </a:endParaRPr>
          </a:p>
        </p:txBody>
      </p:sp>
      <p:pic>
        <p:nvPicPr>
          <p:cNvPr id="5" name="Content Placeholder 4"/>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791887" y="2226942"/>
            <a:ext cx="4609133" cy="3059952"/>
          </a:xfrm>
        </p:spPr>
      </p:pic>
    </p:spTree>
    <p:extLst>
      <p:ext uri="{BB962C8B-B14F-4D97-AF65-F5344CB8AC3E}">
        <p14:creationId xmlns:p14="http://schemas.microsoft.com/office/powerpoint/2010/main" val="7257987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850" y="365125"/>
            <a:ext cx="10515600" cy="1325563"/>
          </a:xfrm>
        </p:spPr>
        <p:txBody>
          <a:bodyPr>
            <a:normAutofit fontScale="90000"/>
          </a:bodyPr>
          <a:lstStyle/>
          <a:p>
            <a:r>
              <a:rPr lang="en-US" sz="5300" b="1" dirty="0">
                <a:solidFill>
                  <a:srgbClr val="92D050"/>
                </a:solidFill>
              </a:rPr>
              <a:t>School-Age Children (5 yrs. +): </a:t>
            </a:r>
            <a:br>
              <a:rPr lang="en-US" sz="5300" b="1" dirty="0">
                <a:solidFill>
                  <a:srgbClr val="92D050"/>
                </a:solidFill>
              </a:rPr>
            </a:br>
            <a:r>
              <a:rPr lang="en-US" sz="4400" b="1" dirty="0">
                <a:solidFill>
                  <a:schemeClr val="bg1"/>
                </a:solidFill>
              </a:rPr>
              <a:t>Preventing Childhood Obesity</a:t>
            </a:r>
            <a:endParaRPr lang="en-US" dirty="0"/>
          </a:p>
        </p:txBody>
      </p:sp>
      <p:sp>
        <p:nvSpPr>
          <p:cNvPr id="5" name="Content Placeholder 4"/>
          <p:cNvSpPr>
            <a:spLocks noGrp="1"/>
          </p:cNvSpPr>
          <p:nvPr>
            <p:ph idx="1"/>
          </p:nvPr>
        </p:nvSpPr>
        <p:spPr>
          <a:xfrm>
            <a:off x="704363" y="1825625"/>
            <a:ext cx="9911975" cy="4351338"/>
          </a:xfrm>
        </p:spPr>
        <p:txBody>
          <a:bodyPr>
            <a:noAutofit/>
          </a:bodyPr>
          <a:lstStyle/>
          <a:p>
            <a:pPr>
              <a:lnSpc>
                <a:spcPct val="100000"/>
              </a:lnSpc>
              <a:spcBef>
                <a:spcPts val="0"/>
              </a:spcBef>
            </a:pPr>
            <a:r>
              <a:rPr lang="en-US" sz="3200" dirty="0">
                <a:solidFill>
                  <a:schemeClr val="bg1"/>
                </a:solidFill>
              </a:rPr>
              <a:t>Encourage drinking water over sugary drinks</a:t>
            </a:r>
          </a:p>
          <a:p>
            <a:pPr>
              <a:lnSpc>
                <a:spcPct val="100000"/>
              </a:lnSpc>
              <a:spcBef>
                <a:spcPts val="0"/>
              </a:spcBef>
            </a:pPr>
            <a:r>
              <a:rPr lang="en-US" sz="3200" dirty="0">
                <a:solidFill>
                  <a:schemeClr val="bg1"/>
                </a:solidFill>
              </a:rPr>
              <a:t>Offer nutrient-dense meals &amp; snacks</a:t>
            </a:r>
          </a:p>
          <a:p>
            <a:pPr>
              <a:lnSpc>
                <a:spcPct val="100000"/>
              </a:lnSpc>
              <a:spcBef>
                <a:spcPts val="0"/>
              </a:spcBef>
            </a:pPr>
            <a:r>
              <a:rPr lang="en-US" sz="3200" dirty="0">
                <a:solidFill>
                  <a:schemeClr val="bg1"/>
                </a:solidFill>
              </a:rPr>
              <a:t>Avoid foods high in sugars &amp; fats</a:t>
            </a:r>
          </a:p>
          <a:p>
            <a:pPr>
              <a:lnSpc>
                <a:spcPct val="100000"/>
              </a:lnSpc>
              <a:spcBef>
                <a:spcPts val="0"/>
              </a:spcBef>
            </a:pPr>
            <a:r>
              <a:rPr lang="en-US" sz="3200" dirty="0">
                <a:solidFill>
                  <a:schemeClr val="bg1"/>
                </a:solidFill>
              </a:rPr>
              <a:t>Limit snacks before mealtimes or mindless snacking</a:t>
            </a:r>
          </a:p>
          <a:p>
            <a:pPr>
              <a:lnSpc>
                <a:spcPct val="100000"/>
              </a:lnSpc>
              <a:spcBef>
                <a:spcPts val="0"/>
              </a:spcBef>
            </a:pPr>
            <a:r>
              <a:rPr lang="en-US" sz="3200" dirty="0">
                <a:solidFill>
                  <a:schemeClr val="bg1"/>
                </a:solidFill>
              </a:rPr>
              <a:t>Limit time spent on sedentary activities (ex. video games, TV)</a:t>
            </a:r>
          </a:p>
          <a:p>
            <a:pPr>
              <a:lnSpc>
                <a:spcPct val="100000"/>
              </a:lnSpc>
              <a:spcBef>
                <a:spcPts val="0"/>
              </a:spcBef>
            </a:pPr>
            <a:r>
              <a:rPr lang="en-US" sz="3200" dirty="0">
                <a:solidFill>
                  <a:schemeClr val="bg1"/>
                </a:solidFill>
              </a:rPr>
              <a:t>Children need 60+ minutes DAILY of developmentally appropriate physical activity</a:t>
            </a:r>
          </a:p>
          <a:p>
            <a:pPr lvl="1">
              <a:lnSpc>
                <a:spcPct val="100000"/>
              </a:lnSpc>
              <a:spcBef>
                <a:spcPts val="0"/>
              </a:spcBef>
            </a:pPr>
            <a:r>
              <a:rPr lang="en-US" sz="2800" dirty="0">
                <a:solidFill>
                  <a:schemeClr val="bg1"/>
                </a:solidFill>
              </a:rPr>
              <a:t>Outdoor play, riding bikes, team sports</a:t>
            </a:r>
          </a:p>
        </p:txBody>
      </p:sp>
      <p:pic>
        <p:nvPicPr>
          <p:cNvPr id="4" name="Picture 3"/>
          <p:cNvPicPr>
            <a:picLocks noChangeAspect="1"/>
          </p:cNvPicPr>
          <p:nvPr/>
        </p:nvPicPr>
        <p:blipFill>
          <a:blip r:embed="rId3"/>
          <a:stretch>
            <a:fillRect/>
          </a:stretch>
        </p:blipFill>
        <p:spPr>
          <a:xfrm>
            <a:off x="8657111" y="891175"/>
            <a:ext cx="3293893" cy="1868899"/>
          </a:xfrm>
          <a:prstGeom prst="rect">
            <a:avLst/>
          </a:prstGeom>
        </p:spPr>
      </p:pic>
    </p:spTree>
    <p:extLst>
      <p:ext uri="{BB962C8B-B14F-4D97-AF65-F5344CB8AC3E}">
        <p14:creationId xmlns:p14="http://schemas.microsoft.com/office/powerpoint/2010/main" val="19451231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300" b="1" dirty="0">
                <a:solidFill>
                  <a:srgbClr val="92D050"/>
                </a:solidFill>
              </a:rPr>
              <a:t>Teenagers: </a:t>
            </a:r>
            <a:r>
              <a:rPr lang="en-US" sz="5300" dirty="0">
                <a:solidFill>
                  <a:schemeClr val="bg1"/>
                </a:solidFill>
              </a:rPr>
              <a:t>Calories &amp; Growth </a:t>
            </a:r>
            <a:endParaRPr lang="en-US" dirty="0">
              <a:solidFill>
                <a:schemeClr val="bg1"/>
              </a:solidFill>
            </a:endParaRPr>
          </a:p>
        </p:txBody>
      </p:sp>
      <p:sp>
        <p:nvSpPr>
          <p:cNvPr id="5" name="Content Placeholder 4"/>
          <p:cNvSpPr>
            <a:spLocks noGrp="1"/>
          </p:cNvSpPr>
          <p:nvPr>
            <p:ph sz="half" idx="1"/>
          </p:nvPr>
        </p:nvSpPr>
        <p:spPr/>
        <p:txBody>
          <a:bodyPr>
            <a:noAutofit/>
          </a:bodyPr>
          <a:lstStyle/>
          <a:p>
            <a:pPr>
              <a:lnSpc>
                <a:spcPct val="100000"/>
              </a:lnSpc>
              <a:spcBef>
                <a:spcPts val="0"/>
              </a:spcBef>
            </a:pPr>
            <a:r>
              <a:rPr lang="en-US" sz="3200" dirty="0">
                <a:solidFill>
                  <a:schemeClr val="bg1"/>
                </a:solidFill>
              </a:rPr>
              <a:t>Puberty = beginning of adolescence</a:t>
            </a:r>
          </a:p>
          <a:p>
            <a:pPr lvl="1">
              <a:lnSpc>
                <a:spcPct val="100000"/>
              </a:lnSpc>
              <a:spcBef>
                <a:spcPts val="0"/>
              </a:spcBef>
            </a:pPr>
            <a:r>
              <a:rPr lang="en-US" sz="2400" dirty="0">
                <a:solidFill>
                  <a:schemeClr val="bg1"/>
                </a:solidFill>
              </a:rPr>
              <a:t>10-12 years for girls</a:t>
            </a:r>
          </a:p>
          <a:p>
            <a:pPr lvl="1">
              <a:lnSpc>
                <a:spcPct val="100000"/>
              </a:lnSpc>
              <a:spcBef>
                <a:spcPts val="0"/>
              </a:spcBef>
            </a:pPr>
            <a:r>
              <a:rPr lang="en-US" dirty="0">
                <a:solidFill>
                  <a:schemeClr val="bg1"/>
                </a:solidFill>
              </a:rPr>
              <a:t>12 – 14 years for boys</a:t>
            </a:r>
          </a:p>
          <a:p>
            <a:pPr>
              <a:lnSpc>
                <a:spcPct val="100000"/>
              </a:lnSpc>
              <a:spcBef>
                <a:spcPts val="0"/>
              </a:spcBef>
            </a:pPr>
            <a:r>
              <a:rPr lang="en-US" sz="2800" dirty="0">
                <a:solidFill>
                  <a:schemeClr val="bg1"/>
                </a:solidFill>
              </a:rPr>
              <a:t>Teenagers will experience RAPID growth spurt</a:t>
            </a:r>
          </a:p>
          <a:p>
            <a:pPr>
              <a:lnSpc>
                <a:spcPct val="100000"/>
              </a:lnSpc>
              <a:spcBef>
                <a:spcPts val="0"/>
              </a:spcBef>
            </a:pPr>
            <a:r>
              <a:rPr lang="en-US" dirty="0">
                <a:solidFill>
                  <a:schemeClr val="bg1"/>
                </a:solidFill>
              </a:rPr>
              <a:t>Calorie needs increase dramatically to support this growth!  </a:t>
            </a:r>
            <a:r>
              <a:rPr lang="en-US" sz="2400" dirty="0">
                <a:solidFill>
                  <a:schemeClr val="bg1"/>
                </a:solidFill>
              </a:rPr>
              <a:t> </a:t>
            </a:r>
          </a:p>
          <a:p>
            <a:pPr lvl="1">
              <a:lnSpc>
                <a:spcPct val="100000"/>
              </a:lnSpc>
              <a:spcBef>
                <a:spcPts val="0"/>
              </a:spcBef>
            </a:pPr>
            <a:r>
              <a:rPr lang="en-US" sz="2000" dirty="0">
                <a:solidFill>
                  <a:schemeClr val="bg1"/>
                </a:solidFill>
              </a:rPr>
              <a:t>Choose complex carbohydrates</a:t>
            </a:r>
          </a:p>
        </p:txBody>
      </p:sp>
      <p:graphicFrame>
        <p:nvGraphicFramePr>
          <p:cNvPr id="4" name="Content Placeholder 3"/>
          <p:cNvGraphicFramePr>
            <a:graphicFrameLocks noGrp="1"/>
          </p:cNvGraphicFramePr>
          <p:nvPr>
            <p:ph sz="half" idx="2"/>
            <p:extLst>
              <p:ext uri="{D42A27DB-BD31-4B8C-83A1-F6EECF244321}">
                <p14:modId xmlns:p14="http://schemas.microsoft.com/office/powerpoint/2010/main" val="354544475"/>
              </p:ext>
            </p:extLst>
          </p:nvPr>
        </p:nvGraphicFramePr>
        <p:xfrm>
          <a:off x="6319838" y="1825625"/>
          <a:ext cx="5033962" cy="3723640"/>
        </p:xfrm>
        <a:graphic>
          <a:graphicData uri="http://schemas.openxmlformats.org/drawingml/2006/table">
            <a:tbl>
              <a:tblPr firstRow="1" bandRow="1">
                <a:tableStyleId>{21E4AEA4-8DFA-4A89-87EB-49C32662AFE0}</a:tableStyleId>
              </a:tblPr>
              <a:tblGrid>
                <a:gridCol w="2516981">
                  <a:extLst>
                    <a:ext uri="{9D8B030D-6E8A-4147-A177-3AD203B41FA5}">
                      <a16:colId xmlns:a16="http://schemas.microsoft.com/office/drawing/2014/main" val="20000"/>
                    </a:ext>
                  </a:extLst>
                </a:gridCol>
                <a:gridCol w="2516981">
                  <a:extLst>
                    <a:ext uri="{9D8B030D-6E8A-4147-A177-3AD203B41FA5}">
                      <a16:colId xmlns:a16="http://schemas.microsoft.com/office/drawing/2014/main" val="20001"/>
                    </a:ext>
                  </a:extLst>
                </a:gridCol>
              </a:tblGrid>
              <a:tr h="370840">
                <a:tc gridSpan="2">
                  <a:txBody>
                    <a:bodyPr/>
                    <a:lstStyle/>
                    <a:p>
                      <a:pPr algn="ctr"/>
                      <a:r>
                        <a:rPr lang="en-US" sz="2800" dirty="0"/>
                        <a:t>Average</a:t>
                      </a:r>
                      <a:r>
                        <a:rPr lang="en-US" sz="2800" baseline="0" dirty="0"/>
                        <a:t> Calorie Requirement for Adolescents*</a:t>
                      </a:r>
                      <a:endParaRPr lang="en-US" sz="2800" dirty="0"/>
                    </a:p>
                  </a:txBody>
                  <a:tcPr>
                    <a:solidFill>
                      <a:schemeClr val="accent2">
                        <a:lumMod val="75000"/>
                      </a:schemeClr>
                    </a:solidFill>
                  </a:tcPr>
                </a:tc>
                <a:tc hMerge="1">
                  <a:txBody>
                    <a:bodyPr/>
                    <a:lstStyle/>
                    <a:p>
                      <a:endParaRPr lang="en-US" dirty="0"/>
                    </a:p>
                  </a:txBody>
                  <a:tcPr/>
                </a:tc>
                <a:extLst>
                  <a:ext uri="{0D108BD9-81ED-4DB2-BD59-A6C34878D82A}">
                    <a16:rowId xmlns:a16="http://schemas.microsoft.com/office/drawing/2014/main" val="10000"/>
                  </a:ext>
                </a:extLst>
              </a:tr>
              <a:tr h="370840">
                <a:tc>
                  <a:txBody>
                    <a:bodyPr/>
                    <a:lstStyle/>
                    <a:p>
                      <a:pPr algn="ctr"/>
                      <a:r>
                        <a:rPr lang="en-US" sz="2800" dirty="0"/>
                        <a:t>Age</a:t>
                      </a:r>
                      <a:r>
                        <a:rPr lang="en-US" sz="2800" baseline="0" dirty="0"/>
                        <a:t> &amp; Gender</a:t>
                      </a:r>
                      <a:endParaRPr lang="en-US" sz="2800" dirty="0"/>
                    </a:p>
                  </a:txBody>
                  <a:tcPr>
                    <a:solidFill>
                      <a:schemeClr val="accent2">
                        <a:lumMod val="60000"/>
                        <a:lumOff val="40000"/>
                      </a:schemeClr>
                    </a:solidFill>
                  </a:tcPr>
                </a:tc>
                <a:tc>
                  <a:txBody>
                    <a:bodyPr/>
                    <a:lstStyle/>
                    <a:p>
                      <a:pPr algn="ctr"/>
                      <a:r>
                        <a:rPr lang="en-US" sz="2800" dirty="0"/>
                        <a:t>Daily</a:t>
                      </a:r>
                      <a:r>
                        <a:rPr lang="en-US" sz="2800" baseline="0" dirty="0"/>
                        <a:t> Calories</a:t>
                      </a:r>
                      <a:endParaRPr lang="en-US" sz="2800" dirty="0"/>
                    </a:p>
                  </a:txBody>
                  <a:tcPr>
                    <a:solidFill>
                      <a:schemeClr val="accent2">
                        <a:lumMod val="60000"/>
                        <a:lumOff val="40000"/>
                      </a:schemeClr>
                    </a:solidFill>
                  </a:tcPr>
                </a:tc>
                <a:extLst>
                  <a:ext uri="{0D108BD9-81ED-4DB2-BD59-A6C34878D82A}">
                    <a16:rowId xmlns:a16="http://schemas.microsoft.com/office/drawing/2014/main" val="10001"/>
                  </a:ext>
                </a:extLst>
              </a:tr>
              <a:tr h="370840">
                <a:tc>
                  <a:txBody>
                    <a:bodyPr/>
                    <a:lstStyle/>
                    <a:p>
                      <a:pPr algn="ctr"/>
                      <a:r>
                        <a:rPr lang="en-US" sz="2800" dirty="0"/>
                        <a:t>14-18 yr. old FEMALES</a:t>
                      </a:r>
                    </a:p>
                  </a:txBody>
                  <a:tcPr/>
                </a:tc>
                <a:tc>
                  <a:txBody>
                    <a:bodyPr/>
                    <a:lstStyle/>
                    <a:p>
                      <a:pPr algn="ctr"/>
                      <a:r>
                        <a:rPr lang="en-US" sz="4000" dirty="0"/>
                        <a:t>2,300 </a:t>
                      </a:r>
                    </a:p>
                  </a:txBody>
                  <a:tcPr/>
                </a:tc>
                <a:extLst>
                  <a:ext uri="{0D108BD9-81ED-4DB2-BD59-A6C34878D82A}">
                    <a16:rowId xmlns:a16="http://schemas.microsoft.com/office/drawing/2014/main" val="10002"/>
                  </a:ext>
                </a:extLst>
              </a:tr>
              <a:tr h="370840">
                <a:tc>
                  <a:txBody>
                    <a:bodyPr/>
                    <a:lstStyle/>
                    <a:p>
                      <a:pPr algn="ctr"/>
                      <a:r>
                        <a:rPr lang="en-US" sz="2800" dirty="0"/>
                        <a:t>14-18 yr. old MALES</a:t>
                      </a:r>
                    </a:p>
                  </a:txBody>
                  <a:tcPr/>
                </a:tc>
                <a:tc>
                  <a:txBody>
                    <a:bodyPr/>
                    <a:lstStyle/>
                    <a:p>
                      <a:pPr algn="ctr"/>
                      <a:r>
                        <a:rPr lang="en-US" sz="4000" dirty="0"/>
                        <a:t>3,100</a:t>
                      </a:r>
                    </a:p>
                  </a:txBody>
                  <a:tcPr/>
                </a:tc>
                <a:extLst>
                  <a:ext uri="{0D108BD9-81ED-4DB2-BD59-A6C34878D82A}">
                    <a16:rowId xmlns:a16="http://schemas.microsoft.com/office/drawing/2014/main" val="10003"/>
                  </a:ext>
                </a:extLst>
              </a:tr>
              <a:tr h="370840">
                <a:tc gridSpan="2">
                  <a:txBody>
                    <a:bodyPr/>
                    <a:lstStyle/>
                    <a:p>
                      <a:pPr algn="ctr"/>
                      <a:r>
                        <a:rPr lang="en-US" sz="1800" dirty="0"/>
                        <a:t>*Vary</a:t>
                      </a:r>
                      <a:r>
                        <a:rPr lang="en-US" sz="1800" baseline="0" dirty="0"/>
                        <a:t> based on growth rate, gender, activity level</a:t>
                      </a:r>
                      <a:endParaRPr lang="en-US" sz="1800" dirty="0"/>
                    </a:p>
                  </a:txBody>
                  <a:tcPr/>
                </a:tc>
                <a:tc hMerge="1">
                  <a:txBody>
                    <a:bodyPr/>
                    <a:lstStyle/>
                    <a:p>
                      <a:pPr algn="r"/>
                      <a:endParaRPr lang="en-US" sz="4000" dirty="0"/>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4872575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92D050"/>
                </a:solidFill>
              </a:rPr>
              <a:t>Teenagers: </a:t>
            </a:r>
            <a:r>
              <a:rPr lang="en-US" dirty="0">
                <a:solidFill>
                  <a:schemeClr val="bg1"/>
                </a:solidFill>
              </a:rPr>
              <a:t>Specific Nutrients</a:t>
            </a:r>
            <a:endParaRPr lang="en-US" dirty="0"/>
          </a:p>
        </p:txBody>
      </p:sp>
      <p:sp>
        <p:nvSpPr>
          <p:cNvPr id="3" name="Content Placeholder 2"/>
          <p:cNvSpPr>
            <a:spLocks noGrp="1"/>
          </p:cNvSpPr>
          <p:nvPr>
            <p:ph sz="half" idx="1"/>
          </p:nvPr>
        </p:nvSpPr>
        <p:spPr/>
        <p:txBody>
          <a:bodyPr>
            <a:normAutofit lnSpcReduction="10000"/>
          </a:bodyPr>
          <a:lstStyle/>
          <a:p>
            <a:r>
              <a:rPr lang="en-US" dirty="0">
                <a:solidFill>
                  <a:schemeClr val="bg1"/>
                </a:solidFill>
              </a:rPr>
              <a:t>Most teens get adequate amounts of nutrients</a:t>
            </a:r>
          </a:p>
          <a:p>
            <a:r>
              <a:rPr lang="en-US" dirty="0">
                <a:solidFill>
                  <a:schemeClr val="bg1"/>
                </a:solidFill>
              </a:rPr>
              <a:t>Female teens need more IRON to prevent anemia</a:t>
            </a:r>
          </a:p>
          <a:p>
            <a:r>
              <a:rPr lang="en-US" dirty="0">
                <a:solidFill>
                  <a:schemeClr val="bg1"/>
                </a:solidFill>
              </a:rPr>
              <a:t>All teens, but especially females, need CALCIUM &amp; VITAMIN D to maximize bone density</a:t>
            </a:r>
          </a:p>
          <a:p>
            <a:r>
              <a:rPr lang="en-US" dirty="0">
                <a:solidFill>
                  <a:schemeClr val="bg1"/>
                </a:solidFill>
              </a:rPr>
              <a:t>Obesity remains a concern; increase physical activity and decrease calorie intake</a:t>
            </a:r>
          </a:p>
        </p:txBody>
      </p:sp>
      <p:pic>
        <p:nvPicPr>
          <p:cNvPr id="5" name="Content Placeholder 4"/>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283118" y="2015331"/>
            <a:ext cx="3588544" cy="3588544"/>
          </a:xfrm>
        </p:spPr>
      </p:pic>
    </p:spTree>
    <p:extLst>
      <p:ext uri="{BB962C8B-B14F-4D97-AF65-F5344CB8AC3E}">
        <p14:creationId xmlns:p14="http://schemas.microsoft.com/office/powerpoint/2010/main" val="17430703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92D050"/>
                </a:solidFill>
              </a:rPr>
              <a:t>Teenagers: </a:t>
            </a:r>
            <a:r>
              <a:rPr lang="en-US" dirty="0">
                <a:solidFill>
                  <a:schemeClr val="bg1"/>
                </a:solidFill>
              </a:rPr>
              <a:t>Eating Tips </a:t>
            </a:r>
            <a:endParaRPr lang="en-US" dirty="0"/>
          </a:p>
        </p:txBody>
      </p:sp>
      <p:sp>
        <p:nvSpPr>
          <p:cNvPr id="5" name="Content Placeholder 4"/>
          <p:cNvSpPr>
            <a:spLocks noGrp="1"/>
          </p:cNvSpPr>
          <p:nvPr>
            <p:ph sz="half" idx="1"/>
          </p:nvPr>
        </p:nvSpPr>
        <p:spPr/>
        <p:txBody>
          <a:bodyPr/>
          <a:lstStyle/>
          <a:p>
            <a:r>
              <a:rPr lang="en-US" dirty="0">
                <a:solidFill>
                  <a:schemeClr val="bg1"/>
                </a:solidFill>
              </a:rPr>
              <a:t>Don’t skip meals!  Breakfast should be ¼ of daily calories/nutrients</a:t>
            </a:r>
          </a:p>
          <a:p>
            <a:r>
              <a:rPr lang="en-US" dirty="0">
                <a:solidFill>
                  <a:schemeClr val="bg1"/>
                </a:solidFill>
              </a:rPr>
              <a:t>Teens have more control over their food choices and tend to choose more fast foods</a:t>
            </a:r>
          </a:p>
          <a:p>
            <a:pPr lvl="1"/>
            <a:r>
              <a:rPr lang="en-US" dirty="0">
                <a:solidFill>
                  <a:schemeClr val="bg1"/>
                </a:solidFill>
              </a:rPr>
              <a:t>Fast foods are often high in calories, sugar, fat, &amp; sodium</a:t>
            </a:r>
          </a:p>
          <a:p>
            <a:pPr lvl="1"/>
            <a:r>
              <a:rPr lang="en-US" dirty="0">
                <a:solidFill>
                  <a:schemeClr val="bg1"/>
                </a:solidFill>
              </a:rPr>
              <a:t>But</a:t>
            </a:r>
            <a:r>
              <a:rPr lang="is-IS" dirty="0">
                <a:solidFill>
                  <a:schemeClr val="bg1"/>
                </a:solidFill>
              </a:rPr>
              <a:t>… there are healthy choices available!</a:t>
            </a:r>
            <a:endParaRPr lang="en-US" dirty="0">
              <a:solidFill>
                <a:schemeClr val="bg1"/>
              </a:solidFill>
            </a:endParaRPr>
          </a:p>
        </p:txBody>
      </p:sp>
      <p:sp>
        <p:nvSpPr>
          <p:cNvPr id="6" name="Content Placeholder 5"/>
          <p:cNvSpPr>
            <a:spLocks noGrp="1"/>
          </p:cNvSpPr>
          <p:nvPr>
            <p:ph sz="half" idx="2"/>
          </p:nvPr>
        </p:nvSpPr>
        <p:spPr/>
        <p:txBody>
          <a:bodyPr/>
          <a:lstStyle/>
          <a:p>
            <a:r>
              <a:rPr lang="en-US" dirty="0">
                <a:solidFill>
                  <a:schemeClr val="bg1"/>
                </a:solidFill>
              </a:rPr>
              <a:t>Focus on eating a well-balanced diet with:</a:t>
            </a:r>
          </a:p>
          <a:p>
            <a:pPr lvl="1"/>
            <a:r>
              <a:rPr lang="en-US" dirty="0">
                <a:solidFill>
                  <a:schemeClr val="bg1"/>
                </a:solidFill>
              </a:rPr>
              <a:t> whole grains</a:t>
            </a:r>
          </a:p>
          <a:p>
            <a:pPr lvl="1"/>
            <a:r>
              <a:rPr lang="en-US" dirty="0">
                <a:solidFill>
                  <a:schemeClr val="bg1"/>
                </a:solidFill>
              </a:rPr>
              <a:t>a variety of fruits &amp; vegetables</a:t>
            </a:r>
          </a:p>
          <a:p>
            <a:pPr lvl="1"/>
            <a:r>
              <a:rPr lang="en-US" dirty="0">
                <a:solidFill>
                  <a:schemeClr val="bg1"/>
                </a:solidFill>
              </a:rPr>
              <a:t>low-fat or fat-free dairy products</a:t>
            </a:r>
          </a:p>
          <a:p>
            <a:pPr lvl="1"/>
            <a:r>
              <a:rPr lang="en-US" dirty="0">
                <a:solidFill>
                  <a:schemeClr val="bg1"/>
                </a:solidFill>
              </a:rPr>
              <a:t>lean protein</a:t>
            </a:r>
          </a:p>
          <a:p>
            <a:r>
              <a:rPr lang="en-US" dirty="0">
                <a:solidFill>
                  <a:schemeClr val="bg1"/>
                </a:solidFill>
              </a:rPr>
              <a:t>Avoid empty calories that are not nutrient-rich</a:t>
            </a:r>
          </a:p>
          <a:p>
            <a:r>
              <a:rPr lang="en-US" dirty="0">
                <a:solidFill>
                  <a:schemeClr val="bg1"/>
                </a:solidFill>
              </a:rPr>
              <a:t>Enjoy 60+ minutes daily of physical activity</a:t>
            </a:r>
          </a:p>
          <a:p>
            <a:endParaRPr lang="en-US" dirty="0"/>
          </a:p>
        </p:txBody>
      </p:sp>
    </p:spTree>
    <p:extLst>
      <p:ext uri="{BB962C8B-B14F-4D97-AF65-F5344CB8AC3E}">
        <p14:creationId xmlns:p14="http://schemas.microsoft.com/office/powerpoint/2010/main" val="20477372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D8BB5A"/>
                </a:solidFill>
              </a:rPr>
              <a:t>Adults:  </a:t>
            </a:r>
            <a:r>
              <a:rPr lang="en-US" dirty="0">
                <a:solidFill>
                  <a:schemeClr val="bg1"/>
                </a:solidFill>
              </a:rPr>
              <a:t>Calorie Needs</a:t>
            </a:r>
          </a:p>
        </p:txBody>
      </p:sp>
      <p:sp>
        <p:nvSpPr>
          <p:cNvPr id="3" name="Content Placeholder 2"/>
          <p:cNvSpPr>
            <a:spLocks noGrp="1"/>
          </p:cNvSpPr>
          <p:nvPr>
            <p:ph sz="half" idx="1"/>
          </p:nvPr>
        </p:nvSpPr>
        <p:spPr/>
        <p:txBody>
          <a:bodyPr>
            <a:normAutofit fontScale="92500" lnSpcReduction="10000"/>
          </a:bodyPr>
          <a:lstStyle/>
          <a:p>
            <a:r>
              <a:rPr lang="en-US" dirty="0">
                <a:solidFill>
                  <a:schemeClr val="bg1"/>
                </a:solidFill>
              </a:rPr>
              <a:t>Adulthood covers the longest stretch of life! </a:t>
            </a:r>
          </a:p>
          <a:p>
            <a:r>
              <a:rPr lang="en-US" dirty="0">
                <a:solidFill>
                  <a:schemeClr val="bg1"/>
                </a:solidFill>
              </a:rPr>
              <a:t>Can be divided into:</a:t>
            </a:r>
          </a:p>
          <a:p>
            <a:pPr lvl="1"/>
            <a:r>
              <a:rPr lang="en-US" dirty="0">
                <a:solidFill>
                  <a:schemeClr val="bg1"/>
                </a:solidFill>
              </a:rPr>
              <a:t>EARLY adulthood: 19-30 yrs.</a:t>
            </a:r>
          </a:p>
          <a:p>
            <a:pPr lvl="1"/>
            <a:r>
              <a:rPr lang="en-US" dirty="0">
                <a:solidFill>
                  <a:schemeClr val="bg1"/>
                </a:solidFill>
              </a:rPr>
              <a:t>MIDDLE adulthood- 31-50 yrs.</a:t>
            </a:r>
          </a:p>
          <a:p>
            <a:pPr lvl="1"/>
            <a:endParaRPr lang="en-US" dirty="0">
              <a:solidFill>
                <a:schemeClr val="bg1"/>
              </a:solidFill>
            </a:endParaRPr>
          </a:p>
          <a:p>
            <a:r>
              <a:rPr lang="en-US" dirty="0">
                <a:solidFill>
                  <a:schemeClr val="bg1"/>
                </a:solidFill>
              </a:rPr>
              <a:t>Calorie needs are slightly less than adolescents and gradually decrease throughout adulthood</a:t>
            </a:r>
          </a:p>
          <a:p>
            <a:r>
              <a:rPr lang="en-US" dirty="0">
                <a:solidFill>
                  <a:schemeClr val="bg1"/>
                </a:solidFill>
              </a:rPr>
              <a:t>Many adults gain weight over time because they do not reduce calorie consumption</a:t>
            </a:r>
          </a:p>
        </p:txBody>
      </p:sp>
      <p:pic>
        <p:nvPicPr>
          <p:cNvPr id="5" name="Content Placeholder 4"/>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566059" y="1825625"/>
            <a:ext cx="4905504" cy="3298951"/>
          </a:xfrm>
        </p:spPr>
      </p:pic>
    </p:spTree>
    <p:extLst>
      <p:ext uri="{BB962C8B-B14F-4D97-AF65-F5344CB8AC3E}">
        <p14:creationId xmlns:p14="http://schemas.microsoft.com/office/powerpoint/2010/main" val="15298885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D8BB5A"/>
                </a:solidFill>
              </a:rPr>
              <a:t>Adults:  </a:t>
            </a:r>
            <a:r>
              <a:rPr lang="en-US" dirty="0">
                <a:solidFill>
                  <a:schemeClr val="bg1"/>
                </a:solidFill>
              </a:rPr>
              <a:t>Nutritional Needs</a:t>
            </a:r>
          </a:p>
        </p:txBody>
      </p:sp>
      <p:sp>
        <p:nvSpPr>
          <p:cNvPr id="3" name="Content Placeholder 2"/>
          <p:cNvSpPr>
            <a:spLocks noGrp="1"/>
          </p:cNvSpPr>
          <p:nvPr>
            <p:ph idx="1"/>
          </p:nvPr>
        </p:nvSpPr>
        <p:spPr>
          <a:xfrm>
            <a:off x="838200" y="1690688"/>
            <a:ext cx="10233800" cy="4689475"/>
          </a:xfrm>
        </p:spPr>
        <p:txBody>
          <a:bodyPr>
            <a:normAutofit fontScale="92500" lnSpcReduction="10000"/>
          </a:bodyPr>
          <a:lstStyle/>
          <a:p>
            <a:pPr marL="0" indent="0">
              <a:buNone/>
            </a:pPr>
            <a:r>
              <a:rPr lang="en-US" sz="3600" dirty="0">
                <a:solidFill>
                  <a:schemeClr val="bg1"/>
                </a:solidFill>
              </a:rPr>
              <a:t>Adults should follow the Dietary Guidelines for Americans, including:</a:t>
            </a:r>
          </a:p>
          <a:p>
            <a:pPr lvl="1"/>
            <a:r>
              <a:rPr lang="en-US" sz="3200" dirty="0">
                <a:solidFill>
                  <a:schemeClr val="bg1"/>
                </a:solidFill>
              </a:rPr>
              <a:t>Maintaining appropriate calorie intake and a healthy weight</a:t>
            </a:r>
          </a:p>
          <a:p>
            <a:pPr lvl="1"/>
            <a:r>
              <a:rPr lang="en-US" sz="3200" dirty="0">
                <a:solidFill>
                  <a:schemeClr val="bg1"/>
                </a:solidFill>
              </a:rPr>
              <a:t>Choosing nutrient-dense foods</a:t>
            </a:r>
          </a:p>
          <a:p>
            <a:pPr lvl="1"/>
            <a:r>
              <a:rPr lang="en-US" sz="3200" dirty="0">
                <a:solidFill>
                  <a:schemeClr val="bg1"/>
                </a:solidFill>
              </a:rPr>
              <a:t>Consuming whole grains, a variety of fruits &amp; vegetables, fat-free or low-fat dairy products, and a variety of protein foods</a:t>
            </a:r>
          </a:p>
          <a:p>
            <a:pPr lvl="1"/>
            <a:r>
              <a:rPr lang="en-US" sz="3200" dirty="0">
                <a:solidFill>
                  <a:schemeClr val="bg1"/>
                </a:solidFill>
              </a:rPr>
              <a:t>Avoiding foods high in sugar, saturated &amp; trans fats, sodium</a:t>
            </a:r>
          </a:p>
          <a:p>
            <a:pPr lvl="1"/>
            <a:r>
              <a:rPr lang="en-US" sz="3200" dirty="0">
                <a:solidFill>
                  <a:schemeClr val="bg1"/>
                </a:solidFill>
              </a:rPr>
              <a:t>Avoiding a sedentary lifestyle by incorporating at least 150 minutes of moderate physical activity weekly, plus muscle-strengthening activities 2 days/week</a:t>
            </a:r>
          </a:p>
          <a:p>
            <a:endParaRPr lang="en-US" dirty="0">
              <a:solidFill>
                <a:schemeClr val="bg1"/>
              </a:solidFill>
            </a:endParaRPr>
          </a:p>
        </p:txBody>
      </p:sp>
    </p:spTree>
    <p:extLst>
      <p:ext uri="{BB962C8B-B14F-4D97-AF65-F5344CB8AC3E}">
        <p14:creationId xmlns:p14="http://schemas.microsoft.com/office/powerpoint/2010/main" val="12122311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053" y="383057"/>
            <a:ext cx="10515600" cy="1325563"/>
          </a:xfrm>
        </p:spPr>
        <p:txBody>
          <a:bodyPr/>
          <a:lstStyle/>
          <a:p>
            <a:r>
              <a:rPr lang="en-US" b="1" dirty="0">
                <a:solidFill>
                  <a:schemeClr val="accent6"/>
                </a:solidFill>
              </a:rPr>
              <a:t>Older Adults:  </a:t>
            </a:r>
            <a:r>
              <a:rPr lang="en-US" dirty="0">
                <a:solidFill>
                  <a:schemeClr val="bg1"/>
                </a:solidFill>
              </a:rPr>
              <a:t>Calorie Needs</a:t>
            </a:r>
          </a:p>
        </p:txBody>
      </p:sp>
      <p:sp>
        <p:nvSpPr>
          <p:cNvPr id="3" name="Content Placeholder 2"/>
          <p:cNvSpPr>
            <a:spLocks noGrp="1"/>
          </p:cNvSpPr>
          <p:nvPr>
            <p:ph sz="half" idx="1"/>
          </p:nvPr>
        </p:nvSpPr>
        <p:spPr>
          <a:xfrm>
            <a:off x="503053" y="1825625"/>
            <a:ext cx="5025216" cy="4351338"/>
          </a:xfrm>
        </p:spPr>
        <p:txBody>
          <a:bodyPr>
            <a:normAutofit fontScale="85000" lnSpcReduction="10000"/>
          </a:bodyPr>
          <a:lstStyle/>
          <a:p>
            <a:r>
              <a:rPr lang="en-US" sz="3600" dirty="0">
                <a:solidFill>
                  <a:schemeClr val="bg1"/>
                </a:solidFill>
              </a:rPr>
              <a:t>Can be divided into:</a:t>
            </a:r>
          </a:p>
          <a:p>
            <a:pPr lvl="1"/>
            <a:r>
              <a:rPr lang="en-US" sz="3200" dirty="0">
                <a:solidFill>
                  <a:schemeClr val="bg1"/>
                </a:solidFill>
              </a:rPr>
              <a:t>LATER adulthood:  51-70 yrs.</a:t>
            </a:r>
          </a:p>
          <a:p>
            <a:pPr lvl="1"/>
            <a:r>
              <a:rPr lang="en-US" sz="3200" dirty="0">
                <a:solidFill>
                  <a:schemeClr val="bg1"/>
                </a:solidFill>
              </a:rPr>
              <a:t>OLDER adulthood:  70 + yrs.</a:t>
            </a:r>
          </a:p>
          <a:p>
            <a:pPr lvl="1"/>
            <a:r>
              <a:rPr lang="en-US" sz="3200" dirty="0">
                <a:solidFill>
                  <a:schemeClr val="bg1"/>
                </a:solidFill>
              </a:rPr>
              <a:t>Most specific nutritional needs are during OLDER adulthood</a:t>
            </a:r>
          </a:p>
          <a:p>
            <a:pPr lvl="1"/>
            <a:r>
              <a:rPr lang="en-US" sz="3200" dirty="0">
                <a:solidFill>
                  <a:schemeClr val="bg1"/>
                </a:solidFill>
              </a:rPr>
              <a:t>Adults 51-70 should continue to follow the Dietary Guidelines for Americans where appropriate</a:t>
            </a:r>
          </a:p>
        </p:txBody>
      </p:sp>
      <p:sp>
        <p:nvSpPr>
          <p:cNvPr id="4" name="Content Placeholder 3"/>
          <p:cNvSpPr>
            <a:spLocks noGrp="1"/>
          </p:cNvSpPr>
          <p:nvPr>
            <p:ph sz="half" idx="2"/>
          </p:nvPr>
        </p:nvSpPr>
        <p:spPr>
          <a:xfrm>
            <a:off x="5528269" y="1792404"/>
            <a:ext cx="5033960" cy="4351338"/>
          </a:xfrm>
        </p:spPr>
        <p:txBody>
          <a:bodyPr>
            <a:noAutofit/>
          </a:bodyPr>
          <a:lstStyle/>
          <a:p>
            <a:r>
              <a:rPr lang="en-US" dirty="0">
                <a:solidFill>
                  <a:schemeClr val="bg1"/>
                </a:solidFill>
              </a:rPr>
              <a:t>Older adults require less calories to maintain body weight</a:t>
            </a:r>
          </a:p>
          <a:p>
            <a:pPr lvl="1"/>
            <a:r>
              <a:rPr lang="en-US" sz="2800" dirty="0">
                <a:solidFill>
                  <a:schemeClr val="bg1"/>
                </a:solidFill>
              </a:rPr>
              <a:t>Less physical activity contributes to this </a:t>
            </a:r>
          </a:p>
          <a:p>
            <a:pPr lvl="1"/>
            <a:r>
              <a:rPr lang="en-US" sz="2800" dirty="0">
                <a:solidFill>
                  <a:schemeClr val="bg1"/>
                </a:solidFill>
              </a:rPr>
              <a:t>Weight gain will occur unless calorie intake decreases</a:t>
            </a:r>
          </a:p>
          <a:p>
            <a:pPr lvl="1"/>
            <a:r>
              <a:rPr lang="en-US" sz="2800" dirty="0">
                <a:solidFill>
                  <a:schemeClr val="bg1"/>
                </a:solidFill>
              </a:rPr>
              <a:t>Obesity contributes to chronic disease</a:t>
            </a:r>
            <a:endParaRPr lang="en-US" sz="2800" dirty="0"/>
          </a:p>
        </p:txBody>
      </p:sp>
      <p:pic>
        <p:nvPicPr>
          <p:cNvPr id="6" name="Picture 5"/>
          <p:cNvPicPr>
            <a:picLocks noChangeAspect="1"/>
          </p:cNvPicPr>
          <p:nvPr/>
        </p:nvPicPr>
        <p:blipFill>
          <a:blip r:embed="rId3"/>
          <a:stretch>
            <a:fillRect/>
          </a:stretch>
        </p:blipFill>
        <p:spPr>
          <a:xfrm>
            <a:off x="9615106" y="807521"/>
            <a:ext cx="2403231" cy="3617389"/>
          </a:xfrm>
          <a:prstGeom prst="rect">
            <a:avLst/>
          </a:prstGeom>
        </p:spPr>
      </p:pic>
    </p:spTree>
    <p:extLst>
      <p:ext uri="{BB962C8B-B14F-4D97-AF65-F5344CB8AC3E}">
        <p14:creationId xmlns:p14="http://schemas.microsoft.com/office/powerpoint/2010/main" val="17460638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800" b="1" dirty="0">
                <a:solidFill>
                  <a:schemeClr val="accent6"/>
                </a:solidFill>
              </a:rPr>
              <a:t>Older Adults:  </a:t>
            </a:r>
            <a:r>
              <a:rPr lang="en-US" sz="3600" dirty="0">
                <a:solidFill>
                  <a:schemeClr val="bg1"/>
                </a:solidFill>
              </a:rPr>
              <a:t>Specific Nutrients &amp; Food Safety</a:t>
            </a:r>
          </a:p>
        </p:txBody>
      </p:sp>
      <p:sp>
        <p:nvSpPr>
          <p:cNvPr id="3" name="Content Placeholder 2"/>
          <p:cNvSpPr>
            <a:spLocks noGrp="1"/>
          </p:cNvSpPr>
          <p:nvPr>
            <p:ph sz="half" idx="1"/>
          </p:nvPr>
        </p:nvSpPr>
        <p:spPr>
          <a:xfrm>
            <a:off x="838200" y="1690688"/>
            <a:ext cx="5025216" cy="4351338"/>
          </a:xfrm>
        </p:spPr>
        <p:txBody>
          <a:bodyPr>
            <a:normAutofit fontScale="92500" lnSpcReduction="10000"/>
          </a:bodyPr>
          <a:lstStyle/>
          <a:p>
            <a:r>
              <a:rPr lang="en-US" dirty="0">
                <a:solidFill>
                  <a:schemeClr val="bg1"/>
                </a:solidFill>
              </a:rPr>
              <a:t>Older adults need more:</a:t>
            </a:r>
          </a:p>
          <a:p>
            <a:r>
              <a:rPr lang="en-US" dirty="0">
                <a:solidFill>
                  <a:schemeClr val="bg1"/>
                </a:solidFill>
              </a:rPr>
              <a:t>CALCIUM (women over 50, men over 70)</a:t>
            </a:r>
          </a:p>
          <a:p>
            <a:pPr lvl="1"/>
            <a:r>
              <a:rPr lang="en-US" dirty="0">
                <a:solidFill>
                  <a:schemeClr val="bg1"/>
                </a:solidFill>
              </a:rPr>
              <a:t>Increase dairy products</a:t>
            </a:r>
          </a:p>
          <a:p>
            <a:pPr lvl="1"/>
            <a:r>
              <a:rPr lang="en-US" dirty="0">
                <a:solidFill>
                  <a:schemeClr val="bg1"/>
                </a:solidFill>
              </a:rPr>
              <a:t>Supplements may be necessary</a:t>
            </a:r>
          </a:p>
          <a:p>
            <a:r>
              <a:rPr lang="en-US" dirty="0">
                <a:solidFill>
                  <a:schemeClr val="bg1"/>
                </a:solidFill>
              </a:rPr>
              <a:t>VITAMIN D (adults over 70)</a:t>
            </a:r>
          </a:p>
          <a:p>
            <a:r>
              <a:rPr lang="en-US" dirty="0">
                <a:solidFill>
                  <a:schemeClr val="bg1"/>
                </a:solidFill>
              </a:rPr>
              <a:t>B VITAMINS, including folate, B6 and B12 (adults over 70)</a:t>
            </a:r>
          </a:p>
          <a:p>
            <a:r>
              <a:rPr lang="en-US" dirty="0">
                <a:solidFill>
                  <a:schemeClr val="bg1"/>
                </a:solidFill>
              </a:rPr>
              <a:t>FIBER (avoid constipation)  </a:t>
            </a:r>
          </a:p>
        </p:txBody>
      </p:sp>
      <p:sp>
        <p:nvSpPr>
          <p:cNvPr id="4" name="Content Placeholder 3"/>
          <p:cNvSpPr>
            <a:spLocks noGrp="1"/>
          </p:cNvSpPr>
          <p:nvPr>
            <p:ph sz="half" idx="2"/>
          </p:nvPr>
        </p:nvSpPr>
        <p:spPr>
          <a:xfrm>
            <a:off x="6319840" y="1690689"/>
            <a:ext cx="5033960" cy="4252912"/>
          </a:xfrm>
          <a:solidFill>
            <a:schemeClr val="accent6"/>
          </a:solidFill>
        </p:spPr>
        <p:txBody>
          <a:bodyPr>
            <a:normAutofit fontScale="92500" lnSpcReduction="10000"/>
          </a:bodyPr>
          <a:lstStyle/>
          <a:p>
            <a:pPr marL="0" indent="0">
              <a:buNone/>
            </a:pPr>
            <a:r>
              <a:rPr lang="en-US" dirty="0">
                <a:solidFill>
                  <a:schemeClr val="tx1"/>
                </a:solidFill>
              </a:rPr>
              <a:t>Older adults are more susceptible to foodborne illness!  Avoid: </a:t>
            </a:r>
          </a:p>
          <a:p>
            <a:r>
              <a:rPr lang="en-US" dirty="0">
                <a:solidFill>
                  <a:schemeClr val="tx1"/>
                </a:solidFill>
              </a:rPr>
              <a:t>Raw/undercooked meat, poultry, or seafood</a:t>
            </a:r>
          </a:p>
          <a:p>
            <a:r>
              <a:rPr lang="en-US" dirty="0">
                <a:solidFill>
                  <a:schemeClr val="tx1"/>
                </a:solidFill>
              </a:rPr>
              <a:t>Unpasteurized milk</a:t>
            </a:r>
          </a:p>
          <a:p>
            <a:r>
              <a:rPr lang="en-US" dirty="0">
                <a:solidFill>
                  <a:schemeClr val="tx1"/>
                </a:solidFill>
              </a:rPr>
              <a:t>Raw/undercooked eggs</a:t>
            </a:r>
          </a:p>
          <a:p>
            <a:r>
              <a:rPr lang="en-US" dirty="0">
                <a:solidFill>
                  <a:schemeClr val="tx1"/>
                </a:solidFill>
              </a:rPr>
              <a:t>Unwashed fruits &amp; vegetables</a:t>
            </a:r>
          </a:p>
          <a:p>
            <a:r>
              <a:rPr lang="en-US" dirty="0">
                <a:solidFill>
                  <a:schemeClr val="tx1"/>
                </a:solidFill>
              </a:rPr>
              <a:t>Unpasteurized soft cheeses</a:t>
            </a:r>
          </a:p>
          <a:p>
            <a:r>
              <a:rPr lang="en-US" dirty="0">
                <a:solidFill>
                  <a:schemeClr val="tx1"/>
                </a:solidFill>
              </a:rPr>
              <a:t>Hot dogs, deli meats, lunch meats that have not been reheated</a:t>
            </a:r>
          </a:p>
          <a:p>
            <a:endParaRPr lang="en-US" dirty="0">
              <a:solidFill>
                <a:schemeClr val="bg1"/>
              </a:solidFill>
            </a:endParaRPr>
          </a:p>
        </p:txBody>
      </p:sp>
    </p:spTree>
    <p:extLst>
      <p:ext uri="{BB962C8B-B14F-4D97-AF65-F5344CB8AC3E}">
        <p14:creationId xmlns:p14="http://schemas.microsoft.com/office/powerpoint/2010/main" val="11166492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1553637425"/>
              </p:ext>
            </p:extLst>
          </p:nvPr>
        </p:nvGraphicFramePr>
        <p:xfrm>
          <a:off x="0" y="1"/>
          <a:ext cx="12192000" cy="6857998"/>
        </p:xfrm>
        <a:graphic>
          <a:graphicData uri="http://schemas.openxmlformats.org/drawingml/2006/table">
            <a:tbl>
              <a:tblPr firstRow="1" bandRow="1">
                <a:tableStyleId>{10A1B5D5-9B99-4C35-A422-299274C87663}</a:tableStyleId>
              </a:tblPr>
              <a:tblGrid>
                <a:gridCol w="3905250">
                  <a:extLst>
                    <a:ext uri="{9D8B030D-6E8A-4147-A177-3AD203B41FA5}">
                      <a16:colId xmlns:a16="http://schemas.microsoft.com/office/drawing/2014/main" val="20000"/>
                    </a:ext>
                  </a:extLst>
                </a:gridCol>
                <a:gridCol w="8286750">
                  <a:extLst>
                    <a:ext uri="{9D8B030D-6E8A-4147-A177-3AD203B41FA5}">
                      <a16:colId xmlns:a16="http://schemas.microsoft.com/office/drawing/2014/main" val="20001"/>
                    </a:ext>
                  </a:extLst>
                </a:gridCol>
              </a:tblGrid>
              <a:tr h="743384">
                <a:tc gridSpan="2">
                  <a:txBody>
                    <a:bodyPr/>
                    <a:lstStyle/>
                    <a:p>
                      <a:pPr algn="ctr"/>
                      <a:r>
                        <a:rPr lang="en-US" sz="4000" dirty="0"/>
                        <a:t>OLDER ADULTS:  SPECIAL</a:t>
                      </a:r>
                      <a:r>
                        <a:rPr lang="en-US" sz="4000" baseline="0" dirty="0"/>
                        <a:t> ISSUES</a:t>
                      </a:r>
                      <a:endParaRPr lang="en-US" sz="4000" dirty="0"/>
                    </a:p>
                  </a:txBody>
                  <a:tcPr/>
                </a:tc>
                <a:tc hMerge="1">
                  <a:txBody>
                    <a:bodyPr/>
                    <a:lstStyle/>
                    <a:p>
                      <a:pPr algn="ctr"/>
                      <a:endParaRPr lang="en-US" sz="2400" dirty="0"/>
                    </a:p>
                  </a:txBody>
                  <a:tcPr/>
                </a:tc>
                <a:extLst>
                  <a:ext uri="{0D108BD9-81ED-4DB2-BD59-A6C34878D82A}">
                    <a16:rowId xmlns:a16="http://schemas.microsoft.com/office/drawing/2014/main" val="10000"/>
                  </a:ext>
                </a:extLst>
              </a:tr>
              <a:tr h="841826">
                <a:tc>
                  <a:txBody>
                    <a:bodyPr/>
                    <a:lstStyle/>
                    <a:p>
                      <a:pPr algn="ctr"/>
                      <a:r>
                        <a:rPr lang="en-US" sz="2400" b="1" dirty="0"/>
                        <a:t>FACTORS</a:t>
                      </a:r>
                      <a:r>
                        <a:rPr lang="en-US" sz="2400" b="1" baseline="0" dirty="0"/>
                        <a:t> OF OLDER </a:t>
                      </a:r>
                    </a:p>
                    <a:p>
                      <a:pPr algn="ctr"/>
                      <a:r>
                        <a:rPr lang="en-US" sz="2400" b="1" baseline="0" dirty="0"/>
                        <a:t>ADULT NUTRITION</a:t>
                      </a:r>
                      <a:endParaRPr lang="en-US" sz="2400" b="1" dirty="0"/>
                    </a:p>
                  </a:txBody>
                  <a:tcPr/>
                </a:tc>
                <a:tc>
                  <a:txBody>
                    <a:bodyPr/>
                    <a:lstStyle/>
                    <a:p>
                      <a:pPr algn="ctr"/>
                      <a:r>
                        <a:rPr lang="en-US" sz="3200" b="1" dirty="0"/>
                        <a:t>SOLUTIONS</a:t>
                      </a:r>
                    </a:p>
                  </a:txBody>
                  <a:tcPr anchor="ctr"/>
                </a:tc>
                <a:extLst>
                  <a:ext uri="{0D108BD9-81ED-4DB2-BD59-A6C34878D82A}">
                    <a16:rowId xmlns:a16="http://schemas.microsoft.com/office/drawing/2014/main" val="10001"/>
                  </a:ext>
                </a:extLst>
              </a:tr>
              <a:tr h="892059">
                <a:tc>
                  <a:txBody>
                    <a:bodyPr/>
                    <a:lstStyle/>
                    <a:p>
                      <a:pPr algn="ctr"/>
                      <a:r>
                        <a:rPr lang="en-US" sz="2400" b="1" dirty="0"/>
                        <a:t>Diminished</a:t>
                      </a:r>
                      <a:r>
                        <a:rPr lang="en-US" sz="2400" b="1" baseline="0" dirty="0"/>
                        <a:t> sense of taste and smell</a:t>
                      </a:r>
                      <a:endParaRPr lang="en-US" sz="2400" b="1" dirty="0"/>
                    </a:p>
                  </a:txBody>
                  <a:tcPr anchor="ctr"/>
                </a:tc>
                <a:tc>
                  <a:txBody>
                    <a:bodyPr/>
                    <a:lstStyle/>
                    <a:p>
                      <a:pPr algn="ctr"/>
                      <a:r>
                        <a:rPr lang="en-US" sz="2400" dirty="0"/>
                        <a:t>Use</a:t>
                      </a:r>
                      <a:r>
                        <a:rPr lang="en-US" sz="2400" baseline="0" dirty="0"/>
                        <a:t> </a:t>
                      </a:r>
                      <a:r>
                        <a:rPr lang="en-US" sz="2400" baseline="0"/>
                        <a:t>more herbs and </a:t>
                      </a:r>
                      <a:r>
                        <a:rPr lang="en-US" sz="2400" baseline="0" dirty="0"/>
                        <a:t>spices; avoid over-salting food; </a:t>
                      </a:r>
                    </a:p>
                    <a:p>
                      <a:pPr algn="ctr"/>
                      <a:r>
                        <a:rPr lang="en-US" sz="2400" baseline="0" dirty="0"/>
                        <a:t>try new foods and flavors</a:t>
                      </a:r>
                      <a:endParaRPr lang="en-US" sz="2400" dirty="0"/>
                    </a:p>
                  </a:txBody>
                  <a:tcPr/>
                </a:tc>
                <a:extLst>
                  <a:ext uri="{0D108BD9-81ED-4DB2-BD59-A6C34878D82A}">
                    <a16:rowId xmlns:a16="http://schemas.microsoft.com/office/drawing/2014/main" val="10002"/>
                  </a:ext>
                </a:extLst>
              </a:tr>
              <a:tr h="892059">
                <a:tc>
                  <a:txBody>
                    <a:bodyPr/>
                    <a:lstStyle/>
                    <a:p>
                      <a:pPr algn="ctr"/>
                      <a:r>
                        <a:rPr lang="en-US" sz="2400" b="1" dirty="0"/>
                        <a:t>Dental issues, tooth loss, dentures</a:t>
                      </a:r>
                    </a:p>
                  </a:txBody>
                  <a:tcPr anchor="ctr"/>
                </a:tc>
                <a:tc>
                  <a:txBody>
                    <a:bodyPr/>
                    <a:lstStyle/>
                    <a:p>
                      <a:pPr algn="ctr"/>
                      <a:r>
                        <a:rPr lang="en-US" sz="2400" dirty="0"/>
                        <a:t>Choose</a:t>
                      </a:r>
                      <a:r>
                        <a:rPr lang="en-US" sz="2400" baseline="0" dirty="0"/>
                        <a:t> softer foods: cooked vegetables, applesauce, canned fruits, ground/shredded meats, eggs </a:t>
                      </a:r>
                      <a:endParaRPr lang="en-US" sz="2400" dirty="0"/>
                    </a:p>
                  </a:txBody>
                  <a:tcPr/>
                </a:tc>
                <a:extLst>
                  <a:ext uri="{0D108BD9-81ED-4DB2-BD59-A6C34878D82A}">
                    <a16:rowId xmlns:a16="http://schemas.microsoft.com/office/drawing/2014/main" val="10003"/>
                  </a:ext>
                </a:extLst>
              </a:tr>
              <a:tr h="1274370">
                <a:tc>
                  <a:txBody>
                    <a:bodyPr/>
                    <a:lstStyle/>
                    <a:p>
                      <a:pPr algn="ctr"/>
                      <a:r>
                        <a:rPr lang="en-US" sz="2400" b="1" dirty="0"/>
                        <a:t>Limited income</a:t>
                      </a:r>
                    </a:p>
                  </a:txBody>
                  <a:tcPr anchor="ctr"/>
                </a:tc>
                <a:tc>
                  <a:txBody>
                    <a:bodyPr/>
                    <a:lstStyle/>
                    <a:p>
                      <a:pPr algn="ctr"/>
                      <a:r>
                        <a:rPr lang="en-US" sz="2400" dirty="0"/>
                        <a:t>Buy</a:t>
                      </a:r>
                      <a:r>
                        <a:rPr lang="en-US" sz="2400" baseline="0" dirty="0"/>
                        <a:t> in-season produce, select low-cost proteins like beans or eggs, choose store brands and use coupons; food banks &amp; SNAP benefits available</a:t>
                      </a:r>
                      <a:endParaRPr lang="en-US" sz="2400" dirty="0"/>
                    </a:p>
                  </a:txBody>
                  <a:tcPr/>
                </a:tc>
                <a:extLst>
                  <a:ext uri="{0D108BD9-81ED-4DB2-BD59-A6C34878D82A}">
                    <a16:rowId xmlns:a16="http://schemas.microsoft.com/office/drawing/2014/main" val="10004"/>
                  </a:ext>
                </a:extLst>
              </a:tr>
              <a:tr h="1322241">
                <a:tc>
                  <a:txBody>
                    <a:bodyPr/>
                    <a:lstStyle/>
                    <a:p>
                      <a:pPr algn="ctr"/>
                      <a:r>
                        <a:rPr lang="en-US" sz="2400" b="1" dirty="0"/>
                        <a:t>Reduced mobility/access for grocery shopping</a:t>
                      </a:r>
                    </a:p>
                  </a:txBody>
                  <a:tcPr anchor="ctr"/>
                </a:tc>
                <a:tc>
                  <a:txBody>
                    <a:bodyPr/>
                    <a:lstStyle/>
                    <a:p>
                      <a:pPr algn="ctr"/>
                      <a:r>
                        <a:rPr lang="en-US" sz="2400" dirty="0"/>
                        <a:t>Seek grocery delivery options, home meal delivery services (Meals on Wheels), or help from a caregiver; organize your list, buy staples</a:t>
                      </a:r>
                      <a:r>
                        <a:rPr lang="en-US" sz="2400" baseline="0" dirty="0"/>
                        <a:t> in bulk to limit trips to the store</a:t>
                      </a:r>
                      <a:endParaRPr lang="en-US" sz="2400" dirty="0"/>
                    </a:p>
                  </a:txBody>
                  <a:tcPr/>
                </a:tc>
                <a:extLst>
                  <a:ext uri="{0D108BD9-81ED-4DB2-BD59-A6C34878D82A}">
                    <a16:rowId xmlns:a16="http://schemas.microsoft.com/office/drawing/2014/main" val="10005"/>
                  </a:ext>
                </a:extLst>
              </a:tr>
              <a:tr h="892059">
                <a:tc>
                  <a:txBody>
                    <a:bodyPr/>
                    <a:lstStyle/>
                    <a:p>
                      <a:pPr algn="ctr"/>
                      <a:r>
                        <a:rPr lang="en-US" sz="2400" b="1" dirty="0"/>
                        <a:t>Isolation/eating alone</a:t>
                      </a:r>
                    </a:p>
                  </a:txBody>
                  <a:tcPr anchor="ctr"/>
                </a:tc>
                <a:tc>
                  <a:txBody>
                    <a:bodyPr/>
                    <a:lstStyle/>
                    <a:p>
                      <a:pPr algn="ctr"/>
                      <a:r>
                        <a:rPr lang="en-US" sz="2400" dirty="0"/>
                        <a:t>Seek</a:t>
                      </a:r>
                      <a:r>
                        <a:rPr lang="en-US" sz="2400" baseline="0" dirty="0"/>
                        <a:t> senior citizens’ centers or elder day-care programs that provide group meals</a:t>
                      </a:r>
                      <a:endParaRPr lang="en-US" sz="2400" dirty="0"/>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789071915"/>
      </p:ext>
    </p:extLst>
  </p:cSld>
  <p:clrMapOvr>
    <a:masterClrMapping/>
  </p:clrMapOvr>
</p:sld>
</file>

<file path=ppt/theme/theme1.xml><?xml version="1.0" encoding="utf-8"?>
<a:theme xmlns:a="http://schemas.openxmlformats.org/drawingml/2006/main" name="Depth">
  <a:themeElements>
    <a:clrScheme name="Depth">
      <a:dk1>
        <a:sysClr val="windowText" lastClr="000000"/>
      </a:dk1>
      <a:lt1>
        <a:sysClr val="window" lastClr="FFFFFF"/>
      </a:lt1>
      <a:dk2>
        <a:srgbClr val="4B4B4B"/>
      </a:dk2>
      <a:lt2>
        <a:srgbClr val="8ED5C1"/>
      </a:lt2>
      <a:accent1>
        <a:srgbClr val="73CBB2"/>
      </a:accent1>
      <a:accent2>
        <a:srgbClr val="AACD5B"/>
      </a:accent2>
      <a:accent3>
        <a:srgbClr val="65A9E1"/>
      </a:accent3>
      <a:accent4>
        <a:srgbClr val="6274D8"/>
      </a:accent4>
      <a:accent5>
        <a:srgbClr val="AB54D7"/>
      </a:accent5>
      <a:accent6>
        <a:srgbClr val="D15B37"/>
      </a:accent6>
      <a:hlink>
        <a:srgbClr val="BFE962"/>
      </a:hlink>
      <a:folHlink>
        <a:srgbClr val="C0D591"/>
      </a:folHlink>
    </a:clrScheme>
    <a:fontScheme name="Depth">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47428100-C732-4B2E-A30A-5273F581A0F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12092</TotalTime>
  <Words>3604</Words>
  <Application>Microsoft Office PowerPoint</Application>
  <PresentationFormat>Widescreen</PresentationFormat>
  <Paragraphs>402</Paragraphs>
  <Slides>26</Slides>
  <Notes>25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Arial</vt:lpstr>
      <vt:lpstr>Calibri</vt:lpstr>
      <vt:lpstr>Corbel</vt:lpstr>
      <vt:lpstr>Depth</vt:lpstr>
      <vt:lpstr>Nutrition Through the Life Cycle </vt:lpstr>
      <vt:lpstr>PowerPoint Presentation</vt:lpstr>
      <vt:lpstr>PREGNANCY:  Calories &amp; Weight Gain</vt:lpstr>
      <vt:lpstr>PREGNANCY: Specific Nutrients</vt:lpstr>
      <vt:lpstr>PREGNANCY:  Foods to Avoid</vt:lpstr>
      <vt:lpstr>LACTATION:  Calories &amp; Nutrients</vt:lpstr>
      <vt:lpstr>LACTATION:  Foods to Avoid </vt:lpstr>
      <vt:lpstr>LACTATION:  Why breastfeed?</vt:lpstr>
      <vt:lpstr>INFANCY (0-1 years):  Breastmilk vs. Formula</vt:lpstr>
      <vt:lpstr>INFANCY (0-1 years): Feedings</vt:lpstr>
      <vt:lpstr>INFANCY (0-1 years): Growth &amp; Solid Foods</vt:lpstr>
      <vt:lpstr>TODDLERS (1-3 years): Growth &amp; Nutrition  </vt:lpstr>
      <vt:lpstr>TODDLERS (1-3 years): Feeding Tips </vt:lpstr>
      <vt:lpstr>PRESCHOOLERS (3-5 yrs.): Growth &amp; Calories</vt:lpstr>
      <vt:lpstr>PRESCHOOLERS (3-5 yrs.): Nutrients</vt:lpstr>
      <vt:lpstr>PRESCHOOLERS (3-5 yrs.): Feeding Tips</vt:lpstr>
      <vt:lpstr>School-Age Children (5 yrs. +): Growth &amp; Calories </vt:lpstr>
      <vt:lpstr>School-Age Children (5 yrs. +):  Preventing Childhood Obesity</vt:lpstr>
      <vt:lpstr>Teenagers: Calories &amp; Growth </vt:lpstr>
      <vt:lpstr>Teenagers: Specific Nutrients</vt:lpstr>
      <vt:lpstr>Teenagers: Eating Tips </vt:lpstr>
      <vt:lpstr>Adults:  Calorie Needs</vt:lpstr>
      <vt:lpstr>Adults:  Nutritional Needs</vt:lpstr>
      <vt:lpstr>Older Adults:  Calorie Needs</vt:lpstr>
      <vt:lpstr>Older Adults:  Specific Nutrients &amp; Food Safety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Life Cycle Nutrition</dc:title>
  <dc:creator>Leigh Anne Church</dc:creator>
  <cp:lastModifiedBy>Reno Palombit</cp:lastModifiedBy>
  <cp:revision>84</cp:revision>
  <cp:lastPrinted>2018-03-10T04:27:41Z</cp:lastPrinted>
  <dcterms:created xsi:type="dcterms:W3CDTF">2016-10-08T19:12:56Z</dcterms:created>
  <dcterms:modified xsi:type="dcterms:W3CDTF">2018-03-10T04:28:04Z</dcterms:modified>
</cp:coreProperties>
</file>