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54" autoAdjust="0"/>
    <p:restoredTop sz="94660"/>
  </p:normalViewPr>
  <p:slideViewPr>
    <p:cSldViewPr snapToGrid="0" snapToObjects="1">
      <p:cViewPr varScale="1">
        <p:scale>
          <a:sx n="70" d="100"/>
          <a:sy n="70" d="100"/>
        </p:scale>
        <p:origin x="142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495E3A-079A-EE46-84ED-D805B3E6B9D0}"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95E3A-079A-EE46-84ED-D805B3E6B9D0}"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95E3A-079A-EE46-84ED-D805B3E6B9D0}"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495E3A-079A-EE46-84ED-D805B3E6B9D0}" type="datetimeFigureOut">
              <a:rPr lang="en-US" smtClean="0"/>
              <a:pPr/>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495E3A-079A-EE46-84ED-D805B3E6B9D0}" type="datetimeFigureOut">
              <a:rPr lang="en-US" smtClean="0"/>
              <a:pPr/>
              <a:t>8/26/2015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495E3A-079A-EE46-84ED-D805B3E6B9D0}" type="datetimeFigureOut">
              <a:rPr lang="en-US" smtClean="0"/>
              <a:pPr/>
              <a:t>8/26/2015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495E3A-079A-EE46-84ED-D805B3E6B9D0}" type="datetimeFigureOut">
              <a:rPr lang="en-US" smtClean="0"/>
              <a:pPr/>
              <a:t>8/26/2015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95E3A-079A-EE46-84ED-D805B3E6B9D0}" type="datetimeFigureOut">
              <a:rPr lang="en-US" smtClean="0"/>
              <a:pPr/>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95E3A-079A-EE46-84ED-D805B3E6B9D0}" type="datetimeFigureOut">
              <a:rPr lang="en-US" smtClean="0"/>
              <a:pPr/>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95E3A-079A-EE46-84ED-D805B3E6B9D0}"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95E3A-079A-EE46-84ED-D805B3E6B9D0}"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5D7ED-F3CA-C440-ACB8-A7936C0FC6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495E3A-079A-EE46-84ED-D805B3E6B9D0}" type="datetimeFigureOut">
              <a:rPr lang="en-US" smtClean="0"/>
              <a:pPr/>
              <a:t>8/26/2015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5D7ED-F3CA-C440-ACB8-A7936C0FC6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2.pd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Skeletal System </a:t>
            </a:r>
            <a:endParaRPr lang="en-US" sz="8000" dirty="0"/>
          </a:p>
        </p:txBody>
      </p:sp>
      <p:sp>
        <p:nvSpPr>
          <p:cNvPr id="3" name="Subtitle 2"/>
          <p:cNvSpPr>
            <a:spLocks noGrp="1"/>
          </p:cNvSpPr>
          <p:nvPr>
            <p:ph type="subTitle" idx="1"/>
          </p:nvPr>
        </p:nvSpPr>
        <p:spPr/>
        <p:txBody>
          <a:bodyPr/>
          <a:lstStyle/>
          <a:p>
            <a:r>
              <a:rPr lang="en-US" dirty="0" smtClean="0"/>
              <a:t>IB Sport, Exercise and Health Science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Thinking</a:t>
            </a:r>
            <a:endParaRPr lang="en-US" dirty="0"/>
          </a:p>
        </p:txBody>
      </p:sp>
      <p:sp>
        <p:nvSpPr>
          <p:cNvPr id="3" name="Content Placeholder 2"/>
          <p:cNvSpPr>
            <a:spLocks noGrp="1"/>
          </p:cNvSpPr>
          <p:nvPr>
            <p:ph idx="1"/>
          </p:nvPr>
        </p:nvSpPr>
        <p:spPr/>
        <p:txBody>
          <a:bodyPr/>
          <a:lstStyle/>
          <a:p>
            <a:pPr>
              <a:lnSpc>
                <a:spcPct val="95000"/>
              </a:lnSpc>
              <a:buClr>
                <a:srgbClr val="00FF00"/>
              </a:buClr>
              <a:buSzPct val="65000"/>
              <a:buFont typeface="Wingdings" pitchFamily="-1" charset="2"/>
              <a:buChar char="§"/>
            </a:pPr>
            <a:r>
              <a:rPr lang="en-AU" sz="2300" dirty="0" smtClean="0">
                <a:ea typeface="Times New Roman" pitchFamily="-1" charset="0"/>
                <a:cs typeface="Times New Roman" pitchFamily="-1" charset="0"/>
              </a:rPr>
              <a:t>Activity: Skeleton Observation</a:t>
            </a:r>
          </a:p>
          <a:p>
            <a:pPr>
              <a:lnSpc>
                <a:spcPct val="95000"/>
              </a:lnSpc>
              <a:buClr>
                <a:srgbClr val="00FF00"/>
              </a:buClr>
              <a:buSzPct val="65000"/>
              <a:buNone/>
            </a:pPr>
            <a:r>
              <a:rPr lang="en-AU" sz="2300" dirty="0" smtClean="0">
                <a:ea typeface="Times New Roman" pitchFamily="-1" charset="0"/>
                <a:cs typeface="Times New Roman" pitchFamily="-1" charset="0"/>
              </a:rPr>
              <a:t>    Consider the following definitions from the </a:t>
            </a:r>
            <a:r>
              <a:rPr lang="en-AU" sz="2300" i="1" u="sng" dirty="0" smtClean="0">
                <a:ea typeface="Times New Roman" pitchFamily="-1" charset="0"/>
                <a:cs typeface="Times New Roman" pitchFamily="-1" charset="0"/>
              </a:rPr>
              <a:t>Collins Concise Dictionary Plus</a:t>
            </a:r>
            <a:r>
              <a:rPr lang="en-AU" sz="2300" dirty="0" smtClean="0">
                <a:ea typeface="Times New Roman" pitchFamily="-1" charset="0"/>
                <a:cs typeface="Times New Roman" pitchFamily="-1" charset="0"/>
              </a:rPr>
              <a:t>:</a:t>
            </a:r>
          </a:p>
          <a:p>
            <a:pPr lvl="1">
              <a:lnSpc>
                <a:spcPct val="95000"/>
              </a:lnSpc>
              <a:buClr>
                <a:srgbClr val="00FF00"/>
              </a:buClr>
              <a:buSzPct val="65000"/>
              <a:buFont typeface="Wingdings" pitchFamily="-1" charset="2"/>
              <a:buChar char="§"/>
            </a:pPr>
            <a:r>
              <a:rPr lang="en-AU" sz="2100" dirty="0" smtClean="0">
                <a:ea typeface="Times New Roman" pitchFamily="-1" charset="0"/>
                <a:cs typeface="Times New Roman" pitchFamily="-1" charset="0"/>
              </a:rPr>
              <a:t>Axis: a real or imaginary line about which an object, form, composition, or geometrical construction is symmetrical.  </a:t>
            </a:r>
          </a:p>
          <a:p>
            <a:pPr lvl="1">
              <a:lnSpc>
                <a:spcPct val="95000"/>
              </a:lnSpc>
              <a:buClr>
                <a:srgbClr val="00FF00"/>
              </a:buClr>
              <a:buSzPct val="65000"/>
              <a:buFont typeface="Wingdings" pitchFamily="-1" charset="2"/>
              <a:buChar char="§"/>
            </a:pPr>
            <a:r>
              <a:rPr lang="en-AU" sz="2100" dirty="0" smtClean="0">
                <a:ea typeface="Times New Roman" pitchFamily="-1" charset="0"/>
                <a:cs typeface="Times New Roman" pitchFamily="-1" charset="0"/>
              </a:rPr>
              <a:t>Append: to add as a supplement; to attach; hang on.</a:t>
            </a:r>
          </a:p>
          <a:p>
            <a:pPr lvl="1">
              <a:lnSpc>
                <a:spcPct val="95000"/>
              </a:lnSpc>
              <a:buClr>
                <a:srgbClr val="00FF00"/>
              </a:buClr>
              <a:buSzPct val="65000"/>
              <a:buFont typeface="Wingdings" pitchFamily="-1" charset="2"/>
              <a:buChar char="§"/>
            </a:pPr>
            <a:endParaRPr lang="en-AU" sz="2100" dirty="0" smtClean="0">
              <a:ea typeface="Times New Roman" pitchFamily="-1" charset="0"/>
              <a:cs typeface="Times New Roman" pitchFamily="-1" charset="0"/>
            </a:endParaRPr>
          </a:p>
          <a:p>
            <a:pPr lvl="1">
              <a:lnSpc>
                <a:spcPct val="95000"/>
              </a:lnSpc>
              <a:buClr>
                <a:srgbClr val="00FF00"/>
              </a:buClr>
              <a:buSzPct val="65000"/>
              <a:buNone/>
            </a:pPr>
            <a:r>
              <a:rPr lang="en-AU" sz="2100" dirty="0" smtClean="0">
                <a:ea typeface="Times New Roman" pitchFamily="-1" charset="0"/>
                <a:cs typeface="Times New Roman" pitchFamily="-1" charset="0"/>
              </a:rPr>
              <a:t>	How does this relate to your observations of the skeleton? List the features you believe would be classified as axial and </a:t>
            </a:r>
            <a:r>
              <a:rPr lang="en-AU" sz="2100" dirty="0" err="1" smtClean="0">
                <a:ea typeface="Times New Roman" pitchFamily="-1" charset="0"/>
                <a:cs typeface="Times New Roman" pitchFamily="-1" charset="0"/>
              </a:rPr>
              <a:t>appendicular</a:t>
            </a:r>
            <a:r>
              <a:rPr lang="en-AU" sz="2100" dirty="0" smtClean="0">
                <a:ea typeface="Times New Roman" pitchFamily="-1" charset="0"/>
                <a:cs typeface="Times New Roman" pitchFamily="-1" charset="0"/>
              </a:rPr>
              <a:t> skeleton.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Axial vs. </a:t>
            </a:r>
            <a:r>
              <a:rPr lang="en-US" dirty="0" err="1" smtClean="0"/>
              <a:t>Appendicular</a:t>
            </a:r>
            <a:endParaRPr lang="en-US" dirty="0"/>
          </a:p>
        </p:txBody>
      </p:sp>
      <p:sp>
        <p:nvSpPr>
          <p:cNvPr id="3" name="Content Placeholder 2"/>
          <p:cNvSpPr>
            <a:spLocks noGrp="1"/>
          </p:cNvSpPr>
          <p:nvPr>
            <p:ph idx="1"/>
          </p:nvPr>
        </p:nvSpPr>
        <p:spPr/>
        <p:txBody>
          <a:bodyPr>
            <a:normAutofit fontScale="62500" lnSpcReduction="20000"/>
          </a:bodyPr>
          <a:lstStyle/>
          <a:p>
            <a:pPr>
              <a:lnSpc>
                <a:spcPct val="95000"/>
              </a:lnSpc>
              <a:buClr>
                <a:srgbClr val="00FF00"/>
              </a:buClr>
              <a:buSzPct val="65000"/>
              <a:buFont typeface="Wingdings" pitchFamily="-1" charset="2"/>
              <a:buChar char="§"/>
            </a:pPr>
            <a:r>
              <a:rPr lang="en-AU" sz="4400" dirty="0" smtClean="0">
                <a:ea typeface="Times New Roman" pitchFamily="-1" charset="0"/>
                <a:cs typeface="Times New Roman" pitchFamily="-1" charset="0"/>
              </a:rPr>
              <a:t>The skeleton can be thought of as 2 main divisions. </a:t>
            </a:r>
          </a:p>
          <a:p>
            <a:pPr lvl="1">
              <a:lnSpc>
                <a:spcPct val="95000"/>
              </a:lnSpc>
              <a:buClr>
                <a:srgbClr val="00FF00"/>
              </a:buClr>
              <a:buSzPct val="65000"/>
              <a:buFont typeface="Wingdings" pitchFamily="-1" charset="2"/>
              <a:buChar char="§"/>
            </a:pPr>
            <a:endParaRPr lang="en-AU" sz="4400" dirty="0" smtClean="0">
              <a:ea typeface="Times New Roman" pitchFamily="-1" charset="0"/>
              <a:cs typeface="Times New Roman" pitchFamily="-1" charset="0"/>
            </a:endParaRPr>
          </a:p>
          <a:p>
            <a:pPr lvl="1">
              <a:lnSpc>
                <a:spcPct val="95000"/>
              </a:lnSpc>
              <a:buClr>
                <a:srgbClr val="00FF00"/>
              </a:buClr>
              <a:buSzPct val="65000"/>
              <a:buFont typeface="Wingdings" pitchFamily="-1" charset="2"/>
              <a:buChar char="§"/>
            </a:pPr>
            <a:r>
              <a:rPr lang="en-AU" sz="4400" dirty="0" smtClean="0">
                <a:ea typeface="Times New Roman" pitchFamily="-1" charset="0"/>
                <a:cs typeface="Times New Roman" pitchFamily="-1" charset="0"/>
              </a:rPr>
              <a:t>The axial skeleton as the name implies, consisting of of those parts near the skeletal axis (the skull, the vertebral column, the ribs and sternum).</a:t>
            </a:r>
          </a:p>
          <a:p>
            <a:pPr lvl="1">
              <a:lnSpc>
                <a:spcPct val="95000"/>
              </a:lnSpc>
              <a:buClr>
                <a:srgbClr val="00FF00"/>
              </a:buClr>
              <a:buSzPct val="65000"/>
              <a:buFont typeface="Wingdings" pitchFamily="-1" charset="2"/>
              <a:buChar char="§"/>
            </a:pPr>
            <a:endParaRPr lang="en-AU" sz="4400" dirty="0" smtClean="0">
              <a:ea typeface="Times New Roman" pitchFamily="-1" charset="0"/>
              <a:cs typeface="Times New Roman" pitchFamily="-1" charset="0"/>
            </a:endParaRPr>
          </a:p>
          <a:p>
            <a:pPr lvl="1">
              <a:lnSpc>
                <a:spcPct val="95000"/>
              </a:lnSpc>
              <a:buClr>
                <a:srgbClr val="00FF00"/>
              </a:buClr>
              <a:buSzPct val="65000"/>
              <a:buFont typeface="Wingdings" pitchFamily="-1" charset="2"/>
              <a:buChar char="§"/>
            </a:pPr>
            <a:r>
              <a:rPr lang="en-AU" sz="4400" dirty="0" smtClean="0">
                <a:ea typeface="Times New Roman" pitchFamily="-1" charset="0"/>
                <a:cs typeface="Times New Roman" pitchFamily="-1" charset="0"/>
              </a:rPr>
              <a:t>The </a:t>
            </a:r>
            <a:r>
              <a:rPr lang="en-AU" sz="4400" dirty="0" err="1" smtClean="0">
                <a:ea typeface="Times New Roman" pitchFamily="-1" charset="0"/>
                <a:cs typeface="Times New Roman" pitchFamily="-1" charset="0"/>
              </a:rPr>
              <a:t>appendicular</a:t>
            </a:r>
            <a:r>
              <a:rPr lang="en-AU" sz="4400" dirty="0" smtClean="0">
                <a:ea typeface="Times New Roman" pitchFamily="-1" charset="0"/>
                <a:cs typeface="Times New Roman" pitchFamily="-1" charset="0"/>
              </a:rPr>
              <a:t> skeleton, consisting of the upper and lower extremities, the pelvic bone with the exception of the sacrum), and the shoulder girdle.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Skull</a:t>
            </a:r>
            <a:endParaRPr lang="en-US" dirty="0"/>
          </a:p>
        </p:txBody>
      </p:sp>
      <p:pic>
        <p:nvPicPr>
          <p:cNvPr id="7" name="Content Placeholder 6" descr="9057.jpg"/>
          <p:cNvPicPr>
            <a:picLocks noGrp="1" noChangeAspect="1"/>
          </p:cNvPicPr>
          <p:nvPr>
            <p:ph sz="half" idx="1"/>
          </p:nvPr>
        </p:nvPicPr>
        <p:blipFill>
          <a:blip r:embed="rId2"/>
          <a:srcRect t="-20042" b="-20042"/>
          <a:stretch>
            <a:fillRect/>
          </a:stretch>
        </p:blipFill>
        <p:spPr>
          <a:xfrm>
            <a:off x="457200" y="1417638"/>
            <a:ext cx="4038600" cy="4525963"/>
          </a:xfrm>
        </p:spPr>
      </p:pic>
      <p:sp>
        <p:nvSpPr>
          <p:cNvPr id="6" name="Content Placeholder 5"/>
          <p:cNvSpPr>
            <a:spLocks noGrp="1"/>
          </p:cNvSpPr>
          <p:nvPr>
            <p:ph sz="half" idx="2"/>
          </p:nvPr>
        </p:nvSpPr>
        <p:spPr/>
        <p:txBody>
          <a:bodyPr/>
          <a:lstStyle/>
          <a:p>
            <a:r>
              <a:rPr lang="en-US" dirty="0" smtClean="0"/>
              <a:t>There are 22 Bones that make up the skull </a:t>
            </a:r>
          </a:p>
          <a:p>
            <a:pPr lvl="1"/>
            <a:r>
              <a:rPr lang="en-US" dirty="0" smtClean="0"/>
              <a:t>8 bones in the brain case protect the brain and 14 facial bones form the structure of the face</a:t>
            </a:r>
          </a:p>
          <a:p>
            <a:pPr lvl="1">
              <a:buNone/>
            </a:pPr>
            <a:r>
              <a:rPr lang="en-US" dirty="0" smtClean="0"/>
              <a:t>- Facial bones also provide attachment for muscles involved in chewing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Vertebral Column</a:t>
            </a:r>
            <a:endParaRPr lang="en-US" dirty="0"/>
          </a:p>
        </p:txBody>
      </p:sp>
      <p:sp>
        <p:nvSpPr>
          <p:cNvPr id="3" name="Content Placeholder 2"/>
          <p:cNvSpPr>
            <a:spLocks noGrp="1"/>
          </p:cNvSpPr>
          <p:nvPr>
            <p:ph sz="half" idx="1"/>
          </p:nvPr>
        </p:nvSpPr>
        <p:spPr/>
        <p:txBody>
          <a:bodyPr>
            <a:normAutofit fontScale="70000" lnSpcReduction="20000"/>
          </a:bodyPr>
          <a:lstStyle/>
          <a:p>
            <a:endParaRPr lang="en-US" dirty="0"/>
          </a:p>
        </p:txBody>
      </p:sp>
      <p:sp>
        <p:nvSpPr>
          <p:cNvPr id="4" name="Content Placeholder 3"/>
          <p:cNvSpPr>
            <a:spLocks noGrp="1"/>
          </p:cNvSpPr>
          <p:nvPr>
            <p:ph sz="half" idx="2"/>
          </p:nvPr>
        </p:nvSpPr>
        <p:spPr/>
        <p:txBody>
          <a:bodyPr>
            <a:normAutofit fontScale="70000" lnSpcReduction="20000"/>
          </a:bodyPr>
          <a:lstStyle/>
          <a:p>
            <a:r>
              <a:rPr lang="en-US" dirty="0" smtClean="0"/>
              <a:t>Extends from base of the skull to the pelvis and consists of 26 bones in 5 regions</a:t>
            </a:r>
          </a:p>
          <a:p>
            <a:r>
              <a:rPr lang="en-US" dirty="0" smtClean="0"/>
              <a:t>5 Main functions</a:t>
            </a:r>
          </a:p>
          <a:p>
            <a:pPr lvl="1"/>
            <a:r>
              <a:rPr lang="en-US" dirty="0" smtClean="0"/>
              <a:t>Supports weight of head and trunk</a:t>
            </a:r>
          </a:p>
          <a:p>
            <a:pPr lvl="1"/>
            <a:r>
              <a:rPr lang="en-US" dirty="0" smtClean="0"/>
              <a:t>Protects the spinal cord</a:t>
            </a:r>
          </a:p>
          <a:p>
            <a:pPr lvl="1"/>
            <a:r>
              <a:rPr lang="en-US" dirty="0" smtClean="0"/>
              <a:t>Allows spinal nerve to exit</a:t>
            </a:r>
          </a:p>
          <a:p>
            <a:pPr lvl="1"/>
            <a:r>
              <a:rPr lang="en-US" dirty="0" smtClean="0"/>
              <a:t>Provides site for muscle attachment </a:t>
            </a:r>
          </a:p>
          <a:p>
            <a:pPr lvl="1"/>
            <a:r>
              <a:rPr lang="en-US" dirty="0" smtClean="0"/>
              <a:t>Permits movement of the head and trunk</a:t>
            </a:r>
          </a:p>
          <a:p>
            <a:r>
              <a:rPr lang="en-US" dirty="0" err="1" smtClean="0"/>
              <a:t>Intervertabral</a:t>
            </a:r>
            <a:r>
              <a:rPr lang="en-US" dirty="0" smtClean="0"/>
              <a:t> Discs are pads are </a:t>
            </a:r>
            <a:r>
              <a:rPr lang="en-US" dirty="0" err="1" smtClean="0"/>
              <a:t>fibrocartilage</a:t>
            </a:r>
            <a:r>
              <a:rPr lang="en-US" dirty="0" smtClean="0"/>
              <a:t> located between the vertebrae</a:t>
            </a:r>
          </a:p>
          <a:p>
            <a:pPr lvl="1"/>
            <a:r>
              <a:rPr lang="en-US" dirty="0" smtClean="0"/>
              <a:t>Act as shock absorbers and allow for movement in the spine</a:t>
            </a:r>
          </a:p>
        </p:txBody>
      </p:sp>
      <p:pic>
        <p:nvPicPr>
          <p:cNvPr id="5" name="Picture 4"/>
          <p:cNvPicPr>
            <a:picLocks noChangeAspect="1"/>
          </p:cNvPicPr>
          <p:nvPr/>
        </p:nvPicPr>
        <p:blipFill>
          <a:blip r:embed="rId2"/>
          <a:stretch>
            <a:fillRect/>
          </a:stretch>
        </p:blipFill>
        <p:spPr>
          <a:xfrm>
            <a:off x="457199" y="1600200"/>
            <a:ext cx="4191001" cy="452596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Thoracic Cage (Rib Cage)</a:t>
            </a:r>
            <a:endParaRPr lang="en-US" dirty="0"/>
          </a:p>
        </p:txBody>
      </p:sp>
      <p:sp>
        <p:nvSpPr>
          <p:cNvPr id="3" name="Content Placeholder 2"/>
          <p:cNvSpPr>
            <a:spLocks noGrp="1"/>
          </p:cNvSpPr>
          <p:nvPr>
            <p:ph sz="half" idx="1"/>
          </p:nvPr>
        </p:nvSpPr>
        <p:spPr/>
        <p:txBody>
          <a:bodyPr>
            <a:normAutofit fontScale="92500" lnSpcReduction="20000"/>
          </a:bodyPr>
          <a:lstStyle/>
          <a:p>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Protects vital organs and forms chamber that can increase and decrease during breathing.</a:t>
            </a:r>
          </a:p>
          <a:p>
            <a:r>
              <a:rPr lang="en-US" dirty="0" smtClean="0"/>
              <a:t>First seven ribs are called true ribs and attach directly to the Sternum</a:t>
            </a:r>
          </a:p>
          <a:p>
            <a:r>
              <a:rPr lang="en-US" dirty="0" smtClean="0"/>
              <a:t>Inferior three ribs are false ribs and join to common cartilage</a:t>
            </a:r>
          </a:p>
          <a:p>
            <a:r>
              <a:rPr lang="en-US" dirty="0" smtClean="0"/>
              <a:t>Bottom two ribs are floating ribs and do not attach to the sternum</a:t>
            </a:r>
          </a:p>
          <a:p>
            <a:endParaRPr lang="en-US" dirty="0"/>
          </a:p>
        </p:txBody>
      </p:sp>
      <p:pic>
        <p:nvPicPr>
          <p:cNvPr id="5" name="Picture 4"/>
          <p:cNvPicPr>
            <a:picLocks noChangeAspect="1"/>
          </p:cNvPicPr>
          <p:nvPr/>
        </p:nvPicPr>
        <p:blipFill>
          <a:blip r:embed="rId2"/>
          <a:stretch>
            <a:fillRect/>
          </a:stretch>
        </p:blipFill>
        <p:spPr>
          <a:xfrm>
            <a:off x="284611" y="1600200"/>
            <a:ext cx="4363589" cy="39878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Sternum</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r>
              <a:rPr lang="en-US" dirty="0" smtClean="0"/>
              <a:t>Attachment for the ribs and help protect vital organs within the thorax</a:t>
            </a:r>
          </a:p>
          <a:p>
            <a:r>
              <a:rPr lang="en-US" dirty="0" smtClean="0"/>
              <a:t>Broken into three parts</a:t>
            </a:r>
          </a:p>
          <a:p>
            <a:pPr lvl="1"/>
            <a:r>
              <a:rPr lang="en-US" dirty="0" err="1" smtClean="0"/>
              <a:t>Manubrium</a:t>
            </a:r>
            <a:endParaRPr lang="en-US" dirty="0" smtClean="0"/>
          </a:p>
          <a:p>
            <a:pPr lvl="1"/>
            <a:r>
              <a:rPr lang="en-US" dirty="0" smtClean="0"/>
              <a:t>Body</a:t>
            </a:r>
          </a:p>
          <a:p>
            <a:pPr lvl="1"/>
            <a:r>
              <a:rPr lang="en-US" dirty="0" err="1" smtClean="0"/>
              <a:t>Xiphoid</a:t>
            </a:r>
            <a:r>
              <a:rPr lang="en-US" dirty="0" smtClean="0"/>
              <a:t> Process</a:t>
            </a:r>
          </a:p>
          <a:p>
            <a:pPr lvl="1">
              <a:buNone/>
            </a:pPr>
            <a:endParaRPr lang="en-US" dirty="0"/>
          </a:p>
        </p:txBody>
      </p:sp>
      <p:pic>
        <p:nvPicPr>
          <p:cNvPr id="5" name="Picture 4"/>
          <p:cNvPicPr>
            <a:picLocks noChangeAspect="1"/>
          </p:cNvPicPr>
          <p:nvPr/>
        </p:nvPicPr>
        <p:blipFill>
          <a:blip r:embed="rId2"/>
          <a:stretch>
            <a:fillRect/>
          </a:stretch>
        </p:blipFill>
        <p:spPr>
          <a:xfrm>
            <a:off x="514350" y="1600199"/>
            <a:ext cx="3856120" cy="452596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Upper Limb</a:t>
            </a:r>
            <a:endParaRPr lang="en-US" dirty="0"/>
          </a:p>
        </p:txBody>
      </p:sp>
      <p:sp>
        <p:nvSpPr>
          <p:cNvPr id="3" name="Content Placeholder 2"/>
          <p:cNvSpPr>
            <a:spLocks noGrp="1"/>
          </p:cNvSpPr>
          <p:nvPr>
            <p:ph sz="half" idx="1"/>
          </p:nvPr>
        </p:nvSpPr>
        <p:spPr/>
        <p:txBody>
          <a:bodyPr>
            <a:normAutofit lnSpcReduction="10000"/>
          </a:bodyPr>
          <a:lstStyle/>
          <a:p>
            <a:endParaRPr lang="en-US" dirty="0"/>
          </a:p>
        </p:txBody>
      </p:sp>
      <p:sp>
        <p:nvSpPr>
          <p:cNvPr id="4" name="Content Placeholder 3"/>
          <p:cNvSpPr>
            <a:spLocks noGrp="1"/>
          </p:cNvSpPr>
          <p:nvPr>
            <p:ph sz="half" idx="2"/>
          </p:nvPr>
        </p:nvSpPr>
        <p:spPr/>
        <p:txBody>
          <a:bodyPr>
            <a:normAutofit lnSpcReduction="10000"/>
          </a:bodyPr>
          <a:lstStyle/>
          <a:p>
            <a:r>
              <a:rPr lang="en-US" dirty="0" smtClean="0"/>
              <a:t>One bone, the </a:t>
            </a:r>
            <a:r>
              <a:rPr lang="en-US" dirty="0" err="1" smtClean="0"/>
              <a:t>Humerus</a:t>
            </a:r>
            <a:r>
              <a:rPr lang="en-US" dirty="0" smtClean="0"/>
              <a:t>, goes from the shoulder to the elbow</a:t>
            </a:r>
          </a:p>
          <a:p>
            <a:pPr lvl="1"/>
            <a:r>
              <a:rPr lang="en-US" dirty="0" smtClean="0"/>
              <a:t>Attachment for muscles in the upper arm (biceps, triceps, deltoids)</a:t>
            </a:r>
          </a:p>
          <a:p>
            <a:r>
              <a:rPr lang="en-US" dirty="0" smtClean="0"/>
              <a:t>Forearm made up of two bones</a:t>
            </a:r>
          </a:p>
          <a:p>
            <a:pPr lvl="1"/>
            <a:r>
              <a:rPr lang="en-US" dirty="0" smtClean="0"/>
              <a:t>Ulna on the medial side</a:t>
            </a:r>
          </a:p>
          <a:p>
            <a:pPr lvl="1"/>
            <a:r>
              <a:rPr lang="en-US" dirty="0" smtClean="0"/>
              <a:t>Radius on the lateral (thumb) side</a:t>
            </a:r>
          </a:p>
        </p:txBody>
      </p:sp>
      <p:pic>
        <p:nvPicPr>
          <p:cNvPr id="5" name="Picture 4"/>
          <p:cNvPicPr>
            <a:picLocks noChangeAspect="1"/>
          </p:cNvPicPr>
          <p:nvPr/>
        </p:nvPicPr>
        <p:blipFill>
          <a:blip r:embed="rId2"/>
          <a:stretch>
            <a:fillRect/>
          </a:stretch>
        </p:blipFill>
        <p:spPr>
          <a:xfrm>
            <a:off x="778934" y="1600200"/>
            <a:ext cx="3302000" cy="452596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Pectoral Girdle</a:t>
            </a:r>
            <a:endParaRPr lang="en-US" dirty="0"/>
          </a:p>
        </p:txBody>
      </p:sp>
      <p:sp>
        <p:nvSpPr>
          <p:cNvPr id="3" name="Content Placeholder 2"/>
          <p:cNvSpPr>
            <a:spLocks noGrp="1"/>
          </p:cNvSpPr>
          <p:nvPr>
            <p:ph sz="half" idx="1"/>
          </p:nvPr>
        </p:nvSpPr>
        <p:spPr/>
        <p:txBody>
          <a:bodyPr>
            <a:normAutofit fontScale="92500" lnSpcReduction="10000"/>
          </a:bodyPr>
          <a:lstStyle/>
          <a:p>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Consists of two scapulas and two clavicles</a:t>
            </a:r>
          </a:p>
          <a:p>
            <a:r>
              <a:rPr lang="en-US" dirty="0" smtClean="0"/>
              <a:t>Scapula has attachment for humorous and numerous muscles</a:t>
            </a:r>
          </a:p>
          <a:p>
            <a:r>
              <a:rPr lang="en-US" dirty="0" smtClean="0"/>
              <a:t>Clavicles attach to the </a:t>
            </a:r>
            <a:r>
              <a:rPr lang="en-US" dirty="0" err="1" smtClean="0"/>
              <a:t>acromion</a:t>
            </a:r>
            <a:r>
              <a:rPr lang="en-US" dirty="0" smtClean="0"/>
              <a:t> process on the scapula and to the axial skeleton on the sternum</a:t>
            </a:r>
          </a:p>
          <a:p>
            <a:r>
              <a:rPr lang="en-US" dirty="0" smtClean="0"/>
              <a:t>Both enhance mobility of the upper limbs</a:t>
            </a:r>
            <a:endParaRPr lang="en-US" dirty="0"/>
          </a:p>
        </p:txBody>
      </p:sp>
      <p:pic>
        <p:nvPicPr>
          <p:cNvPr id="5" name="Picture 4"/>
          <p:cNvPicPr>
            <a:picLocks noChangeAspect="1"/>
          </p:cNvPicPr>
          <p:nvPr/>
        </p:nvPicPr>
        <p:blipFill>
          <a:blip r:embed="rId2"/>
          <a:stretch>
            <a:fillRect/>
          </a:stretch>
        </p:blipFill>
        <p:spPr>
          <a:xfrm>
            <a:off x="457200" y="1600200"/>
            <a:ext cx="4095153" cy="425873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Wrist and Hand </a:t>
            </a:r>
            <a:endParaRPr lang="en-US" dirty="0"/>
          </a:p>
        </p:txBody>
      </p:sp>
      <p:sp>
        <p:nvSpPr>
          <p:cNvPr id="3" name="Content Placeholder 2"/>
          <p:cNvSpPr>
            <a:spLocks noGrp="1"/>
          </p:cNvSpPr>
          <p:nvPr>
            <p:ph sz="half" idx="1"/>
          </p:nvPr>
        </p:nvSpPr>
        <p:spPr/>
        <p:txBody>
          <a:bodyPr>
            <a:normAutofit fontScale="92500" lnSpcReduction="10000"/>
          </a:bodyPr>
          <a:lstStyle/>
          <a:p>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Composed of eight carpal bones.</a:t>
            </a:r>
          </a:p>
          <a:p>
            <a:r>
              <a:rPr lang="en-US" dirty="0" smtClean="0"/>
              <a:t>Metacarpal bones attach to the carpal bones and form the framework for the hand</a:t>
            </a:r>
          </a:p>
          <a:p>
            <a:r>
              <a:rPr lang="en-US" dirty="0" smtClean="0"/>
              <a:t>Proximal, middle and distal phalanges make up the 4 fingers while thumb consists of just two (proximal and distal)</a:t>
            </a:r>
            <a:endParaRPr lang="en-US" dirty="0"/>
          </a:p>
        </p:txBody>
      </p:sp>
      <p:pic>
        <p:nvPicPr>
          <p:cNvPr id="5" name="Picture 4"/>
          <p:cNvPicPr>
            <a:picLocks noChangeAspect="1"/>
          </p:cNvPicPr>
          <p:nvPr/>
        </p:nvPicPr>
        <p:blipFill>
          <a:blip r:embed="rId2"/>
          <a:stretch>
            <a:fillRect/>
          </a:stretch>
        </p:blipFill>
        <p:spPr>
          <a:xfrm>
            <a:off x="457200" y="1600200"/>
            <a:ext cx="3817088" cy="45593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Pelvic Girdle</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r>
              <a:rPr lang="en-US" dirty="0" smtClean="0"/>
              <a:t>Attachment for lower limbs, supports weight of the body, attachment for thigh muscles and protects internal organs</a:t>
            </a:r>
          </a:p>
          <a:p>
            <a:r>
              <a:rPr lang="en-US" dirty="0" smtClean="0"/>
              <a:t>Formed by three bones (</a:t>
            </a:r>
            <a:r>
              <a:rPr lang="en-US" dirty="0" err="1" smtClean="0"/>
              <a:t>ilium</a:t>
            </a:r>
            <a:r>
              <a:rPr lang="en-US" dirty="0" smtClean="0"/>
              <a:t>, </a:t>
            </a:r>
            <a:r>
              <a:rPr lang="en-US" dirty="0" err="1" smtClean="0"/>
              <a:t>ishium</a:t>
            </a:r>
            <a:r>
              <a:rPr lang="en-US" dirty="0" smtClean="0"/>
              <a:t> and pubis) fused together. </a:t>
            </a:r>
            <a:endParaRPr lang="en-US" dirty="0"/>
          </a:p>
        </p:txBody>
      </p:sp>
      <p:pic>
        <p:nvPicPr>
          <p:cNvPr id="5" name="Picture 4"/>
          <p:cNvPicPr>
            <a:picLocks noChangeAspect="1"/>
          </p:cNvPicPr>
          <p:nvPr/>
        </p:nvPicPr>
        <p:blipFill>
          <a:blip r:embed="rId2"/>
          <a:stretch>
            <a:fillRect/>
          </a:stretch>
        </p:blipFill>
        <p:spPr>
          <a:xfrm>
            <a:off x="292100" y="1593850"/>
            <a:ext cx="4279900" cy="424815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Limb</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r>
              <a:rPr lang="en-US" dirty="0" smtClean="0"/>
              <a:t>Thigh consist of one bone- the femur</a:t>
            </a:r>
          </a:p>
          <a:p>
            <a:r>
              <a:rPr lang="en-US" dirty="0" smtClean="0"/>
              <a:t>Lower leg includes two bones- Tibia and the fibula</a:t>
            </a:r>
          </a:p>
          <a:p>
            <a:r>
              <a:rPr lang="en-US" dirty="0" smtClean="0"/>
              <a:t>All bones offer many sites for muscle attachments in the lower leg</a:t>
            </a:r>
            <a:endParaRPr lang="en-US" dirty="0"/>
          </a:p>
        </p:txBody>
      </p:sp>
      <p:pic>
        <p:nvPicPr>
          <p:cNvPr id="5" name="Picture 4"/>
          <p:cNvPicPr>
            <a:picLocks noChangeAspect="1"/>
          </p:cNvPicPr>
          <p:nvPr/>
        </p:nvPicPr>
        <p:blipFill>
          <a:blip r:embed="rId2"/>
          <a:stretch>
            <a:fillRect/>
          </a:stretch>
        </p:blipFill>
        <p:spPr>
          <a:xfrm>
            <a:off x="457200" y="1600200"/>
            <a:ext cx="4020190" cy="414401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r>
              <a:rPr lang="en-US" dirty="0" smtClean="0"/>
              <a:t>Consists of seven tarsal bones including the </a:t>
            </a:r>
            <a:r>
              <a:rPr lang="en-US" dirty="0" err="1" smtClean="0"/>
              <a:t>Calcaneus</a:t>
            </a:r>
            <a:r>
              <a:rPr lang="en-US" dirty="0" smtClean="0"/>
              <a:t> (heel) and the Talus (attach to tibia)</a:t>
            </a:r>
          </a:p>
          <a:p>
            <a:r>
              <a:rPr lang="en-US" dirty="0" smtClean="0"/>
              <a:t>Metatarsals form the arch of the foot with phalanges similar to the structure of the hand making up the toes</a:t>
            </a:r>
            <a:endParaRPr lang="en-US" dirty="0"/>
          </a:p>
        </p:txBody>
      </p:sp>
      <p:pic>
        <p:nvPicPr>
          <p:cNvPr id="5" name="Picture 4"/>
          <p:cNvPicPr>
            <a:picLocks noChangeAspect="1"/>
          </p:cNvPicPr>
          <p:nvPr/>
        </p:nvPicPr>
        <p:blipFill>
          <a:blip r:embed="rId2"/>
          <a:stretch>
            <a:fillRect/>
          </a:stretch>
        </p:blipFill>
        <p:spPr>
          <a:xfrm>
            <a:off x="457200" y="1600199"/>
            <a:ext cx="4052105" cy="452596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Structure of a Long Bone</a:t>
            </a:r>
            <a:endParaRPr lang="en-US" dirty="0"/>
          </a:p>
        </p:txBody>
      </p:sp>
      <p:pic>
        <p:nvPicPr>
          <p:cNvPr id="7" name="Content Placeholder 6" descr="labeled long  bone.pdf"/>
          <p:cNvPicPr>
            <a:picLocks noGrp="1" noChangeAspect="1"/>
          </p:cNvPicPr>
          <p:nvPr>
            <p:ph idx="1"/>
          </p:nvPr>
        </p:nvPicPr>
        <mc:AlternateContent xmlns:mc="http://schemas.openxmlformats.org/markup-compatibility/2006">
          <mc:Choice xmlns="" xmlns:mv="urn:schemas-microsoft-com:mac:vml" xmlns:ma="http://schemas.microsoft.com/office/mac/drawingml/2008/main" Requires="ma">
            <p:blipFill>
              <a:blip r:embed="rId2"/>
              <a:srcRect l="-20253" r="-20253"/>
              <a:stretch>
                <a:fillRect/>
              </a:stretch>
            </p:blipFill>
          </mc:Choice>
          <mc:Fallback>
            <p:blipFill>
              <a:blip r:embed="rId3"/>
              <a:srcRect l="-20253" r="-20253"/>
              <a:stretch>
                <a:fillRect/>
              </a:stretch>
            </p:blipFill>
          </mc:Fallback>
        </mc:AlternateContent>
        <p:spPr>
          <a:xfrm>
            <a:off x="-1940372" y="758570"/>
            <a:ext cx="14111791" cy="6774031"/>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a Long Bone</a:t>
            </a:r>
            <a:endParaRPr lang="en-US" dirty="0"/>
          </a:p>
        </p:txBody>
      </p:sp>
      <p:sp>
        <p:nvSpPr>
          <p:cNvPr id="4" name="Content Placeholder 3"/>
          <p:cNvSpPr>
            <a:spLocks noGrp="1"/>
          </p:cNvSpPr>
          <p:nvPr>
            <p:ph sz="half" idx="1"/>
          </p:nvPr>
        </p:nvSpPr>
        <p:spPr/>
        <p:txBody>
          <a:bodyPr>
            <a:normAutofit fontScale="70000" lnSpcReduction="20000"/>
          </a:bodyPr>
          <a:lstStyle/>
          <a:p>
            <a:r>
              <a:rPr lang="en-US" b="1" dirty="0" err="1" smtClean="0"/>
              <a:t>Diaphysis</a:t>
            </a:r>
            <a:r>
              <a:rPr lang="en-US" dirty="0" smtClean="0"/>
              <a:t>- shaft of a long bone </a:t>
            </a:r>
            <a:r>
              <a:rPr lang="en-US" dirty="0" err="1" smtClean="0"/>
              <a:t>consisitng</a:t>
            </a:r>
            <a:r>
              <a:rPr lang="en-US" dirty="0" smtClean="0"/>
              <a:t> of mostly compact bone</a:t>
            </a:r>
          </a:p>
          <a:p>
            <a:r>
              <a:rPr lang="en-US" b="1" dirty="0" smtClean="0"/>
              <a:t>Spongy Bone</a:t>
            </a:r>
            <a:r>
              <a:rPr lang="en-US" dirty="0" smtClean="0"/>
              <a:t>- Located near the end of a long bone, has many spaces</a:t>
            </a:r>
          </a:p>
          <a:p>
            <a:r>
              <a:rPr lang="en-US" b="1" dirty="0" err="1" smtClean="0"/>
              <a:t>Articular</a:t>
            </a:r>
            <a:r>
              <a:rPr lang="en-US" b="1" dirty="0" smtClean="0"/>
              <a:t> Cartilage</a:t>
            </a:r>
            <a:r>
              <a:rPr lang="en-US" dirty="0" smtClean="0"/>
              <a:t>- hyaline cartilage at the end of a long bone within a joint</a:t>
            </a:r>
          </a:p>
          <a:p>
            <a:r>
              <a:rPr lang="en-US" b="1" dirty="0" err="1" smtClean="0"/>
              <a:t>Periosteum</a:t>
            </a:r>
            <a:r>
              <a:rPr lang="en-US" dirty="0" smtClean="0"/>
              <a:t>- connective tissue membrane that covers outer surface, contains blood vessels and nerves</a:t>
            </a:r>
          </a:p>
          <a:p>
            <a:r>
              <a:rPr lang="en-US" b="1" dirty="0" err="1" smtClean="0"/>
              <a:t>Endosteum</a:t>
            </a:r>
            <a:r>
              <a:rPr lang="en-US" dirty="0" smtClean="0"/>
              <a:t>- single layer of cells lining the internal cavities within bones</a:t>
            </a:r>
          </a:p>
          <a:p>
            <a:pPr>
              <a:buNone/>
            </a:pPr>
            <a:endParaRPr lang="en-US" dirty="0" smtClean="0"/>
          </a:p>
          <a:p>
            <a:endParaRPr lang="en-US" dirty="0"/>
          </a:p>
        </p:txBody>
      </p:sp>
      <p:sp>
        <p:nvSpPr>
          <p:cNvPr id="5" name="Content Placeholder 4"/>
          <p:cNvSpPr>
            <a:spLocks noGrp="1"/>
          </p:cNvSpPr>
          <p:nvPr>
            <p:ph sz="half" idx="2"/>
          </p:nvPr>
        </p:nvSpPr>
        <p:spPr/>
        <p:txBody>
          <a:bodyPr>
            <a:normAutofit fontScale="70000" lnSpcReduction="20000"/>
          </a:bodyPr>
          <a:lstStyle/>
          <a:p>
            <a:r>
              <a:rPr lang="en-US" b="1" dirty="0" err="1" smtClean="0"/>
              <a:t>Epiphyseal</a:t>
            </a:r>
            <a:r>
              <a:rPr lang="en-US" b="1" dirty="0" smtClean="0"/>
              <a:t> plate</a:t>
            </a:r>
            <a:r>
              <a:rPr lang="en-US" dirty="0" smtClean="0"/>
              <a:t>- growth plate between </a:t>
            </a:r>
            <a:r>
              <a:rPr lang="en-US" dirty="0" err="1" smtClean="0"/>
              <a:t>diaphysis</a:t>
            </a:r>
            <a:r>
              <a:rPr lang="en-US" dirty="0" smtClean="0"/>
              <a:t> and end of bone called epiphysis</a:t>
            </a:r>
          </a:p>
          <a:p>
            <a:r>
              <a:rPr lang="en-US" b="1" dirty="0" err="1" smtClean="0"/>
              <a:t>Epiphyseal</a:t>
            </a:r>
            <a:r>
              <a:rPr lang="en-US" b="1" dirty="0" smtClean="0"/>
              <a:t> Line</a:t>
            </a:r>
            <a:r>
              <a:rPr lang="en-US" dirty="0" smtClean="0"/>
              <a:t>- Cartilage of plate replaced with bone when growing stops</a:t>
            </a:r>
          </a:p>
          <a:p>
            <a:r>
              <a:rPr lang="en-US" b="1" dirty="0" smtClean="0"/>
              <a:t>Marrow Cavity</a:t>
            </a:r>
            <a:r>
              <a:rPr lang="en-US" dirty="0" smtClean="0"/>
              <a:t>- large internal space in </a:t>
            </a:r>
            <a:r>
              <a:rPr lang="en-US" dirty="0" err="1" smtClean="0"/>
              <a:t>diaphysis</a:t>
            </a:r>
            <a:r>
              <a:rPr lang="en-US" dirty="0" smtClean="0"/>
              <a:t> that contains marrow</a:t>
            </a:r>
          </a:p>
          <a:p>
            <a:r>
              <a:rPr lang="en-US" b="1" dirty="0" smtClean="0"/>
              <a:t>Red Bone Marrow</a:t>
            </a:r>
            <a:r>
              <a:rPr lang="en-US" dirty="0" smtClean="0"/>
              <a:t>- site of blood cell formation, turns to yellow marrow (adipose tissue) as one ages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Anatomical Positions</a:t>
            </a:r>
            <a:endParaRPr lang="en-US" dirty="0"/>
          </a:p>
        </p:txBody>
      </p:sp>
      <p:sp>
        <p:nvSpPr>
          <p:cNvPr id="5" name="Content Placeholder 4"/>
          <p:cNvSpPr>
            <a:spLocks noGrp="1"/>
          </p:cNvSpPr>
          <p:nvPr>
            <p:ph sz="half" idx="1"/>
          </p:nvPr>
        </p:nvSpPr>
        <p:spPr/>
        <p:txBody>
          <a:bodyPr/>
          <a:lstStyle/>
          <a:p>
            <a:r>
              <a:rPr lang="en-US" dirty="0" smtClean="0"/>
              <a:t>Anatomical position refers to a person standing erect with the face directly forward, the upper limb hanging to the sides and the palms of the hands facing forward</a:t>
            </a:r>
            <a:endParaRPr lang="en-US" dirty="0"/>
          </a:p>
        </p:txBody>
      </p:sp>
      <p:sp>
        <p:nvSpPr>
          <p:cNvPr id="6" name="Content Placeholder 5"/>
          <p:cNvSpPr>
            <a:spLocks noGrp="1"/>
          </p:cNvSpPr>
          <p:nvPr>
            <p:ph sz="half" idx="2"/>
          </p:nvPr>
        </p:nvSpPr>
        <p:spPr/>
        <p:txBody>
          <a:bodyPr/>
          <a:lstStyle/>
          <a:p>
            <a:endParaRPr lang="en-US" dirty="0"/>
          </a:p>
        </p:txBody>
      </p:sp>
      <p:pic>
        <p:nvPicPr>
          <p:cNvPr id="7" name="Picture 6"/>
          <p:cNvPicPr>
            <a:picLocks noChangeAspect="1"/>
          </p:cNvPicPr>
          <p:nvPr/>
        </p:nvPicPr>
        <p:blipFill>
          <a:blip r:embed="rId2"/>
          <a:stretch>
            <a:fillRect/>
          </a:stretch>
        </p:blipFill>
        <p:spPr>
          <a:xfrm>
            <a:off x="4823522" y="1417638"/>
            <a:ext cx="3596236" cy="516033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Anatomical Directions</a:t>
            </a:r>
            <a:endParaRPr lang="en-US" dirty="0"/>
          </a:p>
        </p:txBody>
      </p:sp>
      <p:sp>
        <p:nvSpPr>
          <p:cNvPr id="6" name="Content Placeholder 5"/>
          <p:cNvSpPr>
            <a:spLocks noGrp="1"/>
          </p:cNvSpPr>
          <p:nvPr>
            <p:ph idx="1"/>
          </p:nvPr>
        </p:nvSpPr>
        <p:spPr/>
        <p:txBody>
          <a:bodyPr/>
          <a:lstStyle/>
          <a:p>
            <a:r>
              <a:rPr lang="en-US" b="1" dirty="0" smtClean="0"/>
              <a:t>Superior</a:t>
            </a:r>
            <a:r>
              <a:rPr lang="en-US" dirty="0" smtClean="0"/>
              <a:t>- Nearer to the head, a structure above another</a:t>
            </a:r>
          </a:p>
          <a:p>
            <a:r>
              <a:rPr lang="en-US" b="1" dirty="0" smtClean="0"/>
              <a:t>Inferior</a:t>
            </a:r>
            <a:r>
              <a:rPr lang="en-US" dirty="0" smtClean="0"/>
              <a:t>- Nearer to the feet, A structure below another</a:t>
            </a:r>
          </a:p>
          <a:p>
            <a:r>
              <a:rPr lang="en-US" b="1" dirty="0" smtClean="0"/>
              <a:t>Anterior</a:t>
            </a:r>
            <a:r>
              <a:rPr lang="en-US" dirty="0" smtClean="0"/>
              <a:t>- Nearer to the front, the front of the body</a:t>
            </a:r>
          </a:p>
          <a:p>
            <a:r>
              <a:rPr lang="en-US" b="1" dirty="0" smtClean="0"/>
              <a:t>Posterior</a:t>
            </a:r>
            <a:r>
              <a:rPr lang="en-US" dirty="0" smtClean="0"/>
              <a:t>- Nearer to the back, the back of the body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Anatomical Directions Cont.</a:t>
            </a:r>
            <a:endParaRPr lang="en-US" dirty="0"/>
          </a:p>
        </p:txBody>
      </p:sp>
      <p:sp>
        <p:nvSpPr>
          <p:cNvPr id="3" name="Content Placeholder 2"/>
          <p:cNvSpPr>
            <a:spLocks noGrp="1"/>
          </p:cNvSpPr>
          <p:nvPr>
            <p:ph idx="1"/>
          </p:nvPr>
        </p:nvSpPr>
        <p:spPr/>
        <p:txBody>
          <a:bodyPr>
            <a:normAutofit fontScale="92500"/>
          </a:bodyPr>
          <a:lstStyle/>
          <a:p>
            <a:r>
              <a:rPr lang="en-US" b="1" dirty="0" smtClean="0"/>
              <a:t>Proximal</a:t>
            </a:r>
            <a:r>
              <a:rPr lang="en-US" dirty="0" smtClean="0"/>
              <a:t>- Nearer to the trunk, Closer to the point of attachment to the body than another structure</a:t>
            </a:r>
          </a:p>
          <a:p>
            <a:r>
              <a:rPr lang="en-US" b="1" dirty="0" smtClean="0"/>
              <a:t>Distal</a:t>
            </a:r>
            <a:r>
              <a:rPr lang="en-US" dirty="0" smtClean="0"/>
              <a:t>- Farther from the trunk, Farther from the point of attachment to the body than another structure</a:t>
            </a:r>
          </a:p>
          <a:p>
            <a:r>
              <a:rPr lang="en-US" b="1" dirty="0" smtClean="0"/>
              <a:t>Medial</a:t>
            </a:r>
            <a:r>
              <a:rPr lang="en-US" dirty="0" smtClean="0"/>
              <a:t>- Nearer to the media plane, toward the midline of the body</a:t>
            </a:r>
          </a:p>
          <a:p>
            <a:r>
              <a:rPr lang="en-US" b="1" dirty="0" smtClean="0"/>
              <a:t>Lateral</a:t>
            </a:r>
            <a:r>
              <a:rPr lang="en-US" dirty="0" smtClean="0"/>
              <a:t>- Farther from the medial plane, Away from the midline of the body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a:t>
            </a:r>
            <a:endParaRPr lang="en-US" dirty="0"/>
          </a:p>
        </p:txBody>
      </p:sp>
      <p:sp>
        <p:nvSpPr>
          <p:cNvPr id="3" name="Content Placeholder 2"/>
          <p:cNvSpPr>
            <a:spLocks noGrp="1"/>
          </p:cNvSpPr>
          <p:nvPr>
            <p:ph idx="1"/>
          </p:nvPr>
        </p:nvSpPr>
        <p:spPr/>
        <p:txBody>
          <a:bodyPr>
            <a:normAutofit fontScale="92500"/>
          </a:bodyPr>
          <a:lstStyle/>
          <a:p>
            <a:r>
              <a:rPr lang="en-US" b="1" dirty="0" smtClean="0"/>
              <a:t>Cartilage</a:t>
            </a:r>
            <a:r>
              <a:rPr lang="en-US" dirty="0" smtClean="0"/>
              <a:t>-  Cartilage provides support and cushioning. It is found between the discs of the vertebrae in the spine, surrounding the ends of joints such as knees, and in the nose and ears</a:t>
            </a:r>
          </a:p>
          <a:p>
            <a:r>
              <a:rPr lang="en-US" b="1" dirty="0" smtClean="0"/>
              <a:t>Ligament</a:t>
            </a:r>
            <a:r>
              <a:rPr lang="en-US" dirty="0" smtClean="0"/>
              <a:t>- connective tissue that attach two or more bones together. Ex. </a:t>
            </a:r>
            <a:r>
              <a:rPr lang="en-US" dirty="0" err="1" smtClean="0"/>
              <a:t>Glenohumeral</a:t>
            </a:r>
            <a:r>
              <a:rPr lang="en-US" dirty="0" smtClean="0"/>
              <a:t> Ligament, Anterior </a:t>
            </a:r>
            <a:r>
              <a:rPr lang="en-US" dirty="0" err="1" smtClean="0"/>
              <a:t>Cruciate</a:t>
            </a:r>
            <a:r>
              <a:rPr lang="en-US" dirty="0" smtClean="0"/>
              <a:t> Ligament</a:t>
            </a:r>
          </a:p>
          <a:p>
            <a:r>
              <a:rPr lang="en-US" b="1" dirty="0" smtClean="0"/>
              <a:t>Tendon</a:t>
            </a:r>
            <a:r>
              <a:rPr lang="en-US" dirty="0" smtClean="0"/>
              <a:t>- Connective tissue that attach muscle to bone. Ex. Achilles Tendon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Joints</a:t>
            </a:r>
            <a:endParaRPr lang="en-US" dirty="0"/>
          </a:p>
        </p:txBody>
      </p:sp>
      <p:sp>
        <p:nvSpPr>
          <p:cNvPr id="3" name="Content Placeholder 2"/>
          <p:cNvSpPr>
            <a:spLocks noGrp="1"/>
          </p:cNvSpPr>
          <p:nvPr>
            <p:ph idx="1"/>
          </p:nvPr>
        </p:nvSpPr>
        <p:spPr/>
        <p:txBody>
          <a:bodyPr/>
          <a:lstStyle/>
          <a:p>
            <a:r>
              <a:rPr lang="en-US" dirty="0" smtClean="0"/>
              <a:t>Joints is a place where two or more bones come together or articulate</a:t>
            </a:r>
          </a:p>
          <a:p>
            <a:pPr lvl="1"/>
            <a:r>
              <a:rPr lang="en-US" dirty="0" smtClean="0"/>
              <a:t>Some joints permit no movement , some small amounts and some large amount of movement depending on the structure.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1.3</a:t>
            </a:r>
            <a:endParaRPr lang="en-US" dirty="0"/>
          </a:p>
        </p:txBody>
      </p:sp>
      <p:sp>
        <p:nvSpPr>
          <p:cNvPr id="3" name="Content Placeholder 2"/>
          <p:cNvSpPr>
            <a:spLocks noGrp="1"/>
          </p:cNvSpPr>
          <p:nvPr>
            <p:ph idx="1"/>
          </p:nvPr>
        </p:nvSpPr>
        <p:spPr/>
        <p:txBody>
          <a:bodyPr/>
          <a:lstStyle/>
          <a:p>
            <a:r>
              <a:rPr lang="en-US" dirty="0" smtClean="0"/>
              <a:t>Using the computers complete the worksheets 1.3 – Types of Joints in the Human Body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a:t>
            </a:r>
            <a:endParaRPr lang="en-US" dirty="0"/>
          </a:p>
        </p:txBody>
      </p:sp>
      <p:sp>
        <p:nvSpPr>
          <p:cNvPr id="3" name="Content Placeholder 2"/>
          <p:cNvSpPr>
            <a:spLocks noGrp="1"/>
          </p:cNvSpPr>
          <p:nvPr>
            <p:ph idx="1"/>
          </p:nvPr>
        </p:nvSpPr>
        <p:spPr/>
        <p:txBody>
          <a:bodyPr/>
          <a:lstStyle/>
          <a:p>
            <a:r>
              <a:rPr lang="en-US" dirty="0" smtClean="0"/>
              <a:t>3 Types of Joints</a:t>
            </a:r>
          </a:p>
          <a:p>
            <a:pPr marL="1828800" lvl="3" indent="-457200">
              <a:buAutoNum type="arabicPeriod"/>
            </a:pPr>
            <a:r>
              <a:rPr lang="en-US" sz="3200" dirty="0" smtClean="0"/>
              <a:t>Fibrous Joints</a:t>
            </a:r>
          </a:p>
          <a:p>
            <a:pPr marL="1828800" lvl="3" indent="-457200">
              <a:buNone/>
            </a:pPr>
            <a:endParaRPr lang="en-US" sz="3200" dirty="0" smtClean="0"/>
          </a:p>
          <a:p>
            <a:pPr marL="1828800" lvl="3" indent="-457200">
              <a:buAutoNum type="arabicPeriod"/>
            </a:pPr>
            <a:r>
              <a:rPr lang="en-US" sz="3200" dirty="0" smtClean="0"/>
              <a:t>Cartilaginous Joints</a:t>
            </a:r>
          </a:p>
          <a:p>
            <a:pPr marL="1828800" lvl="3" indent="-457200">
              <a:buNone/>
            </a:pPr>
            <a:endParaRPr lang="en-US" sz="3200" dirty="0" smtClean="0"/>
          </a:p>
          <a:p>
            <a:pPr marL="1828800" lvl="3" indent="-457200">
              <a:buAutoNum type="arabicPeriod"/>
            </a:pPr>
            <a:r>
              <a:rPr lang="en-US" sz="3200" dirty="0" smtClean="0"/>
              <a:t>Synovial Joints</a:t>
            </a:r>
          </a:p>
          <a:p>
            <a:pPr lvl="3"/>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Fibrous Joints</a:t>
            </a:r>
            <a:endParaRPr lang="en-US" dirty="0"/>
          </a:p>
        </p:txBody>
      </p:sp>
      <p:sp>
        <p:nvSpPr>
          <p:cNvPr id="3" name="Content Placeholder 2"/>
          <p:cNvSpPr>
            <a:spLocks noGrp="1"/>
          </p:cNvSpPr>
          <p:nvPr>
            <p:ph sz="half" idx="1"/>
          </p:nvPr>
        </p:nvSpPr>
        <p:spPr/>
        <p:txBody>
          <a:bodyPr/>
          <a:lstStyle/>
          <a:p>
            <a:r>
              <a:rPr lang="en-US" dirty="0" smtClean="0"/>
              <a:t>Consist of two bones joined by fibrous connective tissue</a:t>
            </a:r>
          </a:p>
          <a:p>
            <a:r>
              <a:rPr lang="en-US" dirty="0" smtClean="0"/>
              <a:t>Have no joint cavity, and allow little or no movement </a:t>
            </a:r>
          </a:p>
          <a:p>
            <a:r>
              <a:rPr lang="en-US" dirty="0" smtClean="0"/>
              <a:t>Classified as sutures, </a:t>
            </a:r>
            <a:r>
              <a:rPr lang="en-US" dirty="0" err="1" smtClean="0"/>
              <a:t>syndesmoses</a:t>
            </a:r>
            <a:r>
              <a:rPr lang="en-US" dirty="0" smtClean="0"/>
              <a:t>, or </a:t>
            </a:r>
            <a:r>
              <a:rPr lang="en-US" dirty="0" err="1" smtClean="0"/>
              <a:t>gomophoses</a:t>
            </a:r>
            <a:endParaRPr lang="en-US" dirty="0"/>
          </a:p>
        </p:txBody>
      </p:sp>
      <p:sp>
        <p:nvSpPr>
          <p:cNvPr id="4" name="Content Placeholder 3"/>
          <p:cNvSpPr>
            <a:spLocks noGrp="1"/>
          </p:cNvSpPr>
          <p:nvPr>
            <p:ph sz="half" idx="2"/>
          </p:nvPr>
        </p:nvSpPr>
        <p:spPr/>
        <p:txBody>
          <a:bodyPr/>
          <a:lstStyle/>
          <a:p>
            <a:endParaRPr lang="en-US" dirty="0"/>
          </a:p>
        </p:txBody>
      </p:sp>
      <p:pic>
        <p:nvPicPr>
          <p:cNvPr id="5" name="Picture 4"/>
          <p:cNvPicPr>
            <a:picLocks noChangeAspect="1"/>
          </p:cNvPicPr>
          <p:nvPr/>
        </p:nvPicPr>
        <p:blipFill>
          <a:blip r:embed="rId2"/>
          <a:stretch>
            <a:fillRect/>
          </a:stretch>
        </p:blipFill>
        <p:spPr>
          <a:xfrm>
            <a:off x="4648199" y="1600200"/>
            <a:ext cx="3666067" cy="458258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Cartilaginous Joints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Unite two bones using either hyaline cartilage or </a:t>
            </a:r>
            <a:r>
              <a:rPr lang="en-US" dirty="0" err="1" smtClean="0"/>
              <a:t>fibrocartilage</a:t>
            </a:r>
            <a:endParaRPr lang="en-US" dirty="0" smtClean="0"/>
          </a:p>
          <a:p>
            <a:r>
              <a:rPr lang="en-US" dirty="0" err="1" smtClean="0"/>
              <a:t>Synchondroses</a:t>
            </a:r>
            <a:r>
              <a:rPr lang="en-US" dirty="0" smtClean="0"/>
              <a:t> consist of two bones joined by hyaline cartilage and allow little or no movement </a:t>
            </a:r>
          </a:p>
          <a:p>
            <a:r>
              <a:rPr lang="en-US" dirty="0" err="1" smtClean="0"/>
              <a:t>Symphyses</a:t>
            </a:r>
            <a:r>
              <a:rPr lang="en-US" dirty="0" smtClean="0"/>
              <a:t> unite two bones using </a:t>
            </a:r>
            <a:r>
              <a:rPr lang="en-US" dirty="0" err="1" smtClean="0"/>
              <a:t>fibrocartilage</a:t>
            </a:r>
            <a:r>
              <a:rPr lang="en-US" dirty="0" smtClean="0"/>
              <a:t> and allow for some movement. Ex. </a:t>
            </a:r>
            <a:r>
              <a:rPr lang="en-US" dirty="0" err="1" smtClean="0"/>
              <a:t>Intervertebral</a:t>
            </a:r>
            <a:r>
              <a:rPr lang="en-US" dirty="0" smtClean="0"/>
              <a:t> Discs</a:t>
            </a:r>
            <a:endParaRPr lang="en-US" dirty="0"/>
          </a:p>
        </p:txBody>
      </p:sp>
      <p:sp>
        <p:nvSpPr>
          <p:cNvPr id="4" name="Content Placeholder 3"/>
          <p:cNvSpPr>
            <a:spLocks noGrp="1"/>
          </p:cNvSpPr>
          <p:nvPr>
            <p:ph sz="half" idx="2"/>
          </p:nvPr>
        </p:nvSpPr>
        <p:spPr/>
        <p:txBody>
          <a:bodyPr>
            <a:normAutofit fontScale="92500" lnSpcReduction="20000"/>
          </a:bodyPr>
          <a:lstStyle/>
          <a:p>
            <a:endParaRPr lang="en-US" dirty="0"/>
          </a:p>
        </p:txBody>
      </p:sp>
      <p:pic>
        <p:nvPicPr>
          <p:cNvPr id="5" name="Picture 4"/>
          <p:cNvPicPr>
            <a:picLocks noChangeAspect="1"/>
          </p:cNvPicPr>
          <p:nvPr/>
        </p:nvPicPr>
        <p:blipFill>
          <a:blip r:embed="rId2"/>
          <a:stretch>
            <a:fillRect/>
          </a:stretch>
        </p:blipFill>
        <p:spPr>
          <a:xfrm>
            <a:off x="4495800" y="1600200"/>
            <a:ext cx="4191000" cy="41402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Synovial Joints </a:t>
            </a:r>
            <a:endParaRPr lang="en-US" dirty="0"/>
          </a:p>
        </p:txBody>
      </p:sp>
      <p:sp>
        <p:nvSpPr>
          <p:cNvPr id="3" name="Content Placeholder 2"/>
          <p:cNvSpPr>
            <a:spLocks noGrp="1"/>
          </p:cNvSpPr>
          <p:nvPr>
            <p:ph sz="half" idx="1"/>
          </p:nvPr>
        </p:nvSpPr>
        <p:spPr/>
        <p:txBody>
          <a:bodyPr/>
          <a:lstStyle/>
          <a:p>
            <a:r>
              <a:rPr lang="en-US" dirty="0" smtClean="0"/>
              <a:t>Freely moving joints that contain synovial fluid in a cavity around articulating bones</a:t>
            </a:r>
          </a:p>
          <a:p>
            <a:r>
              <a:rPr lang="en-US" dirty="0" smtClean="0"/>
              <a:t>Most joints that unite the </a:t>
            </a:r>
            <a:r>
              <a:rPr lang="en-US" dirty="0" err="1" smtClean="0"/>
              <a:t>appendicular</a:t>
            </a:r>
            <a:r>
              <a:rPr lang="en-US" dirty="0" smtClean="0"/>
              <a:t> skeleton are large synovial joints</a:t>
            </a:r>
            <a:endParaRPr lang="en-US" dirty="0"/>
          </a:p>
        </p:txBody>
      </p:sp>
      <p:sp>
        <p:nvSpPr>
          <p:cNvPr id="4" name="Content Placeholder 3"/>
          <p:cNvSpPr>
            <a:spLocks noGrp="1"/>
          </p:cNvSpPr>
          <p:nvPr>
            <p:ph sz="half" idx="2"/>
          </p:nvPr>
        </p:nvSpPr>
        <p:spPr/>
        <p:txBody>
          <a:bodyPr/>
          <a:lstStyle/>
          <a:p>
            <a:endParaRPr lang="en-US" dirty="0"/>
          </a:p>
        </p:txBody>
      </p:sp>
      <p:pic>
        <p:nvPicPr>
          <p:cNvPr id="5" name="Picture 4"/>
          <p:cNvPicPr>
            <a:picLocks noChangeAspect="1"/>
          </p:cNvPicPr>
          <p:nvPr/>
        </p:nvPicPr>
        <p:blipFill>
          <a:blip r:embed="rId2"/>
          <a:stretch>
            <a:fillRect/>
          </a:stretch>
        </p:blipFill>
        <p:spPr>
          <a:xfrm>
            <a:off x="4495800" y="1600199"/>
            <a:ext cx="4355807" cy="452596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Parts and Functions of Synovial Joints</a:t>
            </a:r>
            <a:endParaRPr lang="en-US" dirty="0"/>
          </a:p>
        </p:txBody>
      </p:sp>
      <p:sp>
        <p:nvSpPr>
          <p:cNvPr id="3" name="Content Placeholder 2"/>
          <p:cNvSpPr>
            <a:spLocks noGrp="1"/>
          </p:cNvSpPr>
          <p:nvPr>
            <p:ph sz="half" idx="1"/>
          </p:nvPr>
        </p:nvSpPr>
        <p:spPr/>
        <p:txBody>
          <a:bodyPr>
            <a:normAutofit fontScale="70000" lnSpcReduction="20000"/>
          </a:bodyPr>
          <a:lstStyle/>
          <a:p>
            <a:r>
              <a:rPr lang="en-US" b="1" dirty="0" err="1" smtClean="0"/>
              <a:t>Articular</a:t>
            </a:r>
            <a:r>
              <a:rPr lang="en-US" b="1" dirty="0" smtClean="0"/>
              <a:t> Cartilage</a:t>
            </a:r>
            <a:r>
              <a:rPr lang="en-US" dirty="0" smtClean="0"/>
              <a:t>- thin line of hyaline cartilage providing smooth surface where the bones meet</a:t>
            </a:r>
          </a:p>
          <a:p>
            <a:r>
              <a:rPr lang="en-US" b="1" dirty="0" smtClean="0"/>
              <a:t>Synovial Membrane</a:t>
            </a:r>
            <a:r>
              <a:rPr lang="en-US" dirty="0" smtClean="0"/>
              <a:t>- delicate membrane of connective tissue cells that line the joint cavity. Produces synovial fluid</a:t>
            </a:r>
          </a:p>
          <a:p>
            <a:r>
              <a:rPr lang="en-US" b="1" dirty="0" smtClean="0"/>
              <a:t>Synovial Fluid</a:t>
            </a:r>
            <a:r>
              <a:rPr lang="en-US" dirty="0" smtClean="0"/>
              <a:t>- coats and lubricates </a:t>
            </a:r>
            <a:r>
              <a:rPr lang="en-US" dirty="0" err="1" smtClean="0"/>
              <a:t>articular</a:t>
            </a:r>
            <a:r>
              <a:rPr lang="en-US" dirty="0" smtClean="0"/>
              <a:t> cartilage preventing friction damage during movement </a:t>
            </a:r>
          </a:p>
          <a:p>
            <a:r>
              <a:rPr lang="en-US" b="1" dirty="0" smtClean="0"/>
              <a:t>Ligament</a:t>
            </a:r>
            <a:r>
              <a:rPr lang="en-US" dirty="0" smtClean="0"/>
              <a:t>- join bone strengthening connection while limiting movement in some direction</a:t>
            </a:r>
          </a:p>
          <a:p>
            <a:endParaRPr lang="en-US" dirty="0"/>
          </a:p>
        </p:txBody>
      </p:sp>
      <p:sp>
        <p:nvSpPr>
          <p:cNvPr id="4" name="Content Placeholder 3"/>
          <p:cNvSpPr>
            <a:spLocks noGrp="1"/>
          </p:cNvSpPr>
          <p:nvPr>
            <p:ph sz="half" idx="2"/>
          </p:nvPr>
        </p:nvSpPr>
        <p:spPr/>
        <p:txBody>
          <a:bodyPr>
            <a:normAutofit fontScale="70000" lnSpcReduction="20000"/>
          </a:bodyPr>
          <a:lstStyle/>
          <a:p>
            <a:r>
              <a:rPr lang="en-US" b="1" dirty="0" err="1" smtClean="0"/>
              <a:t>Bursae</a:t>
            </a:r>
            <a:r>
              <a:rPr lang="en-US" dirty="0" smtClean="0"/>
              <a:t>- pocket above the synovial membrane. Contains synovial fluid and prevent structures (tendons) from rubbing</a:t>
            </a:r>
          </a:p>
          <a:p>
            <a:pPr>
              <a:buNone/>
            </a:pPr>
            <a:endParaRPr lang="en-US" dirty="0" smtClean="0"/>
          </a:p>
          <a:p>
            <a:r>
              <a:rPr lang="en-US" b="1" dirty="0" smtClean="0"/>
              <a:t>Meniscus</a:t>
            </a:r>
            <a:r>
              <a:rPr lang="en-US" dirty="0" smtClean="0"/>
              <a:t>- a </a:t>
            </a:r>
            <a:r>
              <a:rPr lang="en-US" dirty="0" err="1" smtClean="0"/>
              <a:t>fibrocartilage</a:t>
            </a:r>
            <a:r>
              <a:rPr lang="en-US" dirty="0" smtClean="0"/>
              <a:t> pad which absorb and distribute force</a:t>
            </a:r>
          </a:p>
          <a:p>
            <a:pPr>
              <a:buNone/>
            </a:pPr>
            <a:endParaRPr lang="en-US" dirty="0" smtClean="0"/>
          </a:p>
          <a:p>
            <a:r>
              <a:rPr lang="en-US" b="1" dirty="0" err="1" smtClean="0"/>
              <a:t>Articular</a:t>
            </a:r>
            <a:r>
              <a:rPr lang="en-US" b="1" dirty="0" smtClean="0"/>
              <a:t> Capsule</a:t>
            </a:r>
            <a:r>
              <a:rPr lang="en-US" dirty="0" smtClean="0"/>
              <a:t>- surrounds the ends of bones of synovial joints and contain a fibrous capsule and the synovial membrane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Shoulder Joint</a:t>
            </a:r>
            <a:endParaRPr lang="en-US" dirty="0"/>
          </a:p>
        </p:txBody>
      </p:sp>
      <p:sp>
        <p:nvSpPr>
          <p:cNvPr id="7" name="Content Placeholder 6"/>
          <p:cNvSpPr>
            <a:spLocks noGrp="1"/>
          </p:cNvSpPr>
          <p:nvPr>
            <p:ph sz="half" idx="1"/>
          </p:nvPr>
        </p:nvSpPr>
        <p:spPr/>
        <p:txBody>
          <a:bodyPr/>
          <a:lstStyle/>
          <a:p>
            <a:endParaRPr lang="en-US"/>
          </a:p>
        </p:txBody>
      </p:sp>
      <p:sp>
        <p:nvSpPr>
          <p:cNvPr id="8" name="Content Placeholder 7"/>
          <p:cNvSpPr>
            <a:spLocks noGrp="1"/>
          </p:cNvSpPr>
          <p:nvPr>
            <p:ph sz="half" idx="2"/>
          </p:nvPr>
        </p:nvSpPr>
        <p:spPr/>
        <p:txBody>
          <a:bodyPr/>
          <a:lstStyle/>
          <a:p>
            <a:endParaRPr lang="en-US" dirty="0"/>
          </a:p>
        </p:txBody>
      </p:sp>
      <p:pic>
        <p:nvPicPr>
          <p:cNvPr id="6" name="Picture 5"/>
          <p:cNvPicPr>
            <a:picLocks noChangeAspect="1"/>
          </p:cNvPicPr>
          <p:nvPr/>
        </p:nvPicPr>
        <p:blipFill>
          <a:blip r:embed="rId2"/>
          <a:stretch>
            <a:fillRect/>
          </a:stretch>
        </p:blipFill>
        <p:spPr>
          <a:xfrm>
            <a:off x="457200" y="1452203"/>
            <a:ext cx="4016881" cy="3695530"/>
          </a:xfrm>
          <a:prstGeom prst="rect">
            <a:avLst/>
          </a:prstGeom>
        </p:spPr>
      </p:pic>
      <p:pic>
        <p:nvPicPr>
          <p:cNvPr id="9" name="Picture 8"/>
          <p:cNvPicPr>
            <a:picLocks noChangeAspect="1"/>
          </p:cNvPicPr>
          <p:nvPr/>
        </p:nvPicPr>
        <p:blipFill>
          <a:blip r:embed="rId3"/>
          <a:stretch>
            <a:fillRect/>
          </a:stretch>
        </p:blipFill>
        <p:spPr>
          <a:xfrm>
            <a:off x="4648200" y="1417638"/>
            <a:ext cx="4114800" cy="491987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Hip Joint</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1202266" y="1600200"/>
            <a:ext cx="6891867" cy="4870252"/>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Knee Joint</a:t>
            </a:r>
            <a:endParaRPr lang="en-US" dirty="0"/>
          </a:p>
        </p:txBody>
      </p:sp>
      <p:sp>
        <p:nvSpPr>
          <p:cNvPr id="9" name="Content Placeholder 8"/>
          <p:cNvSpPr>
            <a:spLocks noGrp="1"/>
          </p:cNvSpPr>
          <p:nvPr>
            <p:ph sz="half" idx="1"/>
          </p:nvPr>
        </p:nvSpPr>
        <p:spPr/>
        <p:txBody>
          <a:bodyPr/>
          <a:lstStyle/>
          <a:p>
            <a:endParaRPr lang="en-US"/>
          </a:p>
        </p:txBody>
      </p:sp>
      <p:sp>
        <p:nvSpPr>
          <p:cNvPr id="10" name="Content Placeholder 9"/>
          <p:cNvSpPr>
            <a:spLocks noGrp="1"/>
          </p:cNvSpPr>
          <p:nvPr>
            <p:ph sz="half" idx="2"/>
          </p:nvPr>
        </p:nvSpPr>
        <p:spPr/>
        <p:txBody>
          <a:bodyPr/>
          <a:lstStyle/>
          <a:p>
            <a:endParaRPr lang="en-US" dirty="0"/>
          </a:p>
        </p:txBody>
      </p:sp>
      <p:pic>
        <p:nvPicPr>
          <p:cNvPr id="7" name="Picture 6"/>
          <p:cNvPicPr>
            <a:picLocks noChangeAspect="1"/>
          </p:cNvPicPr>
          <p:nvPr/>
        </p:nvPicPr>
        <p:blipFill>
          <a:blip r:embed="rId2"/>
          <a:stretch>
            <a:fillRect/>
          </a:stretch>
        </p:blipFill>
        <p:spPr>
          <a:xfrm>
            <a:off x="457200" y="1600200"/>
            <a:ext cx="4038600" cy="4650078"/>
          </a:xfrm>
          <a:prstGeom prst="rect">
            <a:avLst/>
          </a:prstGeom>
        </p:spPr>
      </p:pic>
      <p:pic>
        <p:nvPicPr>
          <p:cNvPr id="11" name="Picture 10"/>
          <p:cNvPicPr>
            <a:picLocks noChangeAspect="1"/>
          </p:cNvPicPr>
          <p:nvPr/>
        </p:nvPicPr>
        <p:blipFill>
          <a:blip r:embed="rId3"/>
          <a:stretch>
            <a:fillRect/>
          </a:stretch>
        </p:blipFill>
        <p:spPr>
          <a:xfrm>
            <a:off x="4648200" y="2040466"/>
            <a:ext cx="4093709" cy="3530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Ankle Joint</a:t>
            </a:r>
            <a:endParaRPr lang="en-US" dirty="0"/>
          </a:p>
        </p:txBody>
      </p:sp>
      <p:sp>
        <p:nvSpPr>
          <p:cNvPr id="5" name="Content Placeholder 4"/>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456267" y="1425447"/>
            <a:ext cx="6824134" cy="467034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Joint Movement in Synovial Joints</a:t>
            </a:r>
            <a:endParaRPr lang="en-US" dirty="0"/>
          </a:p>
        </p:txBody>
      </p:sp>
      <p:sp>
        <p:nvSpPr>
          <p:cNvPr id="3" name="Content Placeholder 2"/>
          <p:cNvSpPr>
            <a:spLocks noGrp="1"/>
          </p:cNvSpPr>
          <p:nvPr>
            <p:ph idx="1"/>
          </p:nvPr>
        </p:nvSpPr>
        <p:spPr/>
        <p:txBody>
          <a:bodyPr>
            <a:normAutofit/>
          </a:bodyPr>
          <a:lstStyle/>
          <a:p>
            <a:r>
              <a:rPr lang="en-US" b="1" dirty="0" smtClean="0"/>
              <a:t>Adduction</a:t>
            </a:r>
            <a:r>
              <a:rPr lang="en-US" dirty="0" smtClean="0"/>
              <a:t>- movement toward the medial plane (to bring together)</a:t>
            </a:r>
          </a:p>
          <a:p>
            <a:r>
              <a:rPr lang="en-US" b="1" dirty="0" smtClean="0"/>
              <a:t>Abduction</a:t>
            </a:r>
            <a:r>
              <a:rPr lang="en-US" dirty="0" smtClean="0"/>
              <a:t>- is movement away from the medial plane (to take away)</a:t>
            </a:r>
          </a:p>
          <a:p>
            <a:r>
              <a:rPr lang="en-US" b="1" dirty="0" smtClean="0"/>
              <a:t>Flexion</a:t>
            </a:r>
            <a:r>
              <a:rPr lang="en-US" dirty="0" smtClean="0"/>
              <a:t>- is movement of a body part in the anterior direction, towards the coronal plane</a:t>
            </a:r>
          </a:p>
          <a:p>
            <a:r>
              <a:rPr lang="en-US" b="1" dirty="0" smtClean="0"/>
              <a:t>Extension</a:t>
            </a:r>
            <a:r>
              <a:rPr lang="en-US" dirty="0" smtClean="0"/>
              <a:t>- is movement of a body part in the posterior direction, posterior to coronal plane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Joint Movement in Synovial Joints</a:t>
            </a:r>
            <a:endParaRPr lang="en-US" dirty="0"/>
          </a:p>
        </p:txBody>
      </p:sp>
      <p:sp>
        <p:nvSpPr>
          <p:cNvPr id="3" name="Content Placeholder 2"/>
          <p:cNvSpPr>
            <a:spLocks noGrp="1"/>
          </p:cNvSpPr>
          <p:nvPr>
            <p:ph idx="1"/>
          </p:nvPr>
        </p:nvSpPr>
        <p:spPr/>
        <p:txBody>
          <a:bodyPr/>
          <a:lstStyle/>
          <a:p>
            <a:r>
              <a:rPr lang="en-US" b="1" dirty="0" err="1" smtClean="0"/>
              <a:t>Pronation</a:t>
            </a:r>
            <a:r>
              <a:rPr lang="en-US" dirty="0" smtClean="0"/>
              <a:t>- rotation of the forearm so that the palms face inferiorly</a:t>
            </a:r>
          </a:p>
          <a:p>
            <a:r>
              <a:rPr lang="en-US" b="1" dirty="0" err="1" smtClean="0"/>
              <a:t>Supination</a:t>
            </a:r>
            <a:r>
              <a:rPr lang="en-US" dirty="0" smtClean="0"/>
              <a:t>- rotation of the forearm so that the palms face superiorly </a:t>
            </a:r>
          </a:p>
          <a:p>
            <a:r>
              <a:rPr lang="en-US" b="1" dirty="0" smtClean="0"/>
              <a:t>Elevation</a:t>
            </a:r>
            <a:r>
              <a:rPr lang="en-US" dirty="0" smtClean="0"/>
              <a:t>- moves a structure superiorly </a:t>
            </a:r>
          </a:p>
          <a:p>
            <a:r>
              <a:rPr lang="en-US" b="1" dirty="0" smtClean="0"/>
              <a:t>Depression</a:t>
            </a:r>
            <a:r>
              <a:rPr lang="en-US" dirty="0" smtClean="0"/>
              <a:t>- moves a structure inferiorly </a:t>
            </a:r>
          </a:p>
          <a:p>
            <a:r>
              <a:rPr lang="en-US" b="1" dirty="0" smtClean="0"/>
              <a:t>Rotation</a:t>
            </a:r>
            <a:r>
              <a:rPr lang="en-US" dirty="0" smtClean="0"/>
              <a:t>- turning of a structure around its long axis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Joint Movement in Synovial Joints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err="1" smtClean="0"/>
              <a:t>Circumduction</a:t>
            </a:r>
            <a:r>
              <a:rPr lang="en-US" dirty="0" smtClean="0"/>
              <a:t>- combination of flexion, extension, abduction and addiction </a:t>
            </a:r>
          </a:p>
          <a:p>
            <a:r>
              <a:rPr lang="en-US" b="1" dirty="0" err="1" smtClean="0"/>
              <a:t>Eversion</a:t>
            </a:r>
            <a:r>
              <a:rPr lang="en-US" dirty="0" smtClean="0"/>
              <a:t>- turning the ankle so the plantar surface faces laterally</a:t>
            </a:r>
          </a:p>
          <a:p>
            <a:r>
              <a:rPr lang="en-US" b="1" dirty="0" smtClean="0"/>
              <a:t>Inversion</a:t>
            </a:r>
            <a:r>
              <a:rPr lang="en-US" dirty="0" smtClean="0"/>
              <a:t>- turning the ankle so the plantar surface faces medially </a:t>
            </a:r>
          </a:p>
          <a:p>
            <a:r>
              <a:rPr lang="en-US" b="1" dirty="0" smtClean="0"/>
              <a:t>Plantar Flexion</a:t>
            </a:r>
            <a:r>
              <a:rPr lang="en-US" dirty="0" smtClean="0"/>
              <a:t>- Movement of foot towards the plantar surface (standing on toes)</a:t>
            </a:r>
          </a:p>
          <a:p>
            <a:r>
              <a:rPr lang="en-US" b="1" dirty="0" err="1" smtClean="0"/>
              <a:t>Dorsi</a:t>
            </a:r>
            <a:r>
              <a:rPr lang="en-US" b="1" dirty="0" smtClean="0"/>
              <a:t> Flexion</a:t>
            </a:r>
            <a:r>
              <a:rPr lang="en-US" dirty="0" smtClean="0"/>
              <a:t>- movement of the foot towards the shin (walking on heel)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377</TotalTime>
  <Words>1351</Words>
  <Application>Microsoft Office PowerPoint</Application>
  <PresentationFormat>On-screen Show (4:3)</PresentationFormat>
  <Paragraphs>146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Times New Roman</vt:lpstr>
      <vt:lpstr>Wingdings</vt:lpstr>
      <vt:lpstr>Office Theme</vt:lpstr>
      <vt:lpstr>Skeletal System </vt:lpstr>
      <vt:lpstr>Critical Thinking</vt:lpstr>
      <vt:lpstr>Axial vs. Appendicular</vt:lpstr>
      <vt:lpstr>The Skull</vt:lpstr>
      <vt:lpstr>Vertebral Column</vt:lpstr>
      <vt:lpstr>Thoracic Cage (Rib Cage)</vt:lpstr>
      <vt:lpstr>Sternum</vt:lpstr>
      <vt:lpstr>Upper Limb</vt:lpstr>
      <vt:lpstr>Pectoral Girdle</vt:lpstr>
      <vt:lpstr>Wrist and Hand </vt:lpstr>
      <vt:lpstr>Pelvic Girdle</vt:lpstr>
      <vt:lpstr>Lower Limb</vt:lpstr>
      <vt:lpstr>Foot</vt:lpstr>
      <vt:lpstr>Structure of a Long Bone</vt:lpstr>
      <vt:lpstr>Structure of a Long Bone</vt:lpstr>
      <vt:lpstr>Anatomical Positions</vt:lpstr>
      <vt:lpstr>Anatomical Directions</vt:lpstr>
      <vt:lpstr>Anatomical Directions Cont.</vt:lpstr>
      <vt:lpstr>Connective Tissue</vt:lpstr>
      <vt:lpstr>Joints</vt:lpstr>
      <vt:lpstr>Activity 1.3</vt:lpstr>
      <vt:lpstr>Joint</vt:lpstr>
      <vt:lpstr>Fibrous Joints</vt:lpstr>
      <vt:lpstr>Cartilaginous Joints</vt:lpstr>
      <vt:lpstr>Synovial Joints </vt:lpstr>
      <vt:lpstr>Parts and Functions of Synovial Joints</vt:lpstr>
      <vt:lpstr>Shoulder Joint</vt:lpstr>
      <vt:lpstr>Hip Joint</vt:lpstr>
      <vt:lpstr>Knee Joint</vt:lpstr>
      <vt:lpstr>Ankle Joint</vt:lpstr>
      <vt:lpstr>Types of Joint Movement in Synovial Joints</vt:lpstr>
      <vt:lpstr>Types of Joint Movement in Synovial Joints</vt:lpstr>
      <vt:lpstr>Types of Joint Movement in Synovial Joints</vt:lpstr>
    </vt:vector>
  </TitlesOfParts>
  <Company>Delta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Skeletal System</dc:title>
  <dc:creator>SD37</dc:creator>
  <cp:lastModifiedBy>Julia Porter</cp:lastModifiedBy>
  <cp:revision>15</cp:revision>
  <dcterms:created xsi:type="dcterms:W3CDTF">2012-09-27T01:57:09Z</dcterms:created>
  <dcterms:modified xsi:type="dcterms:W3CDTF">2015-08-26T14:40:18Z</dcterms:modified>
</cp:coreProperties>
</file>