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56" r:id="rId2"/>
    <p:sldId id="257" r:id="rId3"/>
    <p:sldId id="258" r:id="rId4"/>
    <p:sldId id="259" r:id="rId5"/>
    <p:sldId id="260" r:id="rId6"/>
    <p:sldId id="276" r:id="rId7"/>
    <p:sldId id="277" r:id="rId8"/>
    <p:sldId id="278" r:id="rId9"/>
    <p:sldId id="279" r:id="rId10"/>
    <p:sldId id="280" r:id="rId11"/>
    <p:sldId id="282" r:id="rId12"/>
    <p:sldId id="283" r:id="rId13"/>
    <p:sldId id="290" r:id="rId14"/>
    <p:sldId id="293" r:id="rId15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>
    <p:restoredLeft sz="13290" autoAdjust="0"/>
    <p:restoredTop sz="94660"/>
  </p:normalViewPr>
  <p:slideViewPr>
    <p:cSldViewPr>
      <p:cViewPr varScale="1">
        <p:scale>
          <a:sx n="67" d="100"/>
          <a:sy n="67" d="100"/>
        </p:scale>
        <p:origin x="1650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302C5E3-7530-404C-8F41-C0A1200B0497}" type="datetimeFigureOut">
              <a:rPr lang="en-US" smtClean="0"/>
              <a:t>2/19/2019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00F846B-4334-4941-9FB9-27AA5AA2BA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11718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174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3174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631406DF-3A46-4120-ABE2-6524DDA53294}" type="slidenum">
              <a:rPr lang="en-US" altLang="en-US" smtClean="0"/>
              <a:pPr/>
              <a:t>9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7171644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277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3277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F180AB51-3077-4A95-BE4D-77D336081613}" type="slidenum">
              <a:rPr lang="en-US" altLang="en-US" smtClean="0"/>
              <a:pPr/>
              <a:t>10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3071561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253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/>
          </a:p>
        </p:txBody>
      </p:sp>
      <p:sp>
        <p:nvSpPr>
          <p:cNvPr id="2253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DE1E6AB4-E7A8-4282-AB7D-EC18034D0679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0856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AF947B-AE73-4582-921C-FE5E14F0AF08}" type="datetime1">
              <a:rPr lang="en-US"/>
              <a:pPr>
                <a:defRPr/>
              </a:pPr>
              <a:t>2/19/2019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338E8A-FA79-4F18-8397-36D8BEEFEB1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E507CA-A6D6-4F67-A2AD-E397A45FADE5}" type="datetime1">
              <a:rPr lang="en-US"/>
              <a:pPr>
                <a:defRPr/>
              </a:pPr>
              <a:t>2/19/2019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4B91C1-FB56-4E9D-AE02-E3D60BDF412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9DB4F4-272D-40D5-9D96-A2888A8B26FB}" type="datetime1">
              <a:rPr lang="en-US"/>
              <a:pPr>
                <a:defRPr/>
              </a:pPr>
              <a:t>2/19/2019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44376E-E01B-448B-B17A-65CC866DF2F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7BB12B-CAEB-41ED-861A-31563D6F2CF7}" type="datetime1">
              <a:rPr lang="en-US"/>
              <a:pPr>
                <a:defRPr/>
              </a:pPr>
              <a:t>2/19/2019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2A344A-1EFE-48FD-87BA-411F26DF3B0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EC9DFD-15E1-4897-8453-5D84247D1A4D}" type="datetime1">
              <a:rPr lang="en-US"/>
              <a:pPr>
                <a:defRPr/>
              </a:pPr>
              <a:t>2/19/2019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6C22DC-6E67-4EC6-B345-70DFD4FE94C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E476DA-F338-4124-BDEA-1E633CBA468D}" type="datetime1">
              <a:rPr lang="en-US"/>
              <a:pPr>
                <a:defRPr/>
              </a:pPr>
              <a:t>2/19/2019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3A33C5-BE9B-465D-80BC-67A92D4A77E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CEFD5F-27C9-4209-B0D7-011910B41CA2}" type="datetime1">
              <a:rPr lang="en-US"/>
              <a:pPr>
                <a:defRPr/>
              </a:pPr>
              <a:t>2/19/2019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9A8F88-92EB-43C1-BDE2-C69814585C5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C78D8D-ECC8-4E38-8253-D47D6FBE0490}" type="datetime1">
              <a:rPr lang="en-US"/>
              <a:pPr>
                <a:defRPr/>
              </a:pPr>
              <a:t>2/19/2019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327393-C6AE-4BF8-8A12-597A4EACD9F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20C453-D75F-436D-B1C1-8F0BCFB6243A}" type="datetime1">
              <a:rPr lang="en-US"/>
              <a:pPr>
                <a:defRPr/>
              </a:pPr>
              <a:t>2/19/2019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3ED1DE-71B8-4976-AC28-1B602464F5A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007080-3F2F-484C-979C-D914DEAD9AB8}" type="datetime1">
              <a:rPr lang="en-US"/>
              <a:pPr>
                <a:defRPr/>
              </a:pPr>
              <a:t>2/19/2019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2DE0CE-5777-42B2-9F94-94E215FAD1E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D7E5F0-861D-4BD4-A125-537C4D0EB454}" type="datetime1">
              <a:rPr lang="en-US"/>
              <a:pPr>
                <a:defRPr/>
              </a:pPr>
              <a:t>2/19/2019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9D5EA7-5AF2-488A-9103-4EE613C8BF3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  <a:latin typeface="Calibri" charset="0"/>
              </a:defRPr>
            </a:lvl1pPr>
          </a:lstStyle>
          <a:p>
            <a:pPr>
              <a:defRPr/>
            </a:pPr>
            <a:fld id="{62AFA3A3-CEC5-43AB-BC16-E6D14DD07EFE}" type="datetime1">
              <a:rPr lang="en-US"/>
              <a:pPr>
                <a:defRPr/>
              </a:pPr>
              <a:t>2/19/2019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charset="0"/>
              </a:defRPr>
            </a:lvl1pPr>
          </a:lstStyle>
          <a:p>
            <a:pPr>
              <a:defRPr/>
            </a:pPr>
            <a:fld id="{0589B6D9-82C7-4C46-8590-3CE57F2406C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charset="-128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charset="-128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charset="-128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charset="-128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charset="-128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charset="-128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US"/>
              <a:t>Earth Chemistry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en-US">
              <a:ea typeface="+mn-ea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Matter</a:t>
            </a:r>
          </a:p>
        </p:txBody>
      </p:sp>
      <p:sp>
        <p:nvSpPr>
          <p:cNvPr id="307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500" b="1" dirty="0"/>
              <a:t>Anything that has mass and volume.</a:t>
            </a:r>
            <a:endParaRPr lang="en-US" sz="2500" dirty="0"/>
          </a:p>
          <a:p>
            <a:pPr eaLnBrk="1" hangingPunct="1">
              <a:lnSpc>
                <a:spcPct val="80000"/>
              </a:lnSpc>
              <a:buFont typeface="Arial" charset="0"/>
              <a:buNone/>
            </a:pPr>
            <a:endParaRPr lang="en-US" sz="2500" dirty="0"/>
          </a:p>
          <a:p>
            <a:pPr eaLnBrk="1" hangingPunct="1">
              <a:lnSpc>
                <a:spcPct val="80000"/>
              </a:lnSpc>
            </a:pPr>
            <a:r>
              <a:rPr lang="en-US" sz="2500" b="1" dirty="0"/>
              <a:t>Solid: </a:t>
            </a:r>
            <a:r>
              <a:rPr lang="en-US" sz="2500" dirty="0"/>
              <a:t>definite shape; definite volume</a:t>
            </a:r>
          </a:p>
          <a:p>
            <a:pPr eaLnBrk="1" hangingPunct="1">
              <a:lnSpc>
                <a:spcPct val="80000"/>
              </a:lnSpc>
              <a:buFont typeface="Arial" charset="0"/>
              <a:buNone/>
            </a:pPr>
            <a:endParaRPr lang="en-US" sz="2500" dirty="0"/>
          </a:p>
          <a:p>
            <a:pPr eaLnBrk="1" hangingPunct="1">
              <a:lnSpc>
                <a:spcPct val="80000"/>
              </a:lnSpc>
            </a:pPr>
            <a:r>
              <a:rPr lang="en-US" sz="2500" b="1" dirty="0"/>
              <a:t>Liquid: </a:t>
            </a:r>
            <a:r>
              <a:rPr lang="en-US" sz="2500" dirty="0"/>
              <a:t>no definite shape; definite volume</a:t>
            </a:r>
          </a:p>
          <a:p>
            <a:pPr eaLnBrk="1" hangingPunct="1">
              <a:lnSpc>
                <a:spcPct val="80000"/>
              </a:lnSpc>
              <a:buFont typeface="Arial" charset="0"/>
              <a:buNone/>
            </a:pPr>
            <a:endParaRPr lang="en-US" sz="2500" dirty="0"/>
          </a:p>
          <a:p>
            <a:pPr eaLnBrk="1" hangingPunct="1">
              <a:lnSpc>
                <a:spcPct val="80000"/>
              </a:lnSpc>
            </a:pPr>
            <a:r>
              <a:rPr lang="en-US" sz="2500" b="1" dirty="0"/>
              <a:t>Gas: </a:t>
            </a:r>
            <a:r>
              <a:rPr lang="en-US" sz="2500" dirty="0"/>
              <a:t>no definite shape; no definite volume</a:t>
            </a:r>
          </a:p>
          <a:p>
            <a:pPr eaLnBrk="1" hangingPunct="1">
              <a:lnSpc>
                <a:spcPct val="80000"/>
              </a:lnSpc>
              <a:buFont typeface="Arial" charset="0"/>
              <a:buNone/>
            </a:pPr>
            <a:endParaRPr lang="en-US" sz="2500" dirty="0"/>
          </a:p>
          <a:p>
            <a:pPr eaLnBrk="1" hangingPunct="1">
              <a:lnSpc>
                <a:spcPct val="80000"/>
              </a:lnSpc>
            </a:pPr>
            <a:r>
              <a:rPr lang="en-US" sz="2500" b="1" dirty="0"/>
              <a:t>Plasma: </a:t>
            </a:r>
            <a:r>
              <a:rPr lang="en-US" sz="2500" dirty="0"/>
              <a:t>is a gas in which a certain portion of the particles are ionized; no definite shape or volume;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1" name="Picture 3" descr="Oxygen Atomic Structur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10200" y="3124200"/>
            <a:ext cx="3124200" cy="312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0" name="Picture 2" descr="silicon atom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2000" y="3124200"/>
            <a:ext cx="3511550" cy="2790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8" name="Title 1"/>
          <p:cNvSpPr>
            <a:spLocks noGrp="1"/>
          </p:cNvSpPr>
          <p:nvPr>
            <p:ph type="title"/>
          </p:nvPr>
        </p:nvSpPr>
        <p:spPr>
          <a:xfrm>
            <a:off x="-2895600" y="0"/>
            <a:ext cx="8229600" cy="1143000"/>
          </a:xfrm>
        </p:spPr>
        <p:txBody>
          <a:bodyPr/>
          <a:lstStyle/>
          <a:p>
            <a:pPr eaLnBrk="1" hangingPunct="1"/>
            <a:r>
              <a:rPr lang="en-US"/>
              <a:t>Element</a:t>
            </a:r>
          </a:p>
        </p:txBody>
      </p:sp>
      <p:sp>
        <p:nvSpPr>
          <p:cNvPr id="4099" name="Content Placeholder 2"/>
          <p:cNvSpPr>
            <a:spLocks noGrp="1"/>
          </p:cNvSpPr>
          <p:nvPr>
            <p:ph idx="1"/>
          </p:nvPr>
        </p:nvSpPr>
        <p:spPr>
          <a:xfrm>
            <a:off x="381000" y="914400"/>
            <a:ext cx="8382000" cy="24384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3000" b="1" dirty="0"/>
              <a:t>Substance that cannot be broken down into simpler substances.</a:t>
            </a:r>
            <a:endParaRPr lang="en-US" sz="3000" dirty="0"/>
          </a:p>
          <a:p>
            <a:pPr lvl="1" eaLnBrk="1" hangingPunct="1">
              <a:lnSpc>
                <a:spcPct val="90000"/>
              </a:lnSpc>
            </a:pPr>
            <a:r>
              <a:rPr lang="en-US" sz="2600" b="1" dirty="0"/>
              <a:t>Ex. Oxygen, hydrogen, chlorine</a:t>
            </a:r>
            <a:endParaRPr lang="en-US" sz="2600" dirty="0"/>
          </a:p>
          <a:p>
            <a:pPr eaLnBrk="1" hangingPunct="1">
              <a:lnSpc>
                <a:spcPct val="90000"/>
              </a:lnSpc>
            </a:pPr>
            <a:r>
              <a:rPr lang="en-US" sz="3000" b="1" dirty="0"/>
              <a:t>115 known elements;  92 occur naturally.</a:t>
            </a:r>
            <a:endParaRPr lang="en-US" sz="3000" dirty="0"/>
          </a:p>
          <a:p>
            <a:pPr eaLnBrk="1" hangingPunct="1">
              <a:lnSpc>
                <a:spcPct val="90000"/>
              </a:lnSpc>
            </a:pPr>
            <a:endParaRPr lang="en-US" sz="3000" dirty="0"/>
          </a:p>
          <a:p>
            <a:pPr eaLnBrk="1" hangingPunct="1">
              <a:lnSpc>
                <a:spcPct val="90000"/>
              </a:lnSpc>
            </a:pPr>
            <a:endParaRPr lang="en-US" sz="3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83262" y="2743200"/>
            <a:ext cx="3360738" cy="210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Atom</a:t>
            </a:r>
          </a:p>
        </p:txBody>
      </p:sp>
      <p:sp>
        <p:nvSpPr>
          <p:cNvPr id="5123" name="Content Placeholder 2"/>
          <p:cNvSpPr>
            <a:spLocks noGrp="1"/>
          </p:cNvSpPr>
          <p:nvPr>
            <p:ph idx="1"/>
          </p:nvPr>
        </p:nvSpPr>
        <p:spPr>
          <a:xfrm>
            <a:off x="381000" y="1600200"/>
            <a:ext cx="5029200" cy="4525963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3000" b="1" dirty="0"/>
              <a:t>Smallest part of an element that has all the properties of that element.</a:t>
            </a:r>
            <a:endParaRPr lang="en-US" sz="2600" dirty="0"/>
          </a:p>
          <a:p>
            <a:pPr eaLnBrk="1" hangingPunct="1">
              <a:lnSpc>
                <a:spcPct val="80000"/>
              </a:lnSpc>
              <a:buFont typeface="Arial" charset="0"/>
              <a:buNone/>
            </a:pPr>
            <a:endParaRPr lang="en-US" sz="2600" dirty="0"/>
          </a:p>
          <a:p>
            <a:pPr eaLnBrk="1" hangingPunct="1">
              <a:lnSpc>
                <a:spcPct val="80000"/>
              </a:lnSpc>
            </a:pPr>
            <a:r>
              <a:rPr lang="en-US" sz="3000" b="1" dirty="0"/>
              <a:t>Subatomic particles are the parts of an atom.</a:t>
            </a:r>
            <a:endParaRPr lang="en-US" sz="2600" dirty="0"/>
          </a:p>
          <a:p>
            <a:pPr eaLnBrk="1" hangingPunct="1">
              <a:lnSpc>
                <a:spcPct val="80000"/>
              </a:lnSpc>
              <a:buFont typeface="Arial" charset="0"/>
              <a:buNone/>
            </a:pPr>
            <a:endParaRPr lang="en-US" sz="2600" dirty="0"/>
          </a:p>
          <a:p>
            <a:pPr lvl="1" eaLnBrk="1" hangingPunct="1">
              <a:lnSpc>
                <a:spcPct val="80000"/>
              </a:lnSpc>
            </a:pPr>
            <a:r>
              <a:rPr lang="en-US" sz="2600" b="1" dirty="0"/>
              <a:t>Electrons: negatively charge</a:t>
            </a:r>
            <a:endParaRPr lang="en-US" sz="2200" dirty="0"/>
          </a:p>
          <a:p>
            <a:pPr eaLnBrk="1" hangingPunct="1">
              <a:lnSpc>
                <a:spcPct val="80000"/>
              </a:lnSpc>
              <a:buFont typeface="Arial" charset="0"/>
              <a:buNone/>
            </a:pPr>
            <a:endParaRPr lang="en-US" sz="2600" dirty="0"/>
          </a:p>
          <a:p>
            <a:pPr lvl="1" eaLnBrk="1" hangingPunct="1">
              <a:lnSpc>
                <a:spcPct val="80000"/>
              </a:lnSpc>
            </a:pPr>
            <a:r>
              <a:rPr lang="en-US" sz="2600" b="1" dirty="0"/>
              <a:t>Protons: positively charged</a:t>
            </a:r>
            <a:endParaRPr lang="en-US" sz="2200" dirty="0"/>
          </a:p>
          <a:p>
            <a:pPr eaLnBrk="1" hangingPunct="1">
              <a:lnSpc>
                <a:spcPct val="80000"/>
              </a:lnSpc>
              <a:buFont typeface="Arial" charset="0"/>
              <a:buNone/>
            </a:pPr>
            <a:endParaRPr lang="en-US" sz="2600" dirty="0"/>
          </a:p>
          <a:p>
            <a:pPr lvl="1" eaLnBrk="1" hangingPunct="1">
              <a:lnSpc>
                <a:spcPct val="80000"/>
              </a:lnSpc>
            </a:pPr>
            <a:r>
              <a:rPr lang="en-US" sz="2600" b="1" dirty="0"/>
              <a:t>Neutrons: neutral (no) charge</a:t>
            </a:r>
            <a:endParaRPr lang="en-US" sz="2200" dirty="0"/>
          </a:p>
          <a:p>
            <a:pPr eaLnBrk="1" hangingPunct="1">
              <a:lnSpc>
                <a:spcPct val="80000"/>
              </a:lnSpc>
            </a:pPr>
            <a:endParaRPr lang="en-US" sz="3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8" name="Singleimageplaceholdercontrol1_PresentationModeControlsContainer_PresentationImage" descr="The Rutherford-Bohr model of the atom.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57800" y="3657600"/>
            <a:ext cx="2819400" cy="285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4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Structure</a:t>
            </a:r>
          </a:p>
        </p:txBody>
      </p:sp>
      <p:sp>
        <p:nvSpPr>
          <p:cNvPr id="6147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1981200"/>
          </a:xfrm>
        </p:spPr>
        <p:txBody>
          <a:bodyPr/>
          <a:lstStyle/>
          <a:p>
            <a:pPr eaLnBrk="1" hangingPunct="1"/>
            <a:r>
              <a:rPr lang="en-US" b="1" dirty="0"/>
              <a:t>Nucleus: protons + neutrons</a:t>
            </a:r>
          </a:p>
          <a:p>
            <a:pPr lvl="1" eaLnBrk="1" hangingPunct="1"/>
            <a:r>
              <a:rPr lang="en-US" b="1" dirty="0"/>
              <a:t>positive charge</a:t>
            </a:r>
            <a:endParaRPr lang="en-US" dirty="0"/>
          </a:p>
          <a:p>
            <a:pPr eaLnBrk="1" hangingPunct="1"/>
            <a:r>
              <a:rPr lang="en-US" b="1" dirty="0"/>
              <a:t>Electron cloud: energy levels inhabited by electrons </a:t>
            </a:r>
          </a:p>
          <a:p>
            <a:pPr lvl="1" eaLnBrk="1" hangingPunct="1"/>
            <a:r>
              <a:rPr lang="en-US" b="1" dirty="0"/>
              <a:t>overall negative charge.</a:t>
            </a:r>
            <a:endParaRPr lang="en-US" dirty="0"/>
          </a:p>
          <a:p>
            <a:pPr eaLnBrk="1" hangingPunct="1"/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Fusion vs. Fission</a:t>
            </a:r>
          </a:p>
        </p:txBody>
      </p:sp>
      <p:sp>
        <p:nvSpPr>
          <p:cNvPr id="8195" name="Text Placeholder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Fusion</a:t>
            </a:r>
          </a:p>
        </p:txBody>
      </p:sp>
      <p:sp>
        <p:nvSpPr>
          <p:cNvPr id="8196" name="Content Placeholder 4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2778125"/>
          </a:xfrm>
        </p:spPr>
        <p:txBody>
          <a:bodyPr>
            <a:normAutofit lnSpcReduction="10000"/>
          </a:bodyPr>
          <a:lstStyle/>
          <a:p>
            <a:r>
              <a:rPr lang="en-US" dirty="0"/>
              <a:t>Combines atoms</a:t>
            </a:r>
          </a:p>
          <a:p>
            <a:r>
              <a:rPr lang="en-US" dirty="0"/>
              <a:t>Larger atoms are formed</a:t>
            </a:r>
          </a:p>
          <a:p>
            <a:r>
              <a:rPr lang="en-US" dirty="0"/>
              <a:t>Fuse hydrogen atoms into </a:t>
            </a:r>
            <a:r>
              <a:rPr lang="en-US" b="1" u="sng" dirty="0">
                <a:solidFill>
                  <a:srgbClr val="FFFF00"/>
                </a:solidFill>
              </a:rPr>
              <a:t>helium atoms</a:t>
            </a:r>
          </a:p>
          <a:p>
            <a:pPr lvl="1"/>
            <a:r>
              <a:rPr lang="en-US" dirty="0"/>
              <a:t>In the core of the sun</a:t>
            </a:r>
          </a:p>
          <a:p>
            <a:r>
              <a:rPr lang="en-US" dirty="0"/>
              <a:t>Higher temperatures are created</a:t>
            </a:r>
          </a:p>
        </p:txBody>
      </p:sp>
      <p:sp>
        <p:nvSpPr>
          <p:cNvPr id="8197" name="Text Placeholder 5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/>
              <a:t>Fission</a:t>
            </a:r>
          </a:p>
        </p:txBody>
      </p:sp>
      <p:sp>
        <p:nvSpPr>
          <p:cNvPr id="8198" name="Content Placeholder 6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2778125"/>
          </a:xfrm>
        </p:spPr>
        <p:txBody>
          <a:bodyPr>
            <a:normAutofit lnSpcReduction="10000"/>
          </a:bodyPr>
          <a:lstStyle/>
          <a:p>
            <a:r>
              <a:rPr lang="en-US" dirty="0"/>
              <a:t>Splits atoms</a:t>
            </a:r>
          </a:p>
          <a:p>
            <a:r>
              <a:rPr lang="en-US" dirty="0"/>
              <a:t>Smaller atoms are formed</a:t>
            </a:r>
          </a:p>
          <a:p>
            <a:r>
              <a:rPr lang="en-US" dirty="0"/>
              <a:t>Use uranium atoms to begin reaction</a:t>
            </a:r>
          </a:p>
          <a:p>
            <a:pPr lvl="1"/>
            <a:r>
              <a:rPr lang="en-US" dirty="0"/>
              <a:t>Nuclear power plants</a:t>
            </a:r>
          </a:p>
          <a:p>
            <a:r>
              <a:rPr lang="en-US" dirty="0"/>
              <a:t>Creates radioactive waste</a:t>
            </a:r>
          </a:p>
          <a:p>
            <a:pPr lvl="1"/>
            <a:r>
              <a:rPr lang="en-US" dirty="0"/>
              <a:t>What do we do with it?</a:t>
            </a:r>
          </a:p>
        </p:txBody>
      </p:sp>
      <p:sp>
        <p:nvSpPr>
          <p:cNvPr id="8199" name="TextBox 7"/>
          <p:cNvSpPr txBox="1">
            <a:spLocks noChangeArrowheads="1"/>
          </p:cNvSpPr>
          <p:nvPr/>
        </p:nvSpPr>
        <p:spPr bwMode="auto">
          <a:xfrm>
            <a:off x="533400" y="4800600"/>
            <a:ext cx="8001000" cy="1200150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/>
              <a:t>BOTH:</a:t>
            </a:r>
          </a:p>
          <a:p>
            <a:pPr algn="ctr">
              <a:buFont typeface="Arial" charset="0"/>
              <a:buChar char="•"/>
            </a:pPr>
            <a:r>
              <a:rPr lang="en-US"/>
              <a:t>Release energy</a:t>
            </a:r>
          </a:p>
          <a:p>
            <a:pPr algn="ctr">
              <a:buFont typeface="Arial" charset="0"/>
              <a:buChar char="•"/>
            </a:pPr>
            <a:r>
              <a:rPr lang="en-US"/>
              <a:t>Use atoms</a:t>
            </a:r>
          </a:p>
        </p:txBody>
      </p:sp>
      <p:sp>
        <p:nvSpPr>
          <p:cNvPr id="8200" name="TextBox 7"/>
          <p:cNvSpPr txBox="1">
            <a:spLocks noChangeArrowheads="1"/>
          </p:cNvSpPr>
          <p:nvPr/>
        </p:nvSpPr>
        <p:spPr bwMode="auto">
          <a:xfrm>
            <a:off x="2438400" y="6248400"/>
            <a:ext cx="41148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/>
              <a:t>E = mC</a:t>
            </a:r>
            <a:r>
              <a:rPr lang="en-US" baseline="30000"/>
              <a:t>2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Fusion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/>
              <a:t>Fission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4274" name="Picture 2" descr="http://cf.gcaptain.com/wp-content/uploads/2012/07/763px-Crossroads_baker_explosion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19600" y="2133600"/>
            <a:ext cx="4554347" cy="3581400"/>
          </a:xfrm>
          <a:prstGeom prst="rect">
            <a:avLst/>
          </a:prstGeom>
          <a:noFill/>
        </p:spPr>
      </p:pic>
      <p:pic>
        <p:nvPicPr>
          <p:cNvPr id="54276" name="Picture 4" descr="http://www.gosunstove.com/wp-content/uploads/2014/03/sun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2133600"/>
            <a:ext cx="4343476" cy="35052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http://media-2.web.britannica.com/eb-media/03/72203-035-4D92BDBC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609600"/>
            <a:ext cx="9144000" cy="548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Our Sun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eaLnBrk="1" hangingPunct="1"/>
            <a:r>
              <a:rPr lang="en-US" altLang="en-US" dirty="0"/>
              <a:t>Made up entirely of plasma</a:t>
            </a:r>
          </a:p>
          <a:p>
            <a:pPr lvl="1" eaLnBrk="1" hangingPunct="1"/>
            <a:r>
              <a:rPr lang="en-US" altLang="en-US" dirty="0"/>
              <a:t>Gas that shares electrons</a:t>
            </a:r>
          </a:p>
          <a:p>
            <a:pPr eaLnBrk="1" hangingPunct="1"/>
            <a:r>
              <a:rPr lang="en-US" altLang="en-US" dirty="0"/>
              <a:t>Average rotation: 27 Earth days</a:t>
            </a:r>
          </a:p>
          <a:p>
            <a:pPr eaLnBrk="1" hangingPunct="1"/>
            <a:r>
              <a:rPr lang="en-US" altLang="en-US" dirty="0"/>
              <a:t>Surface temperature = 5500ºC (9932ºF)</a:t>
            </a:r>
          </a:p>
          <a:p>
            <a:pPr eaLnBrk="1" hangingPunct="1"/>
            <a:r>
              <a:rPr lang="en-US" altLang="en-US" dirty="0"/>
              <a:t>Interior temperature = 15,000,000ºC (27,000,000ºF)</a:t>
            </a:r>
          </a:p>
          <a:p>
            <a:pPr eaLnBrk="1" hangingPunct="1"/>
            <a:r>
              <a:rPr lang="en-US" altLang="en-US" dirty="0"/>
              <a:t>FUSION TAKES PLACE!!!!!!!!!!!!!!</a:t>
            </a:r>
          </a:p>
          <a:p>
            <a:endParaRPr lang="en-US" altLang="en-US" dirty="0"/>
          </a:p>
          <a:p>
            <a:r>
              <a:rPr lang="en-US" altLang="en-US" dirty="0"/>
              <a:t>http://www.youtube.com/watch?v=OlKfpaSOuBM&amp;feature=related</a:t>
            </a:r>
          </a:p>
          <a:p>
            <a:pPr eaLnBrk="1" hangingPunct="1"/>
            <a:endParaRPr lang="en-US" altLang="en-US" dirty="0"/>
          </a:p>
          <a:p>
            <a:pPr eaLnBrk="1" hangingPunct="1">
              <a:buFont typeface="Wingdings" pitchFamily="1" charset="2"/>
              <a:buNone/>
            </a:pPr>
            <a:endParaRPr lang="en-US" altLang="en-US" dirty="0"/>
          </a:p>
          <a:p>
            <a:pPr eaLnBrk="1" hangingPunct="1"/>
            <a:endParaRPr lang="en-US" alt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altLang="en-US"/>
          </a:p>
        </p:txBody>
      </p:sp>
      <p:pic>
        <p:nvPicPr>
          <p:cNvPr id="10243" name="Content Placeholder 4" descr="image004[1]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1181100" y="0"/>
            <a:ext cx="6781800" cy="6781800"/>
          </a:xfr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1" name="Picture 2" descr="http://3.bp.blogspot.com/_LTDarCYdGZc/TBpjqp1h7CI/AAAAAAAABkE/37rTrUhb458/s1600/sun%2Bradiation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29200" y="1524000"/>
            <a:ext cx="3124200" cy="5114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Sunlight</a:t>
            </a:r>
          </a:p>
        </p:txBody>
      </p:sp>
      <p:sp>
        <p:nvSpPr>
          <p:cNvPr id="9219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676400"/>
            <a:ext cx="4572000" cy="4721225"/>
          </a:xfrm>
        </p:spPr>
        <p:txBody>
          <a:bodyPr>
            <a:normAutofit lnSpcReduction="10000"/>
          </a:bodyPr>
          <a:lstStyle/>
          <a:p>
            <a:r>
              <a:rPr lang="en-US"/>
              <a:t>The sun radiates energy into space</a:t>
            </a:r>
          </a:p>
          <a:p>
            <a:r>
              <a:rPr lang="en-US"/>
              <a:t>This energy is called electromagnetic energy and travels to Earth in the form of radiation</a:t>
            </a:r>
          </a:p>
          <a:p>
            <a:pPr lvl="1"/>
            <a:r>
              <a:rPr lang="en-US"/>
              <a:t>Speed of light: 3x10^8 m/sec</a:t>
            </a:r>
          </a:p>
          <a:p>
            <a:r>
              <a:rPr lang="en-US"/>
              <a:t>The term “radiation” simply means that the energy travels as rays, in straight lines</a:t>
            </a:r>
          </a:p>
          <a:p>
            <a:pPr lvl="1">
              <a:buFont typeface="Wingdings" pitchFamily="1" charset="2"/>
              <a:buNone/>
            </a:pPr>
            <a:endParaRPr lang="en-US"/>
          </a:p>
        </p:txBody>
      </p:sp>
      <p:sp>
        <p:nvSpPr>
          <p:cNvPr id="9220" name="Content Placeholder 4"/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70" name="Picture 6" descr="http://spaceplace.nasa.gov/cosmic-colors/en/emschart.e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0" y="4137660"/>
            <a:ext cx="7772400" cy="272034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Electromagnetic Spectrum</a:t>
            </a:r>
          </a:p>
        </p:txBody>
      </p:sp>
      <p:sp>
        <p:nvSpPr>
          <p:cNvPr id="1024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24001"/>
            <a:ext cx="8229600" cy="2590800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There are many different types of electromagnetic energy</a:t>
            </a:r>
          </a:p>
          <a:p>
            <a:pPr lvl="1"/>
            <a:r>
              <a:rPr lang="en-US" dirty="0"/>
              <a:t>Differentiated by wavelength and frequency</a:t>
            </a:r>
          </a:p>
          <a:p>
            <a:r>
              <a:rPr lang="en-US" dirty="0"/>
              <a:t>All together we called them the electromagnetic spectrum</a:t>
            </a:r>
          </a:p>
          <a:p>
            <a:r>
              <a:rPr lang="en-US" dirty="0"/>
              <a:t>The sun mostly emits ultraviolet, visible light, and infrared</a:t>
            </a:r>
          </a:p>
        </p:txBody>
      </p:sp>
      <p:sp>
        <p:nvSpPr>
          <p:cNvPr id="10244" name="Content Placeholder 4"/>
          <p:cNvSpPr>
            <a:spLocks noGrp="1"/>
          </p:cNvSpPr>
          <p:nvPr>
            <p:ph sz="half" idx="2"/>
          </p:nvPr>
        </p:nvSpPr>
        <p:spPr>
          <a:xfrm>
            <a:off x="457200" y="4419600"/>
            <a:ext cx="8229600" cy="1706563"/>
          </a:xfrm>
        </p:spPr>
        <p:txBody>
          <a:bodyPr>
            <a:normAutofit fontScale="92500" lnSpcReduction="20000"/>
          </a:bodyPr>
          <a:lstStyle/>
          <a:p>
            <a:endParaRPr 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Cosmic Rays</a:t>
            </a:r>
          </a:p>
        </p:txBody>
      </p:sp>
      <p:sp>
        <p:nvSpPr>
          <p:cNvPr id="17411" name="Content Placeholder 3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2057400"/>
          </a:xfrm>
        </p:spPr>
        <p:txBody>
          <a:bodyPr/>
          <a:lstStyle/>
          <a:p>
            <a:r>
              <a:rPr lang="en-US" sz="2800" dirty="0"/>
              <a:t>High-energy particles that flow into our solar system </a:t>
            </a:r>
          </a:p>
          <a:p>
            <a:r>
              <a:rPr lang="en-US" sz="2800" dirty="0"/>
              <a:t>Most deflected by Earth’s magnetic field</a:t>
            </a:r>
          </a:p>
          <a:p>
            <a:r>
              <a:rPr lang="en-US" sz="2800" dirty="0"/>
              <a:t>Others interact with Earth’s atmosphere and collide with molecules in the air</a:t>
            </a:r>
          </a:p>
        </p:txBody>
      </p:sp>
      <p:pic>
        <p:nvPicPr>
          <p:cNvPr id="4" name="Picture 2" descr="http://upload.wikimedia.org/wikipedia/commons/a/ae/PIA16938-RadiationSources-InterplanetarySpac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33600" y="3657600"/>
            <a:ext cx="5486400" cy="320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Solar Energy for Life on Earth</a:t>
            </a:r>
          </a:p>
        </p:txBody>
      </p:sp>
      <p:sp>
        <p:nvSpPr>
          <p:cNvPr id="2048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Life on Earth relies on solar energy from the sun!</a:t>
            </a:r>
          </a:p>
          <a:p>
            <a:r>
              <a:rPr lang="en-US"/>
              <a:t>Plants transform solar energy into chemical energy through photosynthesis</a:t>
            </a:r>
          </a:p>
          <a:p>
            <a:pPr lvl="1"/>
            <a:r>
              <a:rPr lang="en-US"/>
              <a:t>Make food for themselves </a:t>
            </a:r>
          </a:p>
          <a:p>
            <a:pPr lvl="1"/>
            <a:r>
              <a:rPr lang="en-US"/>
              <a:t>We eat  the plants or eat the animals that eat the plants!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Verve</Template>
  <TotalTime>182</TotalTime>
  <Words>412</Words>
  <Application>Microsoft Office PowerPoint</Application>
  <PresentationFormat>On-screen Show (4:3)</PresentationFormat>
  <Paragraphs>82</Paragraphs>
  <Slides>14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8" baseType="lpstr">
      <vt:lpstr>Arial</vt:lpstr>
      <vt:lpstr>Calibri</vt:lpstr>
      <vt:lpstr>Wingdings</vt:lpstr>
      <vt:lpstr>Office Theme</vt:lpstr>
      <vt:lpstr>Earth Chemistry</vt:lpstr>
      <vt:lpstr>Matter</vt:lpstr>
      <vt:lpstr>Element</vt:lpstr>
      <vt:lpstr>Atom</vt:lpstr>
      <vt:lpstr>Structure</vt:lpstr>
      <vt:lpstr>Fusion vs. Fission</vt:lpstr>
      <vt:lpstr>PowerPoint Presentation</vt:lpstr>
      <vt:lpstr>PowerPoint Presentation</vt:lpstr>
      <vt:lpstr>Our Sun</vt:lpstr>
      <vt:lpstr>PowerPoint Presentation</vt:lpstr>
      <vt:lpstr>Sunlight</vt:lpstr>
      <vt:lpstr>Electromagnetic Spectrum</vt:lpstr>
      <vt:lpstr>Cosmic Rays</vt:lpstr>
      <vt:lpstr>Solar Energy for Life on Earth</vt:lpstr>
    </vt:vector>
  </TitlesOfParts>
  <Company>Meredith College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Earth Chemistry</dc:title>
  <dc:creator>Sheree Stewart</dc:creator>
  <cp:lastModifiedBy>Sheree Stewart</cp:lastModifiedBy>
  <cp:revision>27</cp:revision>
  <dcterms:created xsi:type="dcterms:W3CDTF">2010-02-12T00:54:24Z</dcterms:created>
  <dcterms:modified xsi:type="dcterms:W3CDTF">2019-02-19T21:22:03Z</dcterms:modified>
</cp:coreProperties>
</file>