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980238" cy="9210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buClr>
                <a:schemeClr val="accent1">
                  <a:lumMod val="75000"/>
                </a:schemeClr>
              </a:buClr>
              <a:defRPr/>
            </a:lvl1pPr>
            <a:lvl2pPr>
              <a:buClr>
                <a:schemeClr val="accent1">
                  <a:lumMod val="75000"/>
                </a:schemeClr>
              </a:buClr>
              <a:defRPr/>
            </a:lvl2pPr>
            <a:lvl3pPr>
              <a:buClr>
                <a:schemeClr val="accent1">
                  <a:lumMod val="75000"/>
                </a:schemeClr>
              </a:buClr>
              <a:defRPr/>
            </a:lvl3pPr>
            <a:lvl4pPr>
              <a:buClr>
                <a:schemeClr val="accent1">
                  <a:lumMod val="75000"/>
                </a:schemeClr>
              </a:buClr>
              <a:defRPr/>
            </a:lvl4pPr>
            <a:lvl5pPr>
              <a:buClr>
                <a:schemeClr val="accent1">
                  <a:lumMod val="75000"/>
                </a:schemeClr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Mesopotamia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400" dirty="0" smtClean="0"/>
              <a:t>AKA….. Fertile Crescent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302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701" y="518374"/>
            <a:ext cx="7863932" cy="5893022"/>
          </a:xfrm>
        </p:spPr>
      </p:pic>
      <p:sp>
        <p:nvSpPr>
          <p:cNvPr id="7" name="Half Frame 6"/>
          <p:cNvSpPr/>
          <p:nvPr/>
        </p:nvSpPr>
        <p:spPr>
          <a:xfrm>
            <a:off x="7778840" y="1320887"/>
            <a:ext cx="489397" cy="1519977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Half Frame 7"/>
          <p:cNvSpPr/>
          <p:nvPr/>
        </p:nvSpPr>
        <p:spPr>
          <a:xfrm rot="13456172">
            <a:off x="5200920" y="2795884"/>
            <a:ext cx="489397" cy="1519977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27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Location…..Location…..Location!!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1155957"/>
              </p:ext>
            </p:extLst>
          </p:nvPr>
        </p:nvGraphicFramePr>
        <p:xfrm>
          <a:off x="1484313" y="2667000"/>
          <a:ext cx="10018712" cy="2081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9356"/>
                <a:gridCol w="5009356"/>
              </a:tblGrid>
              <a:tr h="527368">
                <a:tc>
                  <a:txBody>
                    <a:bodyPr/>
                    <a:lstStyle/>
                    <a:p>
                      <a:r>
                        <a:rPr lang="en-US" dirty="0" smtClean="0"/>
                        <a:t>Advantages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Challenges </a:t>
                      </a:r>
                      <a:endParaRPr lang="en-US" dirty="0"/>
                    </a:p>
                  </a:txBody>
                  <a:tcPr/>
                </a:tc>
              </a:tr>
              <a:tr h="130035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 smtClean="0"/>
                        <a:t>Located between 2 rivers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 smtClean="0"/>
                        <a:t>Fertile soil 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 smtClean="0"/>
                        <a:t>Unpredictable flooding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 smtClean="0"/>
                        <a:t>No natural</a:t>
                      </a:r>
                      <a:r>
                        <a:rPr lang="en-US" sz="3200" baseline="0" dirty="0" smtClean="0"/>
                        <a:t> barriers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3200" baseline="0" dirty="0" smtClean="0"/>
                        <a:t>Limited natural resources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46231" y="4997003"/>
            <a:ext cx="87705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What problems will early civilizations have to solve in order to be successful?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1281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Sumerians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1" y="2189408"/>
            <a:ext cx="10018712" cy="4668592"/>
          </a:xfrm>
        </p:spPr>
        <p:txBody>
          <a:bodyPr>
            <a:normAutofit/>
          </a:bodyPr>
          <a:lstStyle/>
          <a:p>
            <a:r>
              <a:rPr lang="en-US" dirty="0" smtClean="0"/>
              <a:t>One of the first people to create a  civilization </a:t>
            </a:r>
          </a:p>
          <a:p>
            <a:r>
              <a:rPr lang="en-US" dirty="0"/>
              <a:t>Create City-States</a:t>
            </a:r>
          </a:p>
          <a:p>
            <a:r>
              <a:rPr lang="en-US" dirty="0" smtClean="0"/>
              <a:t>Government: controlled by temple priests </a:t>
            </a:r>
          </a:p>
          <a:p>
            <a:r>
              <a:rPr lang="en-US" dirty="0" smtClean="0"/>
              <a:t>Polytheistic </a:t>
            </a:r>
          </a:p>
          <a:p>
            <a:pPr lvl="1"/>
            <a:r>
              <a:rPr lang="en-US" dirty="0" smtClean="0"/>
              <a:t>Ziggurat was the focus of the city </a:t>
            </a:r>
          </a:p>
          <a:p>
            <a:r>
              <a:rPr lang="en-US" dirty="0" smtClean="0"/>
              <a:t>Cities grew from a prosperous surplus of food </a:t>
            </a:r>
          </a:p>
          <a:p>
            <a:pPr lvl="1"/>
            <a:r>
              <a:rPr lang="en-US" dirty="0" smtClean="0"/>
              <a:t>Increased trade	</a:t>
            </a:r>
          </a:p>
          <a:p>
            <a:pPr lvl="2"/>
            <a:r>
              <a:rPr lang="en-US" dirty="0" smtClean="0"/>
              <a:t>Cultural diffusion as new cities came in contact with each other </a:t>
            </a:r>
          </a:p>
        </p:txBody>
      </p:sp>
      <p:sp>
        <p:nvSpPr>
          <p:cNvPr id="5" name="AutoShape 4" descr="data:image/jpeg;base64,/9j/4AAQSkZJRgABAQAAAQABAAD/2wCEAAkGBxQSEhQUEhQWFBUUFxgUFxQUGBcUFBUVFBQXGBQYFBQYHCggGBolHBQUITEhJSkrLi4uFx8zODMsNygtLisBCgoKDg0OGA8QGiwcHBwsLCssLCwsLCwsLCwsLCwsLCwsLCwsLiwsLCwsLCwsLCwsLCwsLCwsLCwsLCwsLCwsLP/AABEIAMIBAwMBIgACEQEDEQH/xAAaAAACAwEBAAAAAAAAAAAAAAAAAQIDBAUG/8QAPxAAAQMBBQQIAwYFAwUAAAAAAQACESEDEjFBUQRhcZEFE4GhscHR8BQi4QYjMkJS8TNicrLiFYLCJHOi0vL/xAAZAQEBAQEBAQAAAAAAAAAAAAAAAQIDBAX/xAAiEQEBAQABBAMBAQEBAAAAAAAAEQECAwQhURIUQTFhQhP/2gAMAwEAAhEDEQA/AOjdTuqyEQvs185XdThTup3UqxXdRdVl1F1KRCEoVt1F1KRXdRCshKEpFcIhWwldSkQhEKd1OEpFd1EKyEXUpFcIhWXUXUpFd1K6rbqLqUVQi6rbqUK1IruouqyEQlIruouqyEXUpFcJXVbdRdRIquouq26ldQiq6i6rYShBVCFbdSQi6EXVZCIWG4hdRCshEIsVwnCnCcIRXdRCshEIRXdRCshEIRXdRCshEIRXCIVkIhCK4RCsuohBXdSuq2EQlFd1K6rbqLqUiu6ldVt1EJUiqEQrYRdQVXU4Vl1F1KRXdSuq26i6lIquouq26ldVpFV1F1WwldSpFV1NWXUJSLIRCsurjbTtb77rriADGWVMwvP1etnTl/Xo6fS3n/HWhF1cdu3WmvcPRS2XphzgZaKOc3Ooa4ieNFyzu+G/46b2vPP9daEQsDelP5e/6KwdJD9Pf9Fr7XT9s/X6nprhOFgHSn8vf9FXtXSTXC5EOdUZiGkXpPaO9Tl3fDMueWs7bnu+fDpQnC86xxD5B+W7hNJn0Wmz2h2F48zquX3c/cdPp77dmEoXHG0vvNAdAk3i6sCKZaq3an2xnqrWzduMMI7SDvyxW87zh61je15Z6dS6iF5jaGbVevONiAKmHveYpSAI0hW7NaPEjrDNHUvYSBBbgMddVn7memvq77eihELi2t6DdtHEgGK1nEYY4BU2b7S4Q55vPABzIEGk4DE4FPuZ6T6u+3dNo0ODZqRIGo3clOFw9lN17XuqReEg5EGGxoD716lnt4c4NDTXh68eS6cO64bnnYzz7blm+MrRCIVFptrWktgzMDCsCfALJa9KOIljRBDTJM/irgOBV3uun7Zztupv46UIhctm025qQwYn8JwG4u3Km16VtvysbEcTyB3HNTO74Lva83ahELh2HT7/AJr9lAaAbwdAIM4AjGmC3bL03YvIF66XYB0b8wSMjmunHr8N/XPejzz8boRCshELrWIrhF1WQiEpFd1F1WQiEqRVdRdVkIhKRVCFZCEqRK0ddBOgJ5LzAcvQdKvizO+B5nwXEucOC+Z3XK8sz0+l2vGcd1CzPes3R9pR40e8mhGNo4CuH5StosqitNM5p9Vi6P8Awk1/HacPxleV6WoP08FYyZoqi0yaUyO+siMRFOalZsGIHE+FVGgCs1qfvbORMNtPFiudAn5sDBA1IB8CFnf/ABLM/wAr8a5s0RGlxn8PPTem2ZExjkd8KoEyVOzxHH90Km+MieayWf8AFP8A2256ud6LT1dNPei6XRfR/wA/WOH5Q2DiIJimWJRHP6sGu/ExFMq+8FJrQN/MDLtVm2WkvcQBiTlmVj2Pai51oDAuOgQMiJEqjVc7J0phrqhlnGizdJdIdUy9EybowFYnyV2x2wfdqYcJGE11UCM4x9Vs6Ms5tBXCT3YLNatLRu0w/KD59ys2Hawx8xNDgdeKyrRtNkC+ZMhxjkW+aLbYzZgAVALa7mg481itOkx1jg0iQZIOU1090Xa2bbAR8wxE5HI+hVBaWd51KyDBywK5h2QtNeHGpI7itgtmz904zP4YPdktdntDXCHCD7xCI8zYbKxzj8z/AJHQ5rHDKomQTHapbb0S17T1b3MfIgua1wjT8MnE1ldm26JbevsFSKx+Ybzn2rK8RSIjJa+TMbditg2za0uLnNaATmSMTwVzdsYc44jzXOs3RjgQRpj4qNoRB503V8l6c7rnjhvbcNdcW7P1DmEviWYX28wuVKmG4fTetfc5emfq8fbrNcDgQeBlMrhwJPYfLyUooefsq/c30n1c9u1CULlbAYeN9Oa7EL0dHrf+mV5+r0vhsQhClCF2rlHN6atKtboCT208iuddV/SNpNo7dTl9VnlfI6vL5c919bpcZwzEhI8PZWPo5v3cxNTQf1OmuC0fmBpIEb4nwVHRb/u2UynvK5ujRfpiRSd6jYiskmBWoNaA674Q41JqAQBBqMTXDEz3BEa+9PFAOfUkU+mPBYpm2zpZk44S7/FbBZ1mOBOMdnqrLkeWnJBnsbISctdTQYnsAmqvZZ6U8T2lTMDHTCYUC8GhjUQpVjX0fZfeNmuPDBdmyxPZ3CVy+iLMX9RHZiAuq4xZu/3nl+ymGvLv18Fi2ClrbDe082rbn+yy7LTaLUQZLWGBwhaRR9pR9y0/zjva5S+zVrIDcYcMdCcu9S+0Qmxwwe09xCp+y1XGmbD3lP8AlP8Ap3Nob8sjAXZ1kt/xKyFdPaLI3CP6e68PJYbnv2Flp5/bH3NpLsiGzwLQF6nZRLW8PNw/5Ly3T1nFqN7R4ler6IfNmwxl4Fh81eX8xMV7I3525VHHFde2sb2OOo89VgsaPA0O/IrrhhMnDLGaQoawi1dZmuHcVc65aCCIPvA+qtDQZHYR6hZ37NBJbpMYneqjBtvRLg9rmuIDZ+UYGRmPNDMpx/yb6rdZbZFDXd6aLQ7Z22lW0PeOIVHnSSDwpms+37UWtaSflvAGagB0jsrC7G1bAQZiZzC4nT1n9y6mF0/+QHmria6mzuF0Hd/7fRVN2iDQ9yn0Q+9ZWZNSQK9o9VC4oq97vmJ7R4ruNMgHWq4drEimQ8F1OjbSbMbqcvpC9Xa8vO483c8fGa0oQhe5448wXTXOTvUaa+GKkySJjKoBnsVbbEZCO/3ovjvrG53zACpFTjFcK4flKzdH7GWMhxlxxrIGUNOlAe0re4QKDwr5BKdYEdqBYYDsHvxUpyIjkneCy2r7xIEcaU5oLnEDXkq3OOl2uJ8qKAEQCaboPmrQKUB8+aiqrgmtTrX1V1lhhQbr3mo2bd8TwKujt3mvHBTTHQ6GiXFtaAbsa+C2bQfunTmwnmFn6IsyGPOB7chTFbOkxFieAHeEw15mzYJ9Vksh/wBU7CtmDnkYXQZZkGZd3eK59oI2tu+yjk4laZT+0LfuHcWnvAWL7KgXjSYjxW/psTYPj+X+4Lm/Zdvzn+meRHqn4fr1m0n5T7/M9Yo9ldHaRQ5//Z9VhGP4VlXnvtI2HsOrSORPqvQ9BfwGcD/b/iuH9qcbM/1D+31XZ+zZ+5HL+4K7/D9bmfxY/m810yPepjOFzQJtW77veAuiQQMJ3Cp0EQs4ajFd+/8AdNveizZqDpgrrOyhwPvsVRU7Zr2VVhtNnewzjvEewuw49iHH3C0jFYbWDRw7c+0JbT0ay0BAgg5RLTxBRtOyg4GOGfYszLV1mamN/uhQUt2A2QugQBhmMqT2LJaggnivQ2Vs19DFc8R9FXtXRlKV95IVxLUfhO4Lb0Q/8bd8j3yVNrZxQ0IyM6qOy2l18nCI98l06W/HlmsdTPlx3HZQqhag4EJr6NeCPPtxHpzqgkTBmu5bm2Dfcp9U3RfMj6VZQQouAOZ7Fr+HboFLqBp4qRa5xAkViKVO9IRGAPvVdI7MNBzKY2QH8vikK5otG6RFMCBOcUrxS69tcPFdL/T2nFveUf6YzTvckK5rLRmnLFIPbj3k17F1D0ezANHefNW2WzgVAAPCo7VPifI+jngWJylwHGS0eav+0LyLAwa3hhxlVOs57jniDIUduY+0aG0EEGeAOHNMyJu1xgXRnjmd2Peua63I2qyvGJa4VOkrvt6Kdm4ePdRUP+zjHPY8vILJgNAgzGMzp3reM7rl/aS1JsX3dJmNCMTC4/2Y2o9YOBB8fJe0teg7J4LXXiCINY8M96s2XoHZ7OLtmARnJJ5kpn8ib/WO12txb9Jzac+KiNq3jlB9F2XbGz9OO8jQ67gl8JZ/pHaFPi1XiftVbyGGkBxHMDngur9nbWLFsDUzX9dMt69F8MyhuNpUS0UO5aAEniJXHsbX7xmtKcDGHYu8y0BzVVwjJO6s/FatgpCf3/ZVhh1KlcOpns9EhVgadEnA6IAOZ8PJNwOV3kkKi0YU48VW+ykVHhzohxd/Lwn6LPbbQ8fkxzMgeGPaERTasgk3jrNHE03ncpbL0o4UgkTnA7gSs1ttkSCC2hJmccN4z1XLd0i4ghrXyZDfleYP6nCKBaHsiW2gqK471ytr2CKgmKnCSqdka640uBkiT8pbBjQmmS1PtXRgTANNe4kJEzXIFo3RCrNsf0Wg/wBj/RCsPDNtmz7U514Q0DIujDcAtltZWrhAeGyBxBzXUvHRM7x79lazjjDO0nf3eimO1SdZGaDxSNieHYtTiXSLhoeaA/jzUxZoLNysxLpC0T6/TwUS0aJdWFZhdT+KKR2p2vco9TKOpSYl0/iTqe5I7QdSgWW9Lqt6vhPJ/Eu1KR2h2pQLMoNkU8HkviHap/EO1PNLqyjqSng8n8Q7Uo+IdqUCzSNmFZiXT+IdqUuvdqlcTupMLpjaH6o+Kfqi4ld3JMLqQ2x+vcn8W/XuSHuiISYXT+MfqOSj8U/XuT6tFxJhdA2u0/Uj4u01SupEJMLpG3cdOSTbZw05I6zjyPonjkeRSYl1L4l+o5BHxj9QoxuSI3KzC6s+NfqEKuB7KaTC63yc4ReVIOqkHLm6JhxSc1Vm2yCbSTiopx7hMtOsKUwo3pQRHCU+ICtgYKMIIQDlzCZY1StG0VFnQ+9UqJt2eVLqSrZTvKjMWJ9W7RaA5O8lSM9w6J3VdfReSkUQjtV4I0TLQckpGZzVFtde0EeK19W1BsglIzBqIC0GxG9BsvdFakZg1K4dRy+q0NsISFi7Ud6UisWSVwq+44aJiyduSkZw07uX1TuHdy+q0dWff7KJsirUjPdOg70XToOZVwYdE7pSkUXd3ekWbldB4HmggpSKLm5Cu7EK1IoHuUPRepjjwRauXN0JjVeGKlhVpBRTIVUwa++3krLp1/dJ1mffiggbUg/gdXfTBTNoAhqld0MoJNtB781F4USnMU996CTXclPtVRs5TaEFoCYIUR2qYaiIFyYIKkYTAQRRdKnCCgjeM+/FO8moghBIEJkqJSvbkRMuTDgqpTvqiwvRfVYKLygt6wahHWhUkKk2LZnPWqo1WjxSsV3cqpXhup2rJwg7qhAbSoHIEJBsFoNfTmpGqzMMCMuEQpttAiJ3DqUJShUYmYevpxTtSmKJvEj37zWWmds0y8yVpaVRGn7KdmffvtRV0R75JqLf25JzxCAc3RDTCZOiCEEgkWoFEw/H0880B4JwhKEAQmDqmmEC7EFBCi9ENOUmhJ7ff1QSJ3IlJrUO037x3oAuTlRgKV1ECi4qQKA1FVtcT4KZO5MQjtCqEodSJrPM+GCsjgkgpbszQcTwlWsswMkyhpREXuA+qVCpQDkkAqFdGnimkQdyEFJH7qQKje3+80MdXvjtzkLLQcE2tTcacEhTzGfL1Kgk01z4+qcIaffryTIlVQgoEiqAEEkoSATaZRDalepRSaaYIcB2+/oimWppDgmK+8URKEqIb2pcEEoUUEJXUDvao7UBvspBuSB+6IhMKQspwKCEpz2qRaq7m9A53e/coBCgBWe4+iYByQN0ackmtPBMWZzqpXkRU5p49qjdPDirXOQWqiEIa1SakiEY3dyFAtSQqsYFU2pw4nwQhRrGxjADIAExNMYGarfjHFCEFmnvJMZ9vihCih+KTBU+9UIVRF58vFWMQhA2+aiMR2oQirApMQhAifJWIQiIuGCQ980IRA/z8kShCKAa+9EgceKSEEWuNeP/ABCuyQhESaq3e+9CEDOXvJJ3mkhUMYKKEIiIQ7FCEFbkIQqj/9k=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xMTEhUUExQWFhUXGRoYGBgYGBgaHxwYGxgaGBgXGBoeHCggHBolGxkZIjEiJSkrLi4uFx8zODMsNygtLisBCgoKDg0OGxAQGywkICQsLCwsLCwsLCwsLywsLCwsLCwsLCwsLCwsLCwsLCwsLCwsLCwsLCwsLCwsLCwsLCwsLP/AABEIAMIBBAMBIgACEQEDEQH/xAAcAAABBQEBAQAAAAAAAAAAAAAGAgMEBQcAAQj/xABFEAACAQIEBAQDBAkCBAQHAAABAhEAAwQSITEFQVFhBiJxgRMykUJSobEHFCNicsHR4fAz8UOCorIkU1SSJTREc7PC4v/EABkBAAMBAQEAAAAAAAAAAAAAAAECAwQABf/EACoRAAICAgIBAwMDBQAAAAAAAAABAhEDIRIxQQQiURMyYUJxkSNSscHR/9oADAMBAAIRAxEAPwDT/hdqV8HQaVJW1zpRSpcSvIj2rXYfSnHsjeKkfDFICk8tKokI2IW11Ar0WR0H0FP5aULdEUaS0OletY7U+q0oiiBkX4QGkV5kFSQlcy11HDAsjtSGtidBp9KllaSLe9A6xlbWlcqcoEdh2io+M4xZtA5mGmmhEe7EhR6E0NYjxk90lMHZe60xKjQerMIHupHeg2kOot+ArcKBJgesRVBxnxRhrEyZYagDt7E+4BoT4jibxlsZiksjU5LZ+JckbrIMIff2pHDsE7MDg8Hnn/6jFaDl5gD7jQGjwnLpV+4bhHt2P47xfir2li38NCYzv5RqdNSZ+hHpS7HhHFR8W5iQz8kElG2Orcz0OWdNxuF8W8L4oWle84xJUlnVSVCyBsNM0RodN9RFO8G4sVB+GC9ofNbI8ydSN5E8xoeVTy43D3dr5K45qWo6ZN4R4ihvg4gFXGksNZ216jbXfXnvRJ5SJgGdiNQRyIPSh/jdlMRYFy0ouQ3mIHnVRqY5gyBybmYNUPD/ABnZtYhbdty1kwpVlPlYTJNwtJJjcLB59Qil4Z0oXtB/8MHeKSbInaKcwWKt3lzW206aSOev9RoeRp3JVKsl0yELYA2FNXMOOg26CrC4frpSGt6UjiOpEF7I5em34UqzZE6x7xUsWtOWtOLZA21pVE5yIVyzO30pp7YH+1Tb9nqajXhQYyGCgB/z3rx0BHp/mlPZSRrEU1dPXlSUNY0bY6V4ba9B6U6h112pF1NulcEjPhrbGSo6D0+tdT5tTrr9Yrq7YNBAqwOlOInWlA0sVqRnZ4UpKj+9OOdq803pgHhFLUGkhulO5orgHKK6kvcAEkwO5FU3E/E9iyPM4J6bf3I9Aa66Ck30XU0zfxSp8zAGNtz9N6B8T4qxN6fg28ic3clAB13zH1BHpVD/AKzFS93FP/5dkRbnT5zsdvm3qbzIrHA3thjxTxvaQ5bcu/RRnP0Ux9SCOlUHE+OYq4Jutbw1s/fIZiB0t7T2InvUrC+Hr4X9o9rB2+luGuH1c6T3Emo13H8Nwn+nb/WLv37hzmeupjfstTcpPvRWMI+FZD4ZhEuuG+Hdv7xdv5ghIUwFHPWNNqs8Bwq/jDkuYlbSWW+S0oV/U6ALuNgRSX4tirtq891GtRbC2RqvmuNkVhz3AipYxYe4dSjrddLbrIJW2FZg3Vc0gjbat/p4f07XbMXqJv6lMuuF+FcJYOZLQZ9zcuHO0k6nXQb8gKtmAneaqMDxzysL65WQSWGquOqgagRG/wCFDvG/Hy25+EkleTEz1KxEaQQdeYIpfp5JM5OKDlnjXSIn+ZrP/FeKwqMLts5bh1JUaHy5lBXQyyjQwVnehDinja5iHg3SsNIVc0KDEKTtP9emlD2DuSo1AEx3iYO3ZhVseOvIkpWujVuBq11P1rDFgQzKykAZsu+ZQToZ9efpbcOvYfEFkazbS6fmUqvm01IMeade9Zz4U4hiLCvdsrmRcpuAQSAR8xXSUlY7dqOsLfw+PTPbOW6NZHUcx+Hcc+Rrzci4TaR6EPfBN/z/ANG8TwS7hW+JhixtySUGrKNSSkiWX90ztseVxwLxBbviJAcewP8AQ76fQmmMDxZrR+Fid9ALnX+KPz/Ou4z4cW7+0tFUub5hGVv4tCNevpoaRSraBKPiX8l+EHvSGb0oZ4Vxy5aPwsSrSNJ3MctZ8y/j3OwJhleGBBB2IO49elPzslKDR5lk/wBa4E7bUorXD096JxGInnvSDbkbVKVNOlcVmloayMRzjaahOpqyCHQRoaYxVqDz0oNHJ7IIJ2j3rp504bRMxoBXq2tKVFLGorql/BFdXUCy4pYPSm0POKbxmJW2jXLhyou5/DYa7xtWiyFEg/lXkUJcT8cWU8tsF3mIiTPPyj8iQai//E8XEL+r2zzfeP8A7Y/Jh713Ib6b8hbjOK2LIJdxpvtp6nYe5FDWJ8ZvdYphbL3W/dE/VjAH0I71JwPgqyCGvu99/wB8wu3JQduxJFEBCWbZyqqqgJgAAaelc77OXFdbZnHF8TiJ/wDF3vh/ZyWwWOaJC5tQDBG2h1709wngmIc5rGHFkH/i4gy3qE3B9qZHFWXEkQNFVy/R3YwCd4MHX/Cc8I40t4ZSQHG4/p3rPCSk9s2ZYyxxtIr8J4Jtk5sTcfENvBOVB6IKt8flw+Hc21VAqwoUACSYH4kVOT/Nqh8YwfxrZSY1kHuNp7VdpKL4mNScpLm9GeNhReuKcTfui1s3M9sxI/kfajnhHBcNYAawiagEOfMxHKGP8o3rO2wlyzcufEBVzciCZU2wAOsQQCQR1q24Fxw2tiWsmCy80LDMI/p/vWXHkUXUv5N2bC5q4PXwEXiCwxZTBKtdtT+6E84ntmX8aDPiTZLAmTYvXRETOJveQz7Volm+Li5lOZW006dDFDXF+A5RNoEqzYZMgHyW7VzMefy6+1ergzprizycuJp2D3iy8zWxMHLiHtr/AAragzrvJP4UDqSxEnft1XWjDxBcnDWTze/fb6u8c+hFBtsCVJO2Q8urDpWzwRQO8FMPcB6ge4Jq5wQkMP3j+IkfioqVh7a5IIGjNHsxg/SpOBwKks+YpbEFjGaDIAgaakttPvWCPqox0/BufppSVrye8Nxly24uW2ysCTI6GDEcwZOhq8N5HX9asRYvA/tE1W1cP37TbI3VZ56d6Y8RtIMtq2CeTXYY7cl+Qe+aoGKxT3Hm4xYwIJM6bQOQG21Y82VTlaRrw4XCKTNb8N8eTGh7LgF0UMWGgImDEgSQY5QZFTIvYM87lncjmJ5g/wAjWQcExtyzdD22KuraHt0PUdq2Hw14ot4tSjALdjzIdm/eXt25VNb/AHBkjx66JtzD2cXbEajl95THvHpse9UaPewTSfPbJ369mG4bv+e1WGM4O9tzdw+h3KdR07jt/aJPCuJreGVxDagqflaPmC9YnUd66970yfS1tE3h3ELd5ZU67lTuP6juNNCNwQJvw5oXx3BWtn4uHnTUp072ydduXQRqPLVhwXjwcRcgN97WJ2huhn29DpVIyXTJyj5RbFDTVxdalMelN3F1pqEsZiI1pDpmmTXvw+5pDACgFIaW1qelJOHBmPrT6vAkU27zpQdDIZynr+VdTjJPM/WK6hQbLNd6p/EVySlscvO3rso/M/8AKKul0/nQdxfGN57wE/a1MeRe/wDCJjqaOWVRo7Erkdwm8li5mCA5oBIAkgaAA75hr/ENNwJMLbhgGUyp1BHMdQazLhOHe1aVmE22AZxJJGbzM8cgCdQOk1f4PiK2mW07XIu+ZPhlQCAJuOzmMgAMkg67jUkUMU/0sfLDygwYaVGxuH+JbZJInmOxmq7gXG7F5ntWrwum2AQ33lPT70aSw01FXR0/OrP4I9Mym/h7tp8SLikMzQJiCqoFUjqCTpUfA4v4d5gCwIgB99FOVcx31bNWn8Y4SmITK24IKnoQZE9RI2rMxw+5hjeW6sMYUE7MIAzDqpZjWLJjcD0sOZZVT7NE4FxgXlg6OND3PWrNuU1lWCx7BmjQI2RWkmSoHze5MGjzgvFhdGUmHA7a+3X/AH9KQyt6Znzen4+6PQ/xzhSYm0UfytBysNSJ39iKznFYV8LmN0ZbgNy42XYrsqgwJB8grUif8+lV3HOEW8VbyPuIKkbggzB6idxXZIctoGHLw0+gP4PxZrRJUESAblrlt8yn68vblRxgsUl5Q9syNPUHeG+v+9Z5xHDXUxK22JU+Zyw2ygZUHcFiTUfG8UuWED2mysxZGAJjSfMIPMrp61KE2nTNOXCprlEKPF3h4OqZLlu0LZYkMJADcwBsJB3ga1m+KsYeySPim9GnlAUaGdWJI3nYNUPH8Tu3SPiOza8z66xtNQwPMdZ2P10rTLPOSq9EIemhF21smrxK43ltKoU7gCZAOoZj5ivIiY7URY7ENesZpZmAMIAFQDQxkUBdx0nQa0NYDDn4giRJIB7kSJ96vOEXir5W0Vj30bmCTprH4Vnmy/FdlJi7a+VralQTBB5NsYnbSpGC4S11lVFZ26IJ+p5D10qdewDXHc4e2bq5SXbXIsCSWfQTHKR70W4LxbbwmFS2VT4oHmyQZMmGIHMiD5itNH5YkpP9J5wn9H2mbE3BbUalUImP3nIgfQ+tXT8WwOAXLaVF+snvOrt6gR3rP+NeM8RebykqOR3b6xlX/lAPc0NPeLEkkkz5iTJJ6k0eX9oqxN/ew1474+uXZVBAP3h7fIDH/uLegof4Zxx0xNu+zM5VtcxJ8swyjoIJ0FVVo/n/AHpu38zDvP13ofksoqKo+icLi0uoty0wZTsR9deh7b1C4rwdbvmHlubzGh0+0JnbmNfbQ5T4b41ewxzI2n2lMwwHXoe9a3wLi6Yq38RAy8iGHONlOxHcUy32Y5wcN2V3DeJ3bL/CvA7abbdVaYIn2/h0WiTD3FbzCCOvf6b9qiY9bTLlukQSY3zSOaxrmjpQK/H/ANVuP8F1uaQqiDJBEfFIOVRE6LJ1BhdQXUuPZPjy6NHYAVDI1rzA4pb1pLi7OoYehE/zj2qQU0ppKxU6I+1Nuk771IamwdecUlDWMlP8iurmXU11KEf4tey245ucvtqSfoKDPECK1v4at52KJlB+zcbLJHMQrR6Gibi9tiQxkqBEDlJ3/DehfFRdxNq2ywALjNMDNAKJGsmc7RzgHahldyKYlSJGMtJBXzMy5gN9C4zKDoBtlH4c67DWQ194+W1bS0scif2hy9DGT6U+9x2NsFcuY5iCZIy+aDGkaLzqqu3iMHeujU3ncj0Zgi/9CipIoEXhzC4ey7RaRGYk5wusneCflUnkNiehEFQHKgXCTbyo7ZtAEc6mYgq0xPODzGnLUm4TxGYRzqNAT+Xft9N99OPJapmbJBraLNyFBJ5Cfw1rLDZuY/FMlzFG2FMgQT+9CGRlMFZ19BWoYhMyssxmBHfURpWV8XwDYdmV98z3lInUKAqQY/hkUM0qr4K+mina8llj/BT4dP8Aw5N1DpcV4zAxo66Abbr2EVU4PGtnaNFV8isJ3AUsG9/y6xRPw/xgqW2/WpBtlQWUAhpAOgGszM6cqCeK8ctXsQxw9soLsK6kjVmMZwORiD35xUppfdE1YpTT4zNH4Nxb4oytGfbfffT1/P8ACrXJvz/Ks2wvEDnY6KocojCTtAhvVp1/I0c8E4oLoyOYuDTXmY56b/n9RTY53pkM+Lj7l0ScfgUvLlbf7LdD1rMfGuCeylu2w1DaNyPl3HrNayw1/wA5a/nXPaB3AMdpj0700sabsTHmcNeDBcPwTEXfktOdZBCn10O3WiDhXgLEu3mUWgIGZzJ9lG/4VpPEON2bKks4MaGCIHKCxOUHtM9qBONfpD3WyO06gc/tGGO/IL611RRRSyT6VF/hvDOAwo/bftHy6lzMaalUGijXc6jrQLxO7gLd43BnvmRCsUK++mX/AL5jaqTG8VuXiczEiZjYa7GOfqZNQLymeo5j3FK3Y8Yce3ZpFjx3cv2PhJaRGywxjSNYKJsunWfShS/w9nzAJ59X5ydywnpuZ0ERV34a4I1x28qHKqgFiyiHOj+XVmAB060R+HPDlnEO9y+XbKxW3ZLrlFsjOJyMSxMk5S2gIka1yubFco4rSQA8K4SBchgLwVoNtCxBGXMCbi6BZIB1miWzhFFk27mJt2lO+HQOiHmc1y4POxiOXY1aniKYe4RftrZIJAR1ASJ0yEQpEQd5661Sce4xZuAqhV2aYVNSZ+yFBJ/Cutpiu5FHjvDd0vmtqsMCwRM7RALQC4zNC89qjYXhVwENCwRM6aid1POinBX3s4JUxNq4tz7DeTMLUkhGzaSAjEAzEqCBypcXjg9wsqALGmQxsSDMufMSNY5k0ZHKTYc+H/D2BRFuu4vsdQDsDr/w+3VpFSeK+MUXy2QDGnlymO2bVV9g/tWdfrX7I5SxSZyFmAJG+YT+YNJxgYo/m1CnRSRBid9z/mlDl4QnC3bLTivFbl0nOfm0yjmBydjqwE/aJGug5VS3bzB1BIykHbYQJ3n0pSXSQh2216ykk/XT2pvFW/kJJMMdT0J1/AUCi0ap+jTF58MbZOtpv+hvMvtOYe1Fjie0VinB+NXMNcFyy2h8rDcEcgR6yOomtU8OeJbOLXL8l0DVD7aqftLrV4SVUZskGnaLNl3pq6ulS2XSo9wcqZoSJErqW1yNq6p8RyUF/H/IoY4jwBrd65iFh8yhUUiAmWecHQltxRYpmKW1uRB1FUlBSQkZuLM/4reZFvvIlEypGkM+gB6tOX61H4sioMLZMBVhmPQW1iTpzJqx8R8PKXLVuSRdvBuei21z5f8AoWoVti2NuELItotsGNAWlyT20j3FZHHi9mtO1aHcVbARlW3lB/ZZtiBtbKxqRmbTpDGn/wBYRigDQ5XOoYENGm439RvpPLRN9bsoGysYUlRp5gIZpM6ZnUj+E9arreHFzFX2uNpaUBWGmWZuAjuo3POkiENuF43OMrfOO+8enPX3GvWPeNcLTEIUfqCCNwQZ6dQKHsLf2APnADAgwGXky6acvQnoYJLw/Gi4uvzD8RtMcu45ekE64SU1TM8ouDtGU+JeDX0y2sjO5Z28ilpBJgiB0IqLwzwLjTcF1bJQ6E/EKqCVIPWdQIraGGveP81ivCfx7UFiS8lJeplIyuxZe3ZFt1i5BDA8mcmZ66tSsJjWVrnJFfIrCfsqpIcdMx35RRvx/ggvgMNLikHQfMBrlPegjDIyYY5gVc/EJUiDmdjAI5biss4OLNuPKskf8hSvjC3atxfMMNpOpHpBZj3A15xQbxz9IFy4SLeixu22u/lB1/5ifSq7xqsPZXohH4j+lDBtCDz0PWrRk5Il9GKeiTi8ZcumXYt6nbnoNgPSmbFst3gkE6e1Jtt5ZHMCPyq94BgltgYm7bNwA62zIDL94++vTTbr2vIXJ9Ia4L4evYh4tWy+0nZR6k1oPCv0eWbYz4q4HjdVJVAejNufwp/iPjW3ZtWhh7Ih0DoDAyg7Si/KOXeDoRqQri3iG7eM3bhI+4uw9gP7VX2xMzc5/hBlwrE4ZbmKSw2iQwEaBAmy9QHzaHbSqvgnFBinTDKtxGs2ELXZEFiiQuUzMZ5kjrVHwbFZWuxopw10DToAwgek1P8A0cpN7Ev0SyOXO2vX+Gs71bKUEWP8SvYCWbgl8ozQMxUHMFbOzAM+mvlGxoUucexBFxC8BvuyuUGZUEGSJHMnYbU/48uEYhOUqin0LXB+f5UNYTBi8qhgxATUToYaJbn1+pp1N1YqgkSMcxdlDMTmZp15lYmBprUDDXIUSJ7GNyJ5/vKabS18M5NYVwQCZgESQJ5SDThADMpgiToYOgIePoTRoI7hlkETpLACdNQDt7U+DmWAYJAn0PX2kU23D7Z2WP4Sw/I16mBI0W44jTWDH5Hn1pThmyT8MAjQQN51nUfSpOKtDKxB5gjtMLp9SfemRhLoXSGTqQfTcach+VLYsAR8MwViFgwRqNPoPaiEeZ8ynQidvzBHvT+EuGA6tlI1Eb9oiKrcLiABDeUAADMCPrpH41Iw18KxB1Uzr2OvIdZrujjRvDfjiYt4r0F2OcxDgc9dx0ozEESDIOx7etYJacGTsfr+FEvh7xRcwxClg9on5Z27r05abU6m/JKWJeDUHHaursDiVu21dZhhIzAqfcGK6jRIkW3qTbaai/DjUVIs6VaIkqG8bhQ6wfY9D1FBmG4PctG78VgPiXHc5TrlkZCGnQBQZEfao6ao2Owq3UKsBqOevqD2NJlhyWg48jjoEGsFnYBjBVhnnzKWlvJpGnkjplqv8PoHRruXO9y60gHUIzKPN2yrPp61K4tNuxedtIlkUaENJtrMHUQU07V7w3DZbKLbhBlKu2WGzgBAwneCNzuAKxPRsOt3SGd7mmRY8smASx9SSnw9OunKl4DiCvL2SSVbKwG4In8Y26gx6RXvhEuXVGZgWDHMJCqDBPc5U055hyqJ4ftRh7ZSfiA66aHP54Yx8pXLryMUU62gNWqDzDYoXFnSYkj+Y7GNz0PMEU8g6fyoYwWNIVLiSAwDQeQMEyNZHUdpGo1J7F0OoI9xI05xp+fcGtcJKSsyyi4npU/5/aqHxLwP46hkgOrKT+8qkNG2+lELCm9PSjKKkqYYTcXaMS8Yr57cjUKw9NdjQ7bQmRW8cT8M4XE3A962SwECGZfqARJpNrwhghth7fqZO3qTUo4nFUan6pPdGHcMwjXLi29+vYc/c8uulGV1VgFv9G3B00zH7Nk9M0a9AGNFXiTAYNLRNsWrNyIDqoCsNPKY1f8A5QSO1Z/xLFggKpPw02nQsx+a4RPzNpvsABSyi72dGacdDeKvm47M5GZ94000UQOSgAADkAKg23UJqSPLEdzpProa8ZSHBnVgeUxoTt0mPepfBsELt8lv9NDmbnA3j0JH0npXP5O/Ba8EwtpLY/WR5XXfNBVIjKCdBoNZ37RNWtrGWsG1y7atFbJUKLYDB3KgkP5tQ0aZTsonrTHFSD59MiDUcnIOxHODsRz221pbrsynMSfK0KdcixOWdiYjX+VSTbGosf0ht+1Rhyt2m3Gn7RjVLwbFG00xIDuhHOCS2/XaOu3OrPxfcDJbcf8ApUPPcFz17VQXHlbuUEiVIZdgYUnX22p4r20KO8SI+IzIcynKVO2kPy3nSomIuzcGoObKN9BIKmSOxFJBnWen4f71ZcFwq3iytopG5EhSTHm6AnnyPrTdBW2Is4qVAGrRB5AEaGT6+/apfD7KG4pv5jbmGCaQP/29/pTK2vhMbWbPlZirCRmUkGexBMEenWpuFwz3GCopZjyAmkDRpTeGMPdsq2FIURpBJVxzDjkepieRBGlZ/wAV4W1l8uUh5j4cGTP/AJe+YEzA20gGfKCLwyt3BOXv3RbtgD4lsTcOoMFgsi3B+0d4p/xT4xtG2l2yy5lJI0zNBkGV+ysgfMRyqrpq+mZ1yUq7QEMORkEaEEQQRuCNwe1M3cKpGqjpzH40u/xBmuObjl2YLE6k7rAA2Aj01rg5O/l7AieXP+n1qZYiPZAmGeeghu+s7epIou/R/ewwuqlzDtcvk6XNHCx+7AygddaqeFcIe+wtWF7kmcq7+Zj1/E1qvhrw9awiQsFz8782/ovQVWFslkkkqLbXrXVzGuq5mG9Irz4kCkr0r0jrSjD1u5NelqZUxz3p/LNFCvQP+LOAHEquSJDqXnc2wwZgvclV+gqtvh8huksjAKWQEMBkJZlGg1Pyk9KM1oe8T8PDDOoJJIQjXQMyhjA02FSzY7VorjyfpYIcdlMIFQAlwilhHmfyg7DUwp17AVZsrCzln4aqrLAIzSpATKRoJAPKfN2qBxwk3sPaS3s7MF0UEW1DKeyk5h7VZcQtLngkszEMqamAkZso2BIJ361ma0aCPjuIixZUhGIDi0FiDAYpKg76LI66daseHY0pDrqh77a7HoAZ/hM8iYoeLo1zEYVdVYguyEyoKjMJAjUNmE84qfeGQm4vmWQLyryYgS4GusMJXmDO+/Rlxdo5pNUGti6HUFdu+kawQRyPUV65/LXXl9KGW4kMICzHynTYnWDAgazAMHoIJ0FDPFvFl25OXyLvLQTpzC/Kvqcx71sWRNWZ/puw6x/HrNkSzdxPP+GJL/8AKCOpFBXG/GjuCLYCjmzD8cklR/zFvahHE4x2zPq5iS7E6x3Orfl3pp72ZIO5UnbTy6H8aRzfgosaWxeK4gzkvJuNBlnJ+gPP0GlRGuZspI0EEmJBnMpAk9Y+oqYEJMySCNuW8z9KgWhCtbI59u2v1mkKI67cDNmiNI13I10OvX/N6JuCYOEyRBIzXfQjyoD1AIO/PrBNTwXAG9dCx5V8zxsANjttPLsehy3HF7oH7FDKj5zpLH7rEcxz26daSW9DIg4y/nYBZ+EnyDQT+8Y9dPr0AafYjsenSKXZtNcbLaRrjz8qCY233Aol4X+j/E3dbzC0v3dz7x/Mj0powb6BKaS2DdzDoy2vmK/CEqSSoOdth0I1jbnVlwrBj4Ru6squ2dRJ3JKuBI8upUgcjPI0Wn9GeHy5RevAbZTlj2ETHaafwfhVsIXNpviowh7RUA77rrEwSCDE/n0sckiazR8Ga4zhtsXxnDCy51KwMhJGkERHbSrjA8Ot4S6HlrqMClxCB/pvEgQdSNDU7GcKUOUj9i6+Q89wrJqNCJjrpyM0zwjEC0TYukEjVW6qdpM7jn61ByZak9nnFuDEoqLcDKAXs3TrIOw08sRoTuZmlcH4vh8HDzcNxpRzGiP/AOWtvMM5P3ycokHY1Ow4Qn4DnKrGbB5pc3Kj90nX1JH2hQx4g4WzMHVT8W0R8RQZJAjUD8R1HrRxyA1apjPFuKtfe8hJCGXCE7liZZ4ABYntG251qowZm3cXsTGvMevanywzqQQVdTqNdiCD9DUbA6XGXkZ/A1UVjoefhnqpH4A9O1TbGhEnTScsTHbv61X2h+zX91o9PNlP4VOtDXUE7R/nvXMJs/hR8N8EDCxH2gfnn9+dZ/DpVm7RNYjg8S9pg9tijDmNP9/StJ8IeI2xXkuWyHUTnUHKY6/dbX3qsZ2qM88dbCA3K6pPw66n4MnzRGcc69B7VHFzWKWK6w0OKD1qVa2qLNercNFOhWiTmrmUEQRM71HNw1wY85prBQJ4/g91caLogWxbCIT3cFhA1By5gDtrTN3ynLaCllLMwJOjORMk9rhMdqNriBlIOxoT4hhzbusWIW3AzMdJEMZB0iNJJ5CsuWFbRoxzvQPiwj4+75iQqLpmjzMRcOXoABt0mrd7wbLC+VyjZtp1znSJnKlVHhkg/rFwAO3xCEBIzfDACKZM6bieeU1a4myzsULZR5ipXcDKqb7ZpZ47RUX2VK/xTmGHtByCxdc0TE/DaY7TNBl+6MyrroVMxprmWJ6zrRj42P7OyOtw/wDY3bvQfibmmWDoM3UeUgn3/vTw6OFnUmTIIA9tZgxz/lUbAvpBB+bLp3GbXtMipHwojKYAERA7RryjX61Ht3MjXB3kfU/1Wns48Y+VB9oAx20KH1nX8+VN2cMzMFQSSYAn8zyjr2pKuSdB8x0A3knYetF2Ftrg7cuobEXBsdRlETH7oO/UxHYOVAFYi8mEtjD2iTdaCbg3BYgZh35KJ0Cg8hFp4V8M4Z3ZL5LOslEkqjoDGcQczEHRlJ8p0IMgkKuvrmJkl1Yk8znWSa0niNhXIykrc1uLlMPK6Z0kRmEga6MDlPKOi1F7BNOqQVYXB27S5bdtEUfZUBR+GlPW5k9Peh/gvidWDW73+rbgMUDFWB2uafIeqNDKQdIgnuM+LbdokIyHLEsSWkkTltqurnUTqAJrUpKrMvGV0EbkAEnYamhfjXjRLKyqhs0ZZcA6iQzKASqeuvahHEfpEvXCym2qn7PmMDQzmUSX1j7QFCmOvM/xSxkkhtlGh5AAAAaGpyy/BWOHywoPHFxN5BEC+wV2byqHhsjJbU/egFiZYROwhni2DLCP+NbIiOR9NoPU6nvvQtgrhCqRurqR/wC5YO3rWl8Stm4iYi2JaAcvNrZ1KjYEiZFZMndmmNJA3wu6cUCGOUjQqBqCNyT1E78p0irtLvxs3PEWQRsB8W3yk8yDoSOe0ZqoeLW8ri+uoI86rIDKJjQbx06A7aVZJdJCXbLjMmo+7t8rRuCN435xSMZoFuPYYoy3QJtM5JAEZHaQRH3SfTU96pzZufE+IAoHMFjI0jkPwmtK4hhFvp8VEm3ckXbbGMr7Hf1kR2I3oMxuENm58Njm+0jD7Sz1+8uxHoedUhPVCshWMMY87SJLRsJOu0669anWugEmYEbnp61O4HwO/iCPhr5ebnRR7x+G9aV4f8K2cLDfPc++eXov2asouROc1HsGeAeBWuQ+KJRI0QGGPr90fj6VoOAwyW0CWwFRdAB/Pqe9LLR6Uh2idKtGKiZpTch7Ma9qK132rqPNC0RFXWafRhFMt71yjpSWWJGavAdKablvSHrrA0PG5S/jTUX1pSxGldYOJIBnTfpTPFcH8W0ymCxBAnaSNAe016CRHOli5rR01sWmgP4NwxsPat2nTzwc5EaSWfU7sJMD1p6xZBaHYM6QenmAbzADkM4H0oj4hhfiKQCQ0EBufsaGcHhvMXiWOZZ5wCFgnnOUH1rLkXFmmD5FR47eVsdnb/tA/nQjcuD5dTmkaDsTJ6UXePNrHWWP4L3oWQwJM7gadz6bdaMOhhu2QEBBy7GFjUnzER3qC92SWOk6/T/andScqiSDAjnyHLpz7Va8M4Uqg37/AMqk6abiRPcg9Nzp3L2kck2TeDYVMNb/AFm4D8RtETnrsB0LCdd1E7b1XYi8zsWcyzb9gNlHYSfx60rE4xrjZ35fKOgn6ZjzPoOWrLtPakryNR64kD+Jf+9a0bQ4xO2HPT7Tp/T8Kzd7kAd2X/uHatEwN0tidP8A01s6fvOT/KhIDEcZc2bd2/bgP8TKdJBkKgJ5ZhGh9qAMVxByVVnJUXG00H+oM86AfanTYa0beKbjfqlzTe8f/wAzD+VZzjH1aOiN/wC1tfwNGLFijy60XfcfiINOM/mI+8v5H/8AqmsY2oPUfiD/AHpx3gqx7/SJ/lTDjGE+Ru0N9Na1nws2bDJr8kr9DpPtFZDhr65nUKxkEDynX8BWm/o/xIK3E3+VwPUQf5UmVaFXQ5xLh4tXCTrbu8vuud1/hO4G2jDXSqexcGHu/D2tuZUj7JM+Q9FnUD26UdYywLilG1DaGNx37EHUHtQfxHCAZrNw6jbWMyz5XmOoGg5r7mNjxlZNs3fg3JyzacZbq7kjXK4/eGug19dKg+IeFrGQknTNZffXkQdo5Ecw3eoPCuJOR8Fz510mfmXkRB8pPOO9TsAcwOFuGFJzWH5q+pKehzGPUjpXdMLQz4B8QGy5sP5Qxgz9i5y16H+YrTcM5IzEdv7xWQ8a4c8FwoFy38yCPMoM6axpuD6jnR74I4+MXYysZuoBJ+8v2X/ke9bMeS1RmzY/Jetd10/lSg396Ux+opot/vRbZNUOhx3rqYkenvXUOTOoQ69NfSutiDFOWH159qWZ3MGetMug3sbDxofy2pFwGYJ/vXpHtXh/GubCeGI5Aia9RogH/O1OKu+2p511xYyj8a4Ak3Ne/auZ9wRSCYO86Eg11s76+1K3QSSWiBUDHYUDziO/9akLd0GlPL7UWlLRy07M4/SE0GwJH2z/ANlDdnD3Lp+Ha1b7ROgA6euvrR3414Gbj2W1+GM4JG4LZYA+hj2FVrj4Qt2rUKDrPJddXOvmBke5I05Qb468l4+4rsJw+1bBA7/EuNpAj5QeQM7g99JAqs4hxD4zCAVtiMi9Y0DEem2m34L4viw/ktz8MSHaZNx5115jqecnvMC44EDdjyGpJ6RQS8soOO00018TA1PQR+J5VfcJ8GYvEQWHwbfV9DHpv+XrR5wTwJhbMFx8Vh975Z7KNPrNVjByJSyRiZjwjgWIxJHw0LAGdNFHMSxiTNHXCMHcTFOtwEFcPh1120zhoPMTR7bUAQAABsBtTWLw4Ydxzp5YdaZH69vozzxLa/8AAk8muBhHd2P86z26gJAOshl/n/KtD8VgrgEVhlabQIO4MGRHKs6xDeZcp1B9gCCCTUIl47RHuXS6LlEmNYO2252mRtUu1adwsjLEEzuSNNOUd6dwGGOioGcidFBO+p0FEeE8MYy58tgrPN4Tf11p7+A2vLKRVPWKIPBmFvC8Xt22dIIeNgP3Sd2kDyjeiPgfgNRDYlg0f8NZyz+8dz6Ua2baoAqgKo0AAgeworHfZKeZLSKFXBEgggxBFVvHuHfGQZYDrqpO3KVP7p/ODRBxDh2pe2N9XT73cdG/A/jVctwEAj2/oeh7VmyQcGNCSltGd8Qsu5D2lKuhPZp5qwGijt1p+zi1uoCBL9BvI3H7sfe5dt6IvEeDKn4i7MQLum3R/wCR9j1oXvKcM/xFPlmLgnWRs4jaNj7HnQWy6douShv2wWE37QGYTOdBpO2rDXlv6iqS3dOEvrirJm2zSwGgBbcfwtPsSDzq5H2boYAjVT1kbEclM68yIpGNUMjOsmzcJDpE/Duc1jo06GOfcV0ZUznFPQf4HGpetrcQyrCR17g9wafcSOlZx4L4qcJf/V7pPwbmqOeR0Ak9ohvY1ouKQzGu3+RWxO1aMUo1KhCmupstGgMV5ShPQ3m6+lcbmwJ50gNvSLsSIPrXWGh661NgzpzpouI1mlqY501nUS99DSjrG0z1qMHr1n1E78qNiUOXANO1MjrpTjCfff8AtSDaoPY6OC6x71ItrTKqOX+GpA0oxQrHbltXUqwBB0INZ14p4A9tP2Ze47uUIAJLWyCQD0IiCe86UfF4FcW+tCfuOg3Ezzg36P79zW+4sJyRIZ46E/Kntmo54P4cw2G/0rYB5u3mY+rGp6k12fWjSR0pykP16lNfF7U8lPfwTZ7mivc1JYa16dN6OxaKjxF4fTGIEZnQZgxKROgIjUHrUfh3gjA2trIc9XJb3g6T7VflopLXKHFdjKUqqzrNpEEIqqOgAH5VxakE9KQ1wg0HI5IdFJZq8tEEb6969CGgHQ4tyq7iPD5PxLY832kmA47dH789j1Eu40GKUjfWudSVM5WnaBx7gZTOoMggj2KsCAZ12oTx2GFhmVgGB1tzqMnND3Gs8yCD1rQOKYCZe38/2hsH7Ho3Q+xoex2HF62QRBBJGYaq401B6ag+tYp43B/g148iaAvhmINthauaqRNsnoNxy1H89Kt1u5Glpa24i4p+79+NSCon29qrcfYNxWWMtxTprqHEwR2135g9684PjDetQ2jKcrDTcdfXSg97RWiRxnhcgWy8mC1t+RGsE9TBggbzNFXgTxB+s2zauGL9nysJ1IGgM8/XuDzqgW4Fstbu/KoZ7LTqHQF/hk8pAMdpHShfC8Vu/raXrSw8RCSZ1EK3UkSKrhbRKceSrybcbYO5rymluFgrEFSQCVPIkaj2rq1GTZX45iE0MeleWGJ3PKurqgXPMSfKPenLbHT0Fe11EVjjf59KWPlHoK9rqYB7bOq/5zpT715XU/gAu3/P+tOxXV1BAGbZ3pJOldXUAj9nauXeurqdiocNeA/nXV1dHsVkleXtS7tdXVTwKxmNfpSRvXV1SY4n7Rr1xoPWurqHg4WBv/nOpHL2ryuqkBZdkDHHam7B+X1rq6pP7iq+0kvtVDxjS8saSmveGMT1rq6ky/Yzsf3Anx5R+trpvbWe8PpNUpOXiHl0/Yg6aa6a+teV1Z1/o2PpE7xX/wDKXeyT+AP561J/RjZWWbKMwQQYE6nXWurqfF0TmaG+9dXV1amYT//Z"/>
          <p:cNvSpPr>
            <a:spLocks noChangeAspect="1" noChangeArrowheads="1"/>
          </p:cNvSpPr>
          <p:nvPr/>
        </p:nvSpPr>
        <p:spPr bwMode="auto">
          <a:xfrm>
            <a:off x="12065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909" y="1853148"/>
            <a:ext cx="3276600" cy="14001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845" y="4131736"/>
            <a:ext cx="2476500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73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885423"/>
          </a:xfrm>
        </p:spPr>
        <p:txBody>
          <a:bodyPr/>
          <a:lstStyle/>
          <a:p>
            <a:r>
              <a:rPr lang="en-US" dirty="0" smtClean="0"/>
              <a:t>Life in Sumer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5679" y="2438399"/>
            <a:ext cx="10018713" cy="4758743"/>
          </a:xfrm>
        </p:spPr>
        <p:txBody>
          <a:bodyPr>
            <a:normAutofit/>
          </a:bodyPr>
          <a:lstStyle/>
          <a:p>
            <a:r>
              <a:rPr lang="en-US" dirty="0"/>
              <a:t>* </a:t>
            </a:r>
            <a:r>
              <a:rPr lang="en-US" dirty="0" smtClean="0"/>
              <a:t>Social Classes</a:t>
            </a:r>
          </a:p>
          <a:p>
            <a:r>
              <a:rPr lang="en-US" dirty="0" smtClean="0"/>
              <a:t>Polytheistic</a:t>
            </a:r>
            <a:endParaRPr lang="en-US" dirty="0"/>
          </a:p>
          <a:p>
            <a:r>
              <a:rPr lang="en-US" dirty="0"/>
              <a:t> * highest: kings, priests, landholders</a:t>
            </a:r>
          </a:p>
          <a:p>
            <a:r>
              <a:rPr lang="en-US" dirty="0"/>
              <a:t> * merchants</a:t>
            </a:r>
          </a:p>
          <a:p>
            <a:r>
              <a:rPr lang="en-US" dirty="0"/>
              <a:t> * Ordinary people</a:t>
            </a:r>
          </a:p>
          <a:p>
            <a:r>
              <a:rPr lang="en-US" dirty="0"/>
              <a:t> * </a:t>
            </a:r>
            <a:r>
              <a:rPr lang="en-US" dirty="0" smtClean="0"/>
              <a:t>slaves</a:t>
            </a:r>
            <a:endParaRPr lang="en-US" b="1" dirty="0"/>
          </a:p>
          <a:p>
            <a:r>
              <a:rPr lang="en-US" dirty="0"/>
              <a:t>** Women could work, own land, and join the </a:t>
            </a:r>
            <a:r>
              <a:rPr lang="en-US" dirty="0" smtClean="0"/>
              <a:t>priesthood</a:t>
            </a:r>
            <a:endParaRPr lang="en-US" b="1" dirty="0"/>
          </a:p>
          <a:p>
            <a:r>
              <a:rPr lang="en-US" dirty="0"/>
              <a:t>Children attended school  If they disobeyed, their parents could </a:t>
            </a:r>
            <a:br>
              <a:rPr lang="en-US" dirty="0"/>
            </a:br>
            <a:r>
              <a:rPr lang="en-US" dirty="0"/>
              <a:t>sell them into slavery!!!!!</a:t>
            </a:r>
          </a:p>
          <a:p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72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976" y="-13950"/>
            <a:ext cx="10018713" cy="1752599"/>
          </a:xfrm>
        </p:spPr>
        <p:txBody>
          <a:bodyPr/>
          <a:lstStyle/>
          <a:p>
            <a:r>
              <a:rPr lang="en-US" smtClean="0"/>
              <a:t>Technology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738649"/>
            <a:ext cx="10018713" cy="405255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* Invented the wheel </a:t>
            </a:r>
          </a:p>
          <a:p>
            <a:endParaRPr lang="en-US" b="1" dirty="0"/>
          </a:p>
          <a:p>
            <a:r>
              <a:rPr lang="en-US" dirty="0"/>
              <a:t>* First to use bronze </a:t>
            </a:r>
          </a:p>
          <a:p>
            <a:endParaRPr lang="en-US" b="1" dirty="0"/>
          </a:p>
          <a:p>
            <a:r>
              <a:rPr lang="en-US" dirty="0"/>
              <a:t>* Developed a number system in base 60</a:t>
            </a:r>
          </a:p>
          <a:p>
            <a:endParaRPr lang="en-US" b="1" dirty="0"/>
          </a:p>
          <a:p>
            <a:r>
              <a:rPr lang="en-US" dirty="0"/>
              <a:t>* Architecture</a:t>
            </a:r>
            <a:r>
              <a:rPr lang="en-US" dirty="0" smtClean="0"/>
              <a:t>: ziggurat</a:t>
            </a:r>
            <a:r>
              <a:rPr lang="en-US" dirty="0"/>
              <a:t>, arches, ramps, pyramids</a:t>
            </a:r>
          </a:p>
          <a:p>
            <a:endParaRPr lang="en-US" b="1" dirty="0"/>
          </a:p>
          <a:p>
            <a:r>
              <a:rPr lang="en-US" dirty="0"/>
              <a:t>* Cuneiform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73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EB8F22"/>
      </a:accent1>
      <a:accent2>
        <a:srgbClr val="CD4223"/>
      </a:accent2>
      <a:accent3>
        <a:srgbClr val="A89374"/>
      </a:accent3>
      <a:accent4>
        <a:srgbClr val="83AA67"/>
      </a:accent4>
      <a:accent5>
        <a:srgbClr val="4FA9C1"/>
      </a:accent5>
      <a:accent6>
        <a:srgbClr val="9390AF"/>
      </a:accent6>
      <a:hlink>
        <a:srgbClr val="EC7220"/>
      </a:hlink>
      <a:folHlink>
        <a:srgbClr val="F09355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EBEC8F79-A447-43FC-8E81-85E8468AF3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TC103457496[[fn=Parallax]]</Template>
  <TotalTime>135</TotalTime>
  <Words>115</Words>
  <Application>Microsoft Office PowerPoint</Application>
  <PresentationFormat>Widescreen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Corbel</vt:lpstr>
      <vt:lpstr>Parallax</vt:lpstr>
      <vt:lpstr>Mesopotamia</vt:lpstr>
      <vt:lpstr>PowerPoint Presentation</vt:lpstr>
      <vt:lpstr>Location…..Location…..Location!!</vt:lpstr>
      <vt:lpstr>The Sumerians</vt:lpstr>
      <vt:lpstr>Life in Sumer</vt:lpstr>
      <vt:lpstr>Technology </vt:lpstr>
    </vt:vector>
  </TitlesOfParts>
  <Company>Brighton Central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Mesopotamia</dc:title>
  <dc:creator>Erin Vanstrom</dc:creator>
  <cp:lastModifiedBy>Erin Vanstrom</cp:lastModifiedBy>
  <cp:revision>6</cp:revision>
  <cp:lastPrinted>2014-09-16T11:34:42Z</cp:lastPrinted>
  <dcterms:created xsi:type="dcterms:W3CDTF">2014-09-12T16:42:33Z</dcterms:created>
  <dcterms:modified xsi:type="dcterms:W3CDTF">2016-11-28T18:07:08Z</dcterms:modified>
</cp:coreProperties>
</file>