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7" r:id="rId2"/>
    <p:sldId id="256" r:id="rId3"/>
    <p:sldId id="261" r:id="rId4"/>
    <p:sldId id="262" r:id="rId5"/>
    <p:sldId id="263" r:id="rId6"/>
    <p:sldId id="264" r:id="rId7"/>
    <p:sldId id="272" r:id="rId8"/>
    <p:sldId id="265" r:id="rId9"/>
    <p:sldId id="266" r:id="rId10"/>
    <p:sldId id="267" r:id="rId11"/>
    <p:sldId id="268" r:id="rId12"/>
    <p:sldId id="269" r:id="rId13"/>
    <p:sldId id="270" r:id="rId14"/>
    <p:sldId id="271" r:id="rId1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1" autoAdjust="0"/>
    <p:restoredTop sz="94660"/>
  </p:normalViewPr>
  <p:slideViewPr>
    <p:cSldViewPr snapToGrid="0">
      <p:cViewPr varScale="1">
        <p:scale>
          <a:sx n="63" d="100"/>
          <a:sy n="63" d="100"/>
        </p:scale>
        <p:origin x="102"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649"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134" y="1"/>
            <a:ext cx="3038648" cy="466725"/>
          </a:xfrm>
          <a:prstGeom prst="rect">
            <a:avLst/>
          </a:prstGeom>
        </p:spPr>
        <p:txBody>
          <a:bodyPr vert="horz" lIns="91440" tIns="45720" rIns="91440" bIns="45720" rtlCol="0"/>
          <a:lstStyle>
            <a:lvl1pPr algn="r">
              <a:defRPr sz="1200"/>
            </a:lvl1pPr>
          </a:lstStyle>
          <a:p>
            <a:fld id="{64C16FCD-B70F-4F1A-866C-7FD14808D6F4}" type="datetimeFigureOut">
              <a:rPr lang="en-US" smtClean="0"/>
              <a:t>1/3/2017</a:t>
            </a:fld>
            <a:endParaRPr lang="en-US"/>
          </a:p>
        </p:txBody>
      </p:sp>
      <p:sp>
        <p:nvSpPr>
          <p:cNvPr id="4" name="Slide Image Placeholder 3"/>
          <p:cNvSpPr>
            <a:spLocks noGrp="1" noRot="1" noChangeAspect="1"/>
          </p:cNvSpPr>
          <p:nvPr>
            <p:ph type="sldImg" idx="2"/>
          </p:nvPr>
        </p:nvSpPr>
        <p:spPr>
          <a:xfrm>
            <a:off x="717550" y="1162050"/>
            <a:ext cx="5576888"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848" y="4473576"/>
            <a:ext cx="560832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6"/>
            <a:ext cx="3038649"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134" y="8829676"/>
            <a:ext cx="3038648" cy="466725"/>
          </a:xfrm>
          <a:prstGeom prst="rect">
            <a:avLst/>
          </a:prstGeom>
        </p:spPr>
        <p:txBody>
          <a:bodyPr vert="horz" lIns="91440" tIns="45720" rIns="91440" bIns="45720" rtlCol="0" anchor="b"/>
          <a:lstStyle>
            <a:lvl1pPr algn="r">
              <a:defRPr sz="1200"/>
            </a:lvl1pPr>
          </a:lstStyle>
          <a:p>
            <a:fld id="{13AEA053-D0AD-46B4-B0AC-E1B4724AC4A3}" type="slidenum">
              <a:rPr lang="en-US" smtClean="0"/>
              <a:t>‹#›</a:t>
            </a:fld>
            <a:endParaRPr lang="en-US"/>
          </a:p>
        </p:txBody>
      </p:sp>
    </p:spTree>
    <p:extLst>
      <p:ext uri="{BB962C8B-B14F-4D97-AF65-F5344CB8AC3E}">
        <p14:creationId xmlns:p14="http://schemas.microsoft.com/office/powerpoint/2010/main" val="1675305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AEA053-D0AD-46B4-B0AC-E1B4724AC4A3}" type="slidenum">
              <a:rPr lang="en-US" smtClean="0"/>
              <a:t>6</a:t>
            </a:fld>
            <a:endParaRPr lang="en-US"/>
          </a:p>
        </p:txBody>
      </p:sp>
    </p:spTree>
    <p:extLst>
      <p:ext uri="{BB962C8B-B14F-4D97-AF65-F5344CB8AC3E}">
        <p14:creationId xmlns:p14="http://schemas.microsoft.com/office/powerpoint/2010/main" val="1459462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1/3/2017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1/3/2017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1/3/2017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1/3/2017</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1/3/2017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1/3/2017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1/3/2017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dirty="0"/>
              <a:t>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FMunU_LW3o"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QV7CanyzhZ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4054"/>
            <a:ext cx="10515600" cy="1325563"/>
          </a:xfrm>
        </p:spPr>
        <p:txBody>
          <a:bodyPr>
            <a:normAutofit/>
          </a:bodyPr>
          <a:lstStyle/>
          <a:p>
            <a:r>
              <a:rPr lang="en-US" sz="4000" dirty="0" smtClean="0"/>
              <a:t>Bell Ringer</a:t>
            </a:r>
            <a:endParaRPr lang="en-US" sz="4000"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074619" y="-44054"/>
            <a:ext cx="6782271" cy="6740729"/>
          </a:xfrm>
          <a:prstGeom prst="rect">
            <a:avLst/>
          </a:prstGeom>
        </p:spPr>
      </p:pic>
    </p:spTree>
    <p:extLst>
      <p:ext uri="{BB962C8B-B14F-4D97-AF65-F5344CB8AC3E}">
        <p14:creationId xmlns:p14="http://schemas.microsoft.com/office/powerpoint/2010/main" val="622681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Feudalism in Europe</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639189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New Social Order</a:t>
            </a:r>
            <a:endParaRPr lang="en-US" dirty="0"/>
          </a:p>
        </p:txBody>
      </p:sp>
      <p:sp>
        <p:nvSpPr>
          <p:cNvPr id="3" name="Content Placeholder 2"/>
          <p:cNvSpPr>
            <a:spLocks noGrp="1"/>
          </p:cNvSpPr>
          <p:nvPr>
            <p:ph idx="1"/>
          </p:nvPr>
        </p:nvSpPr>
        <p:spPr/>
        <p:txBody>
          <a:bodyPr/>
          <a:lstStyle/>
          <a:p>
            <a:r>
              <a:rPr lang="en-US" dirty="0" smtClean="0"/>
              <a:t>Some enemies make agreements</a:t>
            </a:r>
          </a:p>
          <a:p>
            <a:pPr lvl="1"/>
            <a:r>
              <a:rPr lang="en-US" dirty="0" smtClean="0"/>
              <a:t>Example: Rollo was the head of the Viking army who had been plundering the Seine River valley for years.  Charles the Simple (King of France) had little power.  Charles gives Rollo a huge piece of French land.  In return, Rollo swore a pledge of loyalty to the king. </a:t>
            </a:r>
          </a:p>
          <a:p>
            <a:r>
              <a:rPr lang="en-US" dirty="0" smtClean="0"/>
              <a:t>Agreements like this continue to be made throughout Europe</a:t>
            </a:r>
          </a:p>
          <a:p>
            <a:r>
              <a:rPr lang="en-US" dirty="0" smtClean="0"/>
              <a:t>Feudalism develops: system of governing and landholding based on rights and obligations. </a:t>
            </a:r>
          </a:p>
          <a:p>
            <a:r>
              <a:rPr lang="en-US" dirty="0" smtClean="0"/>
              <a:t>Feudalism is a </a:t>
            </a:r>
            <a:r>
              <a:rPr lang="en-US" b="1" dirty="0" smtClean="0"/>
              <a:t>political </a:t>
            </a:r>
            <a:r>
              <a:rPr lang="en-US" dirty="0" smtClean="0"/>
              <a:t>system! </a:t>
            </a:r>
            <a:endParaRPr lang="en-US" dirty="0"/>
          </a:p>
        </p:txBody>
      </p:sp>
    </p:spTree>
    <p:extLst>
      <p:ext uri="{BB962C8B-B14F-4D97-AF65-F5344CB8AC3E}">
        <p14:creationId xmlns:p14="http://schemas.microsoft.com/office/powerpoint/2010/main" val="1956631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Manors: Economic System</a:t>
            </a:r>
            <a:endParaRPr lang="en-US" dirty="0"/>
          </a:p>
        </p:txBody>
      </p:sp>
      <p:sp>
        <p:nvSpPr>
          <p:cNvPr id="3" name="Content Placeholder 2"/>
          <p:cNvSpPr>
            <a:spLocks noGrp="1"/>
          </p:cNvSpPr>
          <p:nvPr>
            <p:ph idx="1"/>
          </p:nvPr>
        </p:nvSpPr>
        <p:spPr/>
        <p:txBody>
          <a:bodyPr/>
          <a:lstStyle/>
          <a:p>
            <a:r>
              <a:rPr lang="en-US" dirty="0" smtClean="0"/>
              <a:t>Manor: Lord’s estate </a:t>
            </a:r>
          </a:p>
          <a:p>
            <a:r>
              <a:rPr lang="en-US" dirty="0" smtClean="0"/>
              <a:t>Refer to the graphic organizer to understand relationships </a:t>
            </a:r>
          </a:p>
          <a:p>
            <a:r>
              <a:rPr lang="en-US" dirty="0" smtClean="0"/>
              <a:t>Peasants rarely travelled more than 25 miles from the manor </a:t>
            </a:r>
          </a:p>
          <a:p>
            <a:r>
              <a:rPr lang="en-US" dirty="0" smtClean="0"/>
              <a:t>Manor was usually only a few square miles of land </a:t>
            </a:r>
          </a:p>
          <a:p>
            <a:r>
              <a:rPr lang="en-US" dirty="0" smtClean="0"/>
              <a:t>Typically consisted of a lord’s manor house, a church, and workshops </a:t>
            </a:r>
          </a:p>
          <a:p>
            <a:r>
              <a:rPr lang="en-US" dirty="0" smtClean="0"/>
              <a:t>Self-sufficient community </a:t>
            </a:r>
            <a:endParaRPr lang="en-US" dirty="0"/>
          </a:p>
        </p:txBody>
      </p:sp>
    </p:spTree>
    <p:extLst>
      <p:ext uri="{BB962C8B-B14F-4D97-AF65-F5344CB8AC3E}">
        <p14:creationId xmlns:p14="http://schemas.microsoft.com/office/powerpoint/2010/main" val="2750396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305317" y="121822"/>
            <a:ext cx="7263685" cy="6337195"/>
          </a:xfrm>
          <a:prstGeom prst="rect">
            <a:avLst/>
          </a:prstGeom>
        </p:spPr>
      </p:pic>
    </p:spTree>
    <p:extLst>
      <p:ext uri="{BB962C8B-B14F-4D97-AF65-F5344CB8AC3E}">
        <p14:creationId xmlns:p14="http://schemas.microsoft.com/office/powerpoint/2010/main" val="4147210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on a manor….</a:t>
            </a:r>
            <a:endParaRPr lang="en-US" dirty="0"/>
          </a:p>
        </p:txBody>
      </p:sp>
      <p:sp>
        <p:nvSpPr>
          <p:cNvPr id="3" name="Content Placeholder 2"/>
          <p:cNvSpPr>
            <a:spLocks noGrp="1"/>
          </p:cNvSpPr>
          <p:nvPr>
            <p:ph idx="1"/>
          </p:nvPr>
        </p:nvSpPr>
        <p:spPr/>
        <p:txBody>
          <a:bodyPr/>
          <a:lstStyle/>
          <a:p>
            <a:r>
              <a:rPr lang="en-US" dirty="0" smtClean="0"/>
              <a:t>Peasants paid a tax on all grain found in the lord’s mill </a:t>
            </a:r>
          </a:p>
          <a:p>
            <a:r>
              <a:rPr lang="en-US" dirty="0" smtClean="0"/>
              <a:t>Tax on marriage </a:t>
            </a:r>
          </a:p>
          <a:p>
            <a:r>
              <a:rPr lang="en-US" dirty="0" smtClean="0"/>
              <a:t>All weddings had to have the lord’s consent </a:t>
            </a:r>
          </a:p>
          <a:p>
            <a:r>
              <a:rPr lang="en-US" dirty="0" smtClean="0"/>
              <a:t>Peasant families had to pay the priest a tithe (church tax), this was 1/10 of their income </a:t>
            </a:r>
          </a:p>
          <a:p>
            <a:r>
              <a:rPr lang="en-US" dirty="0" smtClean="0"/>
              <a:t>Serfs lived in crowded cottages</a:t>
            </a:r>
          </a:p>
          <a:p>
            <a:r>
              <a:rPr lang="en-US" dirty="0" smtClean="0"/>
              <a:t>Average life expectancy was 35 years </a:t>
            </a:r>
            <a:endParaRPr lang="en-US" dirty="0"/>
          </a:p>
        </p:txBody>
      </p:sp>
    </p:spTree>
    <p:extLst>
      <p:ext uri="{BB962C8B-B14F-4D97-AF65-F5344CB8AC3E}">
        <p14:creationId xmlns:p14="http://schemas.microsoft.com/office/powerpoint/2010/main" val="3743327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FMunU_LW3o"/>
          <p:cNvPicPr>
            <a:picLocks noGrp="1" noRot="1" noChangeAspect="1"/>
          </p:cNvPicPr>
          <p:nvPr>
            <p:ph idx="1"/>
            <a:videoFile r:link="rId1"/>
          </p:nvPr>
        </p:nvPicPr>
        <p:blipFill>
          <a:blip r:embed="rId3"/>
          <a:stretch>
            <a:fillRect/>
          </a:stretch>
        </p:blipFill>
        <p:spPr>
          <a:xfrm>
            <a:off x="838200" y="472440"/>
            <a:ext cx="10647679" cy="5989320"/>
          </a:xfrm>
          <a:prstGeom prst="rect">
            <a:avLst/>
          </a:prstGeom>
        </p:spPr>
      </p:pic>
    </p:spTree>
    <p:extLst>
      <p:ext uri="{BB962C8B-B14F-4D97-AF65-F5344CB8AC3E}">
        <p14:creationId xmlns:p14="http://schemas.microsoft.com/office/powerpoint/2010/main" val="4099929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the Church </a:t>
            </a:r>
            <a:endParaRPr lang="en-US" dirty="0"/>
          </a:p>
        </p:txBody>
      </p:sp>
      <p:sp>
        <p:nvSpPr>
          <p:cNvPr id="3" name="Content Placeholder 2"/>
          <p:cNvSpPr>
            <a:spLocks noGrp="1"/>
          </p:cNvSpPr>
          <p:nvPr>
            <p:ph idx="1"/>
          </p:nvPr>
        </p:nvSpPr>
        <p:spPr>
          <a:xfrm>
            <a:off x="257577" y="1339403"/>
            <a:ext cx="11096223" cy="4837560"/>
          </a:xfrm>
        </p:spPr>
        <p:txBody>
          <a:bodyPr/>
          <a:lstStyle/>
          <a:p>
            <a:pPr marL="36576" indent="0">
              <a:buNone/>
            </a:pPr>
            <a:r>
              <a:rPr lang="en-US" sz="3200" b="1" dirty="0"/>
              <a:t>Christianity in the early Middle </a:t>
            </a:r>
            <a:r>
              <a:rPr lang="en-US" sz="3200" b="1" dirty="0" smtClean="0"/>
              <a:t>Ages</a:t>
            </a:r>
            <a:endParaRPr lang="en-US" dirty="0" smtClean="0"/>
          </a:p>
          <a:p>
            <a:pPr marL="36576" indent="0">
              <a:buNone/>
            </a:pPr>
            <a:r>
              <a:rPr lang="en-US" sz="2400" dirty="0" smtClean="0">
                <a:solidFill>
                  <a:schemeClr val="tx1"/>
                </a:solidFill>
              </a:rPr>
              <a:t>As </a:t>
            </a:r>
            <a:r>
              <a:rPr lang="en-US" sz="2400" dirty="0">
                <a:solidFill>
                  <a:schemeClr val="tx1"/>
                </a:solidFill>
              </a:rPr>
              <a:t>society withered after the fall of Rome, Christianity was a </a:t>
            </a:r>
            <a:r>
              <a:rPr lang="en-US" sz="2400" b="1" dirty="0">
                <a:solidFill>
                  <a:schemeClr val="tx1"/>
                </a:solidFill>
              </a:rPr>
              <a:t>constant</a:t>
            </a:r>
          </a:p>
          <a:p>
            <a:pPr marL="962406" lvl="1" indent="-514350">
              <a:buFont typeface="+mj-lt"/>
              <a:buAutoNum type="alphaLcPeriod"/>
            </a:pPr>
            <a:r>
              <a:rPr lang="en-US" sz="2800" dirty="0">
                <a:solidFill>
                  <a:schemeClr val="tx1"/>
                </a:solidFill>
              </a:rPr>
              <a:t>Popes and church leaders would be able to use the power vacuum in Europe as a way to </a:t>
            </a:r>
            <a:r>
              <a:rPr lang="en-US" sz="2800" b="1" dirty="0">
                <a:solidFill>
                  <a:schemeClr val="tx1"/>
                </a:solidFill>
              </a:rPr>
              <a:t>expand the power</a:t>
            </a:r>
            <a:r>
              <a:rPr lang="en-US" sz="2800" dirty="0">
                <a:solidFill>
                  <a:schemeClr val="tx1"/>
                </a:solidFill>
              </a:rPr>
              <a:t> of Christianity throughout the Middle Ages</a:t>
            </a:r>
          </a:p>
          <a:p>
            <a:pPr marL="962406" lvl="1" indent="-514350">
              <a:buFont typeface="+mj-lt"/>
              <a:buAutoNum type="alphaLcPeriod"/>
            </a:pPr>
            <a:r>
              <a:rPr lang="en-US" sz="2800" dirty="0">
                <a:solidFill>
                  <a:schemeClr val="tx1"/>
                </a:solidFill>
              </a:rPr>
              <a:t>Christianity was spread by:</a:t>
            </a:r>
          </a:p>
          <a:p>
            <a:pPr marL="1245870" lvl="2" indent="-514350">
              <a:buFont typeface="+mj-lt"/>
              <a:buAutoNum type="romanUcPeriod"/>
            </a:pPr>
            <a:r>
              <a:rPr lang="en-US" sz="2800" b="1" dirty="0">
                <a:solidFill>
                  <a:schemeClr val="tx1"/>
                </a:solidFill>
              </a:rPr>
              <a:t>Missionaries</a:t>
            </a:r>
            <a:r>
              <a:rPr lang="en-US" sz="2800" dirty="0">
                <a:solidFill>
                  <a:schemeClr val="tx1"/>
                </a:solidFill>
              </a:rPr>
              <a:t> who risked their lives to spread Christianity</a:t>
            </a:r>
          </a:p>
          <a:p>
            <a:pPr marL="1245870" lvl="2" indent="-514350">
              <a:buFont typeface="+mj-lt"/>
              <a:buAutoNum type="romanUcPeriod"/>
            </a:pPr>
            <a:r>
              <a:rPr lang="en-US" sz="2800" b="1" dirty="0">
                <a:solidFill>
                  <a:schemeClr val="tx1"/>
                </a:solidFill>
              </a:rPr>
              <a:t>Clovis</a:t>
            </a:r>
            <a:r>
              <a:rPr lang="en-US" sz="2800" dirty="0">
                <a:solidFill>
                  <a:schemeClr val="tx1"/>
                </a:solidFill>
              </a:rPr>
              <a:t> when he united the Franks through the use of Christianity</a:t>
            </a:r>
          </a:p>
          <a:p>
            <a:pPr marL="1245870" lvl="2" indent="-514350">
              <a:buFont typeface="+mj-lt"/>
              <a:buAutoNum type="romanUcPeriod"/>
            </a:pPr>
            <a:r>
              <a:rPr lang="en-US" sz="2800" b="1" dirty="0">
                <a:solidFill>
                  <a:schemeClr val="tx1"/>
                </a:solidFill>
              </a:rPr>
              <a:t>Attacks</a:t>
            </a:r>
            <a:r>
              <a:rPr lang="en-US" sz="2800" dirty="0">
                <a:solidFill>
                  <a:schemeClr val="tx1"/>
                </a:solidFill>
              </a:rPr>
              <a:t> by </a:t>
            </a:r>
            <a:r>
              <a:rPr lang="en-US" sz="2800" b="1" dirty="0">
                <a:solidFill>
                  <a:schemeClr val="tx1"/>
                </a:solidFill>
              </a:rPr>
              <a:t>Muslims</a:t>
            </a:r>
            <a:r>
              <a:rPr lang="en-US" sz="2800" dirty="0">
                <a:solidFill>
                  <a:schemeClr val="tx1"/>
                </a:solidFill>
              </a:rPr>
              <a:t> spurred people to convert to Christianity</a:t>
            </a:r>
          </a:p>
          <a:p>
            <a:endParaRPr lang="en-US" dirty="0"/>
          </a:p>
        </p:txBody>
      </p:sp>
    </p:spTree>
    <p:extLst>
      <p:ext uri="{BB962C8B-B14F-4D97-AF65-F5344CB8AC3E}">
        <p14:creationId xmlns:p14="http://schemas.microsoft.com/office/powerpoint/2010/main" val="1334032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of the Church </a:t>
            </a:r>
            <a:endParaRPr lang="en-US" dirty="0"/>
          </a:p>
        </p:txBody>
      </p:sp>
      <p:sp>
        <p:nvSpPr>
          <p:cNvPr id="3" name="Content Placeholder 2"/>
          <p:cNvSpPr>
            <a:spLocks noGrp="1"/>
          </p:cNvSpPr>
          <p:nvPr>
            <p:ph idx="1"/>
          </p:nvPr>
        </p:nvSpPr>
        <p:spPr>
          <a:xfrm>
            <a:off x="396240" y="1554808"/>
            <a:ext cx="10233800" cy="4351338"/>
          </a:xfrm>
        </p:spPr>
        <p:txBody>
          <a:bodyPr/>
          <a:lstStyle/>
          <a:p>
            <a:pPr marL="1264158" lvl="2" indent="-514350">
              <a:buFont typeface="+mj-lt"/>
              <a:buAutoNum type="alphaLcPeriod"/>
            </a:pPr>
            <a:r>
              <a:rPr lang="en-US" dirty="0"/>
              <a:t>The Church had different ranks of clergy, or religious officials</a:t>
            </a:r>
          </a:p>
          <a:p>
            <a:pPr marL="1264158" lvl="2" indent="-514350">
              <a:buFont typeface="+mj-lt"/>
              <a:buAutoNum type="alphaLcPeriod"/>
            </a:pPr>
            <a:r>
              <a:rPr lang="en-US" dirty="0"/>
              <a:t>Pope was head of Church</a:t>
            </a:r>
          </a:p>
          <a:p>
            <a:pPr marL="1264158" lvl="2" indent="-514350">
              <a:buFont typeface="+mj-lt"/>
              <a:buAutoNum type="alphaLcPeriod"/>
            </a:pPr>
            <a:r>
              <a:rPr lang="en-US" dirty="0"/>
              <a:t>All clergy, including bishops and priests fell under pope’s authority</a:t>
            </a:r>
          </a:p>
          <a:p>
            <a:pPr marL="1264158" lvl="2" indent="-514350">
              <a:buFont typeface="+mj-lt"/>
              <a:buAutoNum type="alphaLcPeriod"/>
            </a:pPr>
            <a:r>
              <a:rPr lang="en-US" dirty="0"/>
              <a:t>For most people, local priests served as the main contact with the Church</a:t>
            </a:r>
          </a:p>
          <a:p>
            <a:endParaRPr lang="en-US" dirty="0"/>
          </a:p>
        </p:txBody>
      </p:sp>
      <p:pic>
        <p:nvPicPr>
          <p:cNvPr id="4" name="Picture 2" descr="http://www.zerohedge.com/sites/default/files/images/user5/imageroot/2013/01/pope-benedict-xvi.jpg"/>
          <p:cNvPicPr>
            <a:picLocks noChangeAspect="1" noChangeArrowheads="1"/>
          </p:cNvPicPr>
          <p:nvPr/>
        </p:nvPicPr>
        <p:blipFill>
          <a:blip r:embed="rId2" cstate="print"/>
          <a:srcRect/>
          <a:stretch>
            <a:fillRect/>
          </a:stretch>
        </p:blipFill>
        <p:spPr bwMode="auto">
          <a:xfrm>
            <a:off x="396240" y="4001294"/>
            <a:ext cx="2209800" cy="1538021"/>
          </a:xfrm>
          <a:prstGeom prst="rect">
            <a:avLst/>
          </a:prstGeom>
          <a:noFill/>
        </p:spPr>
      </p:pic>
      <p:pic>
        <p:nvPicPr>
          <p:cNvPr id="5" name="Picture 2"/>
          <p:cNvPicPr>
            <a:picLocks noChangeAspect="1" noChangeArrowheads="1"/>
          </p:cNvPicPr>
          <p:nvPr/>
        </p:nvPicPr>
        <p:blipFill>
          <a:blip r:embed="rId3" cstate="print"/>
          <a:srcRect/>
          <a:stretch>
            <a:fillRect/>
          </a:stretch>
        </p:blipFill>
        <p:spPr bwMode="auto">
          <a:xfrm>
            <a:off x="3329800" y="3447676"/>
            <a:ext cx="4008166" cy="2864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4" descr="http://catholicphilly.com/media-files/2013/03/cards-for-mass.jpg"/>
          <p:cNvPicPr>
            <a:picLocks noChangeAspect="1" noChangeArrowheads="1"/>
          </p:cNvPicPr>
          <p:nvPr/>
        </p:nvPicPr>
        <p:blipFill>
          <a:blip r:embed="rId4" cstate="print"/>
          <a:srcRect/>
          <a:stretch>
            <a:fillRect/>
          </a:stretch>
        </p:blipFill>
        <p:spPr bwMode="auto">
          <a:xfrm>
            <a:off x="8061726" y="3963208"/>
            <a:ext cx="2939316" cy="1942938"/>
          </a:xfrm>
          <a:prstGeom prst="rect">
            <a:avLst/>
          </a:prstGeom>
          <a:noFill/>
        </p:spPr>
      </p:pic>
    </p:spTree>
    <p:extLst>
      <p:ext uri="{BB962C8B-B14F-4D97-AF65-F5344CB8AC3E}">
        <p14:creationId xmlns:p14="http://schemas.microsoft.com/office/powerpoint/2010/main" val="3178162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of the Church </a:t>
            </a:r>
            <a:endParaRPr lang="en-US" dirty="0"/>
          </a:p>
        </p:txBody>
      </p:sp>
      <p:sp>
        <p:nvSpPr>
          <p:cNvPr id="3" name="Content Placeholder 2"/>
          <p:cNvSpPr>
            <a:spLocks noGrp="1"/>
          </p:cNvSpPr>
          <p:nvPr>
            <p:ph idx="1"/>
          </p:nvPr>
        </p:nvSpPr>
        <p:spPr>
          <a:xfrm>
            <a:off x="388480" y="1690688"/>
            <a:ext cx="10233800" cy="4351338"/>
          </a:xfrm>
        </p:spPr>
        <p:txBody>
          <a:bodyPr>
            <a:normAutofit fontScale="92500"/>
          </a:bodyPr>
          <a:lstStyle/>
          <a:p>
            <a:pPr marL="448056" lvl="1" indent="0">
              <a:buNone/>
            </a:pPr>
            <a:r>
              <a:rPr lang="en-US" sz="2600" b="1" dirty="0"/>
              <a:t>Religion as a Unifying Force</a:t>
            </a:r>
          </a:p>
          <a:p>
            <a:pPr marL="1264158" lvl="2" indent="-514350">
              <a:buFont typeface="+mj-lt"/>
              <a:buAutoNum type="alphaLcPeriod"/>
            </a:pPr>
            <a:r>
              <a:rPr lang="en-US" dirty="0"/>
              <a:t>Feudalism created division but Church teachings bonded them together</a:t>
            </a:r>
          </a:p>
          <a:p>
            <a:pPr marL="1264158" lvl="2" indent="-514350">
              <a:buFont typeface="+mj-lt"/>
              <a:buAutoNum type="alphaLcPeriod"/>
            </a:pPr>
            <a:r>
              <a:rPr lang="en-US" dirty="0"/>
              <a:t>Provided people with a sense of security and of belonging to a religious community</a:t>
            </a:r>
          </a:p>
          <a:p>
            <a:pPr marL="1264158" lvl="2" indent="-514350">
              <a:buFont typeface="+mj-lt"/>
              <a:buAutoNum type="alphaLcPeriod"/>
            </a:pPr>
            <a:r>
              <a:rPr lang="en-US" dirty="0"/>
              <a:t>Priests and other clergy administered sacraments (religious ceremonies)</a:t>
            </a:r>
          </a:p>
          <a:p>
            <a:pPr marL="1264158" lvl="2" indent="-514350">
              <a:buFont typeface="+mj-lt"/>
              <a:buAutoNum type="alphaLcPeriod"/>
            </a:pPr>
            <a:r>
              <a:rPr lang="en-US" dirty="0"/>
              <a:t>All were subject to canon law, or Church Law</a:t>
            </a:r>
          </a:p>
          <a:p>
            <a:pPr marL="36576" indent="0">
              <a:buNone/>
            </a:pPr>
            <a:r>
              <a:rPr lang="en-US" dirty="0"/>
              <a:t>     </a:t>
            </a:r>
            <a:r>
              <a:rPr lang="en-US" b="1" dirty="0"/>
              <a:t>Education</a:t>
            </a:r>
          </a:p>
          <a:p>
            <a:pPr marL="905256" lvl="1" indent="-457200">
              <a:buFont typeface="+mj-lt"/>
              <a:buAutoNum type="alphaLcPeriod"/>
            </a:pPr>
            <a:r>
              <a:rPr lang="en-US" dirty="0"/>
              <a:t>The Church offered the only place to receive an education in the Middle Ages</a:t>
            </a:r>
          </a:p>
          <a:p>
            <a:pPr marL="905256" lvl="1" indent="-457200">
              <a:buFont typeface="+mj-lt"/>
              <a:buAutoNum type="alphaLcPeriod"/>
            </a:pPr>
            <a:r>
              <a:rPr lang="en-US" dirty="0"/>
              <a:t>Monasteries were religious communities for men</a:t>
            </a:r>
          </a:p>
          <a:p>
            <a:pPr marL="905256" lvl="1" indent="-457200">
              <a:buFont typeface="+mj-lt"/>
              <a:buAutoNum type="alphaLcPeriod"/>
            </a:pPr>
            <a:r>
              <a:rPr lang="en-US" dirty="0"/>
              <a:t>Men in monasteries were called monks and gave up possessions to devote a life serving God</a:t>
            </a:r>
          </a:p>
          <a:p>
            <a:pPr marL="905256" lvl="1" indent="-457200">
              <a:buFont typeface="+mj-lt"/>
              <a:buAutoNum type="alphaLcPeriod"/>
            </a:pPr>
            <a:r>
              <a:rPr lang="en-US" dirty="0"/>
              <a:t>Women, or nuns, lived in convents</a:t>
            </a:r>
          </a:p>
          <a:p>
            <a:pPr marL="905256" lvl="1" indent="-457200">
              <a:buFont typeface="+mj-lt"/>
              <a:buAutoNum type="alphaLcPeriod"/>
            </a:pPr>
            <a:r>
              <a:rPr lang="en-US" dirty="0"/>
              <a:t>St. Benedict wrote a book setting a practical set of rules for monasteries</a:t>
            </a:r>
          </a:p>
          <a:p>
            <a:endParaRPr lang="en-US" dirty="0"/>
          </a:p>
          <a:p>
            <a:endParaRPr lang="en-US" dirty="0"/>
          </a:p>
        </p:txBody>
      </p:sp>
      <p:pic>
        <p:nvPicPr>
          <p:cNvPr id="4" name="Picture 4" descr="http://highlifetoday.com/wp-content/uploads/2013/12/Nun_ruler.jpg"/>
          <p:cNvPicPr>
            <a:picLocks noChangeAspect="1" noChangeArrowheads="1"/>
          </p:cNvPicPr>
          <p:nvPr/>
        </p:nvPicPr>
        <p:blipFill>
          <a:blip r:embed="rId2" cstate="print"/>
          <a:srcRect/>
          <a:stretch>
            <a:fillRect/>
          </a:stretch>
        </p:blipFill>
        <p:spPr bwMode="auto">
          <a:xfrm>
            <a:off x="9555480" y="365125"/>
            <a:ext cx="2133600" cy="1952245"/>
          </a:xfrm>
          <a:prstGeom prst="rect">
            <a:avLst/>
          </a:prstGeom>
          <a:noFill/>
        </p:spPr>
      </p:pic>
    </p:spTree>
    <p:extLst>
      <p:ext uri="{BB962C8B-B14F-4D97-AF65-F5344CB8AC3E}">
        <p14:creationId xmlns:p14="http://schemas.microsoft.com/office/powerpoint/2010/main" val="192293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of the Church </a:t>
            </a:r>
            <a:endParaRPr lang="en-US" dirty="0"/>
          </a:p>
        </p:txBody>
      </p:sp>
      <p:sp>
        <p:nvSpPr>
          <p:cNvPr id="3" name="Content Placeholder 2"/>
          <p:cNvSpPr>
            <a:spLocks noGrp="1"/>
          </p:cNvSpPr>
          <p:nvPr>
            <p:ph idx="1"/>
          </p:nvPr>
        </p:nvSpPr>
        <p:spPr/>
        <p:txBody>
          <a:bodyPr/>
          <a:lstStyle/>
          <a:p>
            <a:pPr marL="36576" indent="0">
              <a:buNone/>
            </a:pPr>
            <a:r>
              <a:rPr lang="en-US" sz="3200" dirty="0"/>
              <a:t>Far-Reaching Authority of the Church</a:t>
            </a:r>
          </a:p>
          <a:p>
            <a:pPr marL="962406" lvl="1" indent="-514350">
              <a:buFont typeface="+mj-lt"/>
              <a:buAutoNum type="alphaLcPeriod"/>
            </a:pPr>
            <a:r>
              <a:rPr lang="en-US" sz="2800" dirty="0"/>
              <a:t>The Christian Church was becoming secular or worldly; extending its influence into all aspects of daily life especially politics</a:t>
            </a:r>
          </a:p>
          <a:p>
            <a:pPr marL="962406" lvl="1" indent="-514350">
              <a:buFont typeface="+mj-lt"/>
              <a:buAutoNum type="alphaLcPeriod"/>
            </a:pPr>
            <a:r>
              <a:rPr lang="en-US" sz="2800" dirty="0"/>
              <a:t>Example of Secular: Pope Gregory I used church revenues to raise armies, repair roads, and help the poor</a:t>
            </a:r>
          </a:p>
          <a:p>
            <a:pPr marL="962406" lvl="1" indent="-514350">
              <a:buFont typeface="+mj-lt"/>
              <a:buAutoNum type="alphaLcPeriod"/>
            </a:pPr>
            <a:r>
              <a:rPr lang="en-US" sz="2800" dirty="0"/>
              <a:t>The Church sought to influence spiritual and political matters when it crowned Charlemagne Roman Emperor in 800</a:t>
            </a:r>
          </a:p>
          <a:p>
            <a:endParaRPr lang="en-US" dirty="0"/>
          </a:p>
        </p:txBody>
      </p:sp>
    </p:spTree>
    <p:extLst>
      <p:ext uri="{BB962C8B-B14F-4D97-AF65-F5344CB8AC3E}">
        <p14:creationId xmlns:p14="http://schemas.microsoft.com/office/powerpoint/2010/main" val="3029579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of the Church 	</a:t>
            </a:r>
            <a:endParaRPr lang="en-US" dirty="0"/>
          </a:p>
        </p:txBody>
      </p:sp>
      <p:sp>
        <p:nvSpPr>
          <p:cNvPr id="3" name="Content Placeholder 2"/>
          <p:cNvSpPr>
            <a:spLocks noGrp="1"/>
          </p:cNvSpPr>
          <p:nvPr>
            <p:ph idx="1"/>
          </p:nvPr>
        </p:nvSpPr>
        <p:spPr/>
        <p:txBody>
          <a:bodyPr>
            <a:normAutofit fontScale="92500" lnSpcReduction="10000"/>
          </a:bodyPr>
          <a:lstStyle/>
          <a:p>
            <a:pPr marL="36576" indent="0">
              <a:buNone/>
            </a:pPr>
            <a:r>
              <a:rPr lang="en-US" dirty="0"/>
              <a:t>The Emperor Clashes with the Pope</a:t>
            </a:r>
          </a:p>
          <a:p>
            <a:pPr marL="962406" lvl="1" indent="-514350">
              <a:buFont typeface="+mj-lt"/>
              <a:buAutoNum type="alphaLcPeriod"/>
            </a:pPr>
            <a:r>
              <a:rPr lang="en-US" dirty="0"/>
              <a:t>Church unhappy with use of lay investiture</a:t>
            </a:r>
          </a:p>
          <a:p>
            <a:pPr marL="962406" lvl="1" indent="-514350">
              <a:buFont typeface="+mj-lt"/>
              <a:buAutoNum type="alphaLcPeriod"/>
            </a:pPr>
            <a:r>
              <a:rPr lang="en-US" dirty="0"/>
              <a:t>Lay investiture: Kings appointing church officials</a:t>
            </a:r>
          </a:p>
          <a:p>
            <a:pPr marL="962406" lvl="1" indent="-514350">
              <a:buFont typeface="+mj-lt"/>
              <a:buAutoNum type="alphaLcPeriod"/>
            </a:pPr>
            <a:r>
              <a:rPr lang="en-US" dirty="0"/>
              <a:t>Pope Gregory VII banned lay investiture in 1075</a:t>
            </a:r>
          </a:p>
          <a:p>
            <a:pPr marL="962406" lvl="1" indent="-514350">
              <a:buFont typeface="+mj-lt"/>
              <a:buAutoNum type="alphaLcPeriod"/>
            </a:pPr>
            <a:r>
              <a:rPr lang="en-US" dirty="0"/>
              <a:t>German Emperor Henry IV was furious with Pope Gregory VII</a:t>
            </a:r>
          </a:p>
          <a:p>
            <a:pPr marL="962406" lvl="1" indent="-514350">
              <a:buFont typeface="+mj-lt"/>
              <a:buAutoNum type="alphaLcPeriod"/>
            </a:pPr>
            <a:r>
              <a:rPr lang="en-US" dirty="0"/>
              <a:t>Henry demanded the pope step down; Gregory excommunicated Henry</a:t>
            </a:r>
          </a:p>
          <a:p>
            <a:pPr marL="962406" lvl="1" indent="-514350">
              <a:buFont typeface="+mj-lt"/>
              <a:buAutoNum type="alphaLcPeriod"/>
            </a:pPr>
            <a:r>
              <a:rPr lang="en-US" dirty="0"/>
              <a:t>Excommunication: taking away a person’s right of membership in the Church</a:t>
            </a:r>
          </a:p>
          <a:p>
            <a:pPr marL="962406" lvl="1" indent="-514350">
              <a:buFont typeface="+mj-lt"/>
              <a:buAutoNum type="alphaLcPeriod"/>
            </a:pPr>
            <a:r>
              <a:rPr lang="en-US" dirty="0"/>
              <a:t>Henry approached Gregory for forgiveness and was forced to wait in the snow for 3 days</a:t>
            </a:r>
          </a:p>
          <a:p>
            <a:pPr marL="962406" lvl="1" indent="-514350">
              <a:buFont typeface="+mj-lt"/>
              <a:buAutoNum type="alphaLcPeriod"/>
            </a:pPr>
            <a:r>
              <a:rPr lang="en-US" dirty="0"/>
              <a:t>Power of the Pope was much greater than German kings</a:t>
            </a:r>
          </a:p>
          <a:p>
            <a:pPr marL="962406" lvl="1" indent="-514350">
              <a:buFont typeface="+mj-lt"/>
              <a:buAutoNum type="alphaLcPeriod"/>
            </a:pPr>
            <a:r>
              <a:rPr lang="en-US" dirty="0"/>
              <a:t>Future kings would attempt to exert power over the papacy (pope) </a:t>
            </a:r>
          </a:p>
          <a:p>
            <a:pPr marL="962406" lvl="1" indent="-514350">
              <a:buFont typeface="+mj-lt"/>
              <a:buAutoNum type="alphaLcPeriod"/>
            </a:pPr>
            <a:r>
              <a:rPr lang="en-US" dirty="0"/>
              <a:t>These attempts would weaken German provinces in Europe</a:t>
            </a:r>
          </a:p>
          <a:p>
            <a:endParaRPr lang="en-US" dirty="0"/>
          </a:p>
        </p:txBody>
      </p:sp>
    </p:spTree>
    <p:extLst>
      <p:ext uri="{BB962C8B-B14F-4D97-AF65-F5344CB8AC3E}">
        <p14:creationId xmlns:p14="http://schemas.microsoft.com/office/powerpoint/2010/main" val="3007514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a:t>
            </a:r>
            <a:endParaRPr lang="en-US" dirty="0"/>
          </a:p>
        </p:txBody>
      </p:sp>
      <p:sp>
        <p:nvSpPr>
          <p:cNvPr id="3" name="Content Placeholder 2"/>
          <p:cNvSpPr>
            <a:spLocks noGrp="1"/>
          </p:cNvSpPr>
          <p:nvPr>
            <p:ph idx="1"/>
          </p:nvPr>
        </p:nvSpPr>
        <p:spPr>
          <a:xfrm>
            <a:off x="1524000" y="1417321"/>
            <a:ext cx="9144000" cy="4525963"/>
          </a:xfrm>
        </p:spPr>
        <p:txBody>
          <a:bodyPr>
            <a:normAutofit/>
          </a:bodyPr>
          <a:lstStyle/>
          <a:p>
            <a:pPr>
              <a:buNone/>
            </a:pPr>
            <a:r>
              <a:rPr lang="en-US" dirty="0"/>
              <a:t>Throughout the Middle Ages, the power of the Church grew.  It was able to provide unity, education, and strong empires even allowed popes to abandon morality and call for the bloody event known as The Crusades.</a:t>
            </a:r>
          </a:p>
        </p:txBody>
      </p:sp>
      <p:pic>
        <p:nvPicPr>
          <p:cNvPr id="20482" name="Picture 2" descr="http://t1.gstatic.com/images?q=tbn:ANd9GcT67VeytkySHDnaHypg08I1jQkv_4GG27MhiTiyR4ILK-JCa-sK:abiggersociety.com/wp-content/uploads/2013/12/crusades.jpg"/>
          <p:cNvPicPr>
            <a:picLocks noChangeAspect="1" noChangeArrowheads="1"/>
          </p:cNvPicPr>
          <p:nvPr/>
        </p:nvPicPr>
        <p:blipFill>
          <a:blip r:embed="rId2" cstate="print"/>
          <a:srcRect/>
          <a:stretch>
            <a:fillRect/>
          </a:stretch>
        </p:blipFill>
        <p:spPr bwMode="auto">
          <a:xfrm>
            <a:off x="2842260" y="3048001"/>
            <a:ext cx="5810250" cy="3562351"/>
          </a:xfrm>
          <a:prstGeom prst="rect">
            <a:avLst/>
          </a:prstGeom>
          <a:noFill/>
        </p:spPr>
      </p:pic>
    </p:spTree>
    <p:extLst>
      <p:ext uri="{BB962C8B-B14F-4D97-AF65-F5344CB8AC3E}">
        <p14:creationId xmlns:p14="http://schemas.microsoft.com/office/powerpoint/2010/main" val="7646412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QV7CanyzhZg"/>
          <p:cNvPicPr>
            <a:picLocks noGrp="1" noRot="1" noChangeAspect="1"/>
          </p:cNvPicPr>
          <p:nvPr>
            <p:ph idx="1"/>
            <a:videoFile r:link="rId1"/>
          </p:nvPr>
        </p:nvPicPr>
        <p:blipFill>
          <a:blip r:embed="rId3"/>
          <a:stretch>
            <a:fillRect/>
          </a:stretch>
        </p:blipFill>
        <p:spPr>
          <a:xfrm>
            <a:off x="637283" y="210578"/>
            <a:ext cx="10340861" cy="5816734"/>
          </a:xfrm>
          <a:prstGeom prst="rect">
            <a:avLst/>
          </a:prstGeom>
        </p:spPr>
      </p:pic>
    </p:spTree>
    <p:extLst>
      <p:ext uri="{BB962C8B-B14F-4D97-AF65-F5344CB8AC3E}">
        <p14:creationId xmlns:p14="http://schemas.microsoft.com/office/powerpoint/2010/main" val="437405474"/>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562</TotalTime>
  <Words>669</Words>
  <Application>Microsoft Office PowerPoint</Application>
  <PresentationFormat>Widescreen</PresentationFormat>
  <Paragraphs>67</Paragraphs>
  <Slides>14</Slides>
  <Notes>1</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Corbel</vt:lpstr>
      <vt:lpstr>Depth</vt:lpstr>
      <vt:lpstr>Bell Ringer</vt:lpstr>
      <vt:lpstr>Feudalism in Europe</vt:lpstr>
      <vt:lpstr>A New Social Order</vt:lpstr>
      <vt:lpstr>Manors: Economic System</vt:lpstr>
      <vt:lpstr>PowerPoint Presentation</vt:lpstr>
      <vt:lpstr>Life on a manor….</vt:lpstr>
      <vt:lpstr>PowerPoint Presentation</vt:lpstr>
      <vt:lpstr>Role of the Church </vt:lpstr>
      <vt:lpstr>Structure of the Church </vt:lpstr>
      <vt:lpstr>Power of the Church </vt:lpstr>
      <vt:lpstr>Power of the Church </vt:lpstr>
      <vt:lpstr>Power of the Church  </vt:lpstr>
      <vt:lpstr>Result:</vt:lpstr>
      <vt:lpstr>PowerPoint Presentation</vt:lpstr>
    </vt:vector>
  </TitlesOfParts>
  <Company>Brighton Central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Bell Ringer</dc:title>
  <dc:creator>Erin Vanstrom</dc:creator>
  <cp:lastModifiedBy>Erin Vanstrom</cp:lastModifiedBy>
  <cp:revision>10</cp:revision>
  <cp:lastPrinted>2017-01-03T13:47:42Z</cp:lastPrinted>
  <dcterms:created xsi:type="dcterms:W3CDTF">2014-12-09T15:47:55Z</dcterms:created>
  <dcterms:modified xsi:type="dcterms:W3CDTF">2017-01-03T15:11:01Z</dcterms:modified>
</cp:coreProperties>
</file>