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60"/>
  </p:normalViewPr>
  <p:slideViewPr>
    <p:cSldViewPr snapToGrid="0">
      <p:cViewPr>
        <p:scale>
          <a:sx n="100" d="100"/>
          <a:sy n="100" d="100"/>
        </p:scale>
        <p:origin x="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5512D116-5CC6-11CF-8D67-00AA00BDCE1D}" ax:persistence="persistStream" r:id="rId1"/>
</file>

<file path=ppt/activeX/activeX2.xml><?xml version="1.0" encoding="utf-8"?>
<ax:ocx xmlns:ax="http://schemas.microsoft.com/office/2006/activeX" xmlns:r="http://schemas.openxmlformats.org/officeDocument/2006/relationships" ax:classid="{5512D116-5CC6-11CF-8D67-00AA00BDCE1D}" ax:persistence="persistStream" r:id="rId1"/>
</file>

<file path=ppt/activeX/activeX3.xml><?xml version="1.0" encoding="utf-8"?>
<ax:ocx xmlns:ax="http://schemas.microsoft.com/office/2006/activeX" xmlns:r="http://schemas.openxmlformats.org/officeDocument/2006/relationships" ax:classid="{5512D116-5CC6-11CF-8D67-00AA00BDCE1D}" ax:persistence="persistStream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4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76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237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2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8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7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6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3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9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75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3D494-7714-4BD8-9F9B-E26B55FD91F0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BD2A0-EF36-4D50-9D5B-F190F7204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8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3.xml"/><Relationship Id="rId7" Type="http://schemas.openxmlformats.org/officeDocument/2006/relationships/image" Target="../media/image3.wmf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cS__4F8QSN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2" y="91440"/>
            <a:ext cx="6335078" cy="585216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352" y="606829"/>
            <a:ext cx="4829648" cy="51688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515317"/>
            <a:ext cx="9144000" cy="1213513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Arial Black" panose="020B0A04020102020204" pitchFamily="34" charset="0"/>
              </a:rPr>
              <a:t>New Imperialism</a:t>
            </a:r>
            <a:endParaRPr lang="en-US" sz="4800" b="1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2095" y="5943600"/>
            <a:ext cx="8986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New Imperialism:</a:t>
            </a:r>
            <a:r>
              <a:rPr lang="en-US" dirty="0" smtClean="0"/>
              <a:t> Characterizes </a:t>
            </a:r>
            <a:r>
              <a:rPr lang="en-US" dirty="0"/>
              <a:t>a period of colonial expansion by European powers, the United States, and Japan during the late 19th and early 20th centuries. The period featured an unprecedented pursuit of overseas territorial acquisitions.</a:t>
            </a:r>
          </a:p>
        </p:txBody>
      </p:sp>
    </p:spTree>
    <p:extLst>
      <p:ext uri="{BB962C8B-B14F-4D97-AF65-F5344CB8AC3E}">
        <p14:creationId xmlns:p14="http://schemas.microsoft.com/office/powerpoint/2010/main" val="156338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://afine0.tripod.com/historyadventure/wh/imperialism/causes-imperialism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2" b="98284" l="4800" r="97500">
                        <a14:foregroundMark x1="22100" y1="26215" x2="22100" y2="26215"/>
                        <a14:foregroundMark x1="23600" y1="65872" x2="23600" y2="65872"/>
                        <a14:foregroundMark x1="39600" y1="31745" x2="39600" y2="31745"/>
                        <a14:foregroundMark x1="28800" y1="76644" x2="28800" y2="76644"/>
                        <a14:foregroundMark x1="84000" y1="40324" x2="84000" y2="40324"/>
                        <a14:foregroundMark x1="77500" y1="19733" x2="77500" y2="19733"/>
                        <a14:foregroundMark x1="62500" y1="18589" x2="62500" y2="18589"/>
                        <a14:foregroundMark x1="39200" y1="20686" x2="39200" y2="20686"/>
                        <a14:foregroundMark x1="13000" y1="82555" x2="13000" y2="82555"/>
                        <a14:foregroundMark x1="18000" y1="36416" x2="18000" y2="36416"/>
                        <a14:foregroundMark x1="68800" y1="7531" x2="68800" y2="7531"/>
                        <a14:foregroundMark x1="92700" y1="19733" x2="92700" y2="19733"/>
                        <a14:foregroundMark x1="72000" y1="40991" x2="72000" y2="40991"/>
                        <a14:foregroundMark x1="17900" y1="62154" x2="17900" y2="62154"/>
                        <a14:foregroundMark x1="40800" y1="67684" x2="40800" y2="67684"/>
                        <a14:foregroundMark x1="23500" y1="44042" x2="23500" y2="44042"/>
                        <a14:foregroundMark x1="88300" y1="15253" x2="88300" y2="15253"/>
                        <a14:foregroundMark x1="84700" y1="28885" x2="84700" y2="28885"/>
                        <a14:foregroundMark x1="58100" y1="20591" x2="58100" y2="20591"/>
                        <a14:foregroundMark x1="64400" y1="13346" x2="64400" y2="13346"/>
                        <a14:foregroundMark x1="10000" y1="74166" x2="10000" y2="74166"/>
                        <a14:foregroundMark x1="13800" y1="66063" x2="13800" y2="66063"/>
                        <a14:foregroundMark x1="17400" y1="44423" x2="17400" y2="44423"/>
                        <a14:foregroundMark x1="37500" y1="10391" x2="37500" y2="10391"/>
                        <a14:foregroundMark x1="76000" y1="8770" x2="76000" y2="8770"/>
                        <a14:foregroundMark x1="61100" y1="13346" x2="61100" y2="13346"/>
                        <a14:foregroundMark x1="76400" y1="53289" x2="76400" y2="53289"/>
                        <a14:foregroundMark x1="73400" y1="52908" x2="73400" y2="52908"/>
                        <a14:foregroundMark x1="79000" y1="53194" x2="79000" y2="53194"/>
                        <a14:foregroundMark x1="86100" y1="9152" x2="86100" y2="9152"/>
                        <a14:foregroundMark x1="96300" y1="17350" x2="96300" y2="17350"/>
                        <a14:foregroundMark x1="56700" y1="18589" x2="56700" y2="18589"/>
                        <a14:foregroundMark x1="70000" y1="4576" x2="70000" y2="4576"/>
                        <a14:foregroundMark x1="20800" y1="54147" x2="20800" y2="54147"/>
                        <a14:foregroundMark x1="36600" y1="65872" x2="36600" y2="65872"/>
                        <a14:foregroundMark x1="62400" y1="25357" x2="62400" y2="25357"/>
                        <a14:foregroundMark x1="81100" y1="13441" x2="81100" y2="13441"/>
                        <a14:foregroundMark x1="91400" y1="91802" x2="91400" y2="91802"/>
                        <a14:foregroundMark x1="87200" y1="19828" x2="87200" y2="19828"/>
                        <a14:foregroundMark x1="73200" y1="26501" x2="73200" y2="265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383" y="315753"/>
            <a:ext cx="6347468" cy="665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457799" y="58134"/>
            <a:ext cx="7162800" cy="648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latin typeface="Arial Black" panose="020B0A04020102020204" pitchFamily="34" charset="0"/>
              </a:rPr>
              <a:t>Causes of New </a:t>
            </a:r>
            <a:r>
              <a:rPr lang="en-US" b="1" dirty="0" smtClean="0">
                <a:latin typeface="Arial Black" panose="020B0A04020102020204" pitchFamily="34" charset="0"/>
              </a:rPr>
              <a:t>Imperialism (1870 - 1914)</a:t>
            </a:r>
            <a:endParaRPr lang="en-US" b="1" dirty="0">
              <a:latin typeface="Arial Black" panose="020B0A040201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49" name="HTMLCheckbox1" r:id="rId2" imgW="209520" imgH="266760"/>
        </mc:Choice>
        <mc:Fallback>
          <p:control name="HTMLCheckbox1" r:id="rId2" imgW="209520" imgH="266760">
            <p:pic>
              <p:nvPicPr>
                <p:cNvPr id="4" name="HTMLCheck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2535383" y="-1624551"/>
                  <a:ext cx="929329" cy="103692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72662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latin typeface="Arial Black" panose="020B0A04020102020204" pitchFamily="34" charset="0"/>
              </a:rPr>
              <a:t>Forms of Imperialism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2051" name="Picture 3" descr="http://mrwigginshistoryclass.com/wp-content/uploads/2014/11/Forms-of-Imperialis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9"/>
          <a:stretch/>
        </p:blipFill>
        <p:spPr bwMode="auto">
          <a:xfrm>
            <a:off x="64189" y="1396537"/>
            <a:ext cx="12063622" cy="458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39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07183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latin typeface="Arial Black" panose="020B0A04020102020204" pitchFamily="34" charset="0"/>
              </a:rPr>
              <a:t>Management Methods of Imperialism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3074" name="Picture 2" descr="http://mrwigginshistoryclass.com/wp-content/uploads/2014/11/Management-Methods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46"/>
          <a:stretch/>
        </p:blipFill>
        <p:spPr bwMode="auto">
          <a:xfrm>
            <a:off x="-63731" y="1612669"/>
            <a:ext cx="12319461" cy="539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81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197600" cy="94765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 Black" panose="020B0A04020102020204" pitchFamily="34" charset="0"/>
              </a:rPr>
              <a:t>White Man’s Burden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4099" name="Picture 3" descr="https://criticofpoliticsdotcom.files.wordpress.com/2016/02/white-mans-burd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47650"/>
            <a:ext cx="8125646" cy="477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cdn.thinglink.me/api/image/647501811682377729/1240/10/scaletowidt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834" y="0"/>
            <a:ext cx="4595166" cy="683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4133" name="HTMLCheckbox1" r:id="rId2" imgW="209520" imgH="266760"/>
        </mc:Choice>
        <mc:Fallback>
          <p:control name="HTMLCheckbox1" r:id="rId2" imgW="209520" imgH="266760">
            <p:pic>
              <p:nvPicPr>
                <p:cNvPr id="4" name="HTMLCheck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-63500" y="1084174"/>
                  <a:ext cx="1047633" cy="246499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134" name="HTMLCheckbox2" r:id="rId3" imgW="209520" imgH="266760"/>
        </mc:Choice>
        <mc:Fallback>
          <p:control name="HTMLCheckbox2" r:id="rId3" imgW="209520" imgH="266760">
            <p:pic>
              <p:nvPicPr>
                <p:cNvPr id="5" name="HTMLCheck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66502" y="-798022"/>
                  <a:ext cx="1371600" cy="2667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63049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760" y="-66504"/>
            <a:ext cx="10515600" cy="73983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Arial Black" panose="020B0A04020102020204" pitchFamily="34" charset="0"/>
              </a:rPr>
              <a:t>“The White Man’s Burden” Kipling’s Hymn to U.S. Imperialism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5345" y="369647"/>
            <a:ext cx="4159135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Take up the White Man’s burden—</a:t>
            </a:r>
          </a:p>
          <a:p>
            <a:r>
              <a:rPr lang="en-US" sz="1600" dirty="0" smtClean="0"/>
              <a:t>Send forth the best ye breed—</a:t>
            </a:r>
          </a:p>
          <a:p>
            <a:r>
              <a:rPr lang="en-US" sz="1600" dirty="0" smtClean="0"/>
              <a:t>Go send your sons to exile</a:t>
            </a:r>
          </a:p>
          <a:p>
            <a:r>
              <a:rPr lang="en-US" sz="1600" dirty="0" smtClean="0"/>
              <a:t>To serve your captives' need</a:t>
            </a:r>
          </a:p>
          <a:p>
            <a:r>
              <a:rPr lang="en-US" sz="1600" dirty="0" smtClean="0"/>
              <a:t>To wait in heavy harness</a:t>
            </a:r>
          </a:p>
          <a:p>
            <a:r>
              <a:rPr lang="en-US" sz="1600" dirty="0" smtClean="0"/>
              <a:t>On fluttered folk and wild—</a:t>
            </a:r>
          </a:p>
          <a:p>
            <a:r>
              <a:rPr lang="en-US" sz="1600" dirty="0" smtClean="0"/>
              <a:t>Your new-caught, sullen peoples,</a:t>
            </a:r>
          </a:p>
          <a:p>
            <a:r>
              <a:rPr lang="en-US" sz="1600" dirty="0" smtClean="0"/>
              <a:t>Half devil and half </a:t>
            </a:r>
            <a:r>
              <a:rPr lang="en-US" sz="1600" dirty="0" smtClean="0"/>
              <a:t>child.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Take up the White </a:t>
            </a:r>
            <a:r>
              <a:rPr lang="en-US" sz="1600"/>
              <a:t>Man’s </a:t>
            </a:r>
            <a:r>
              <a:rPr lang="en-US" sz="1600"/>
              <a:t>burden</a:t>
            </a:r>
            <a:r>
              <a:rPr lang="en-US" sz="1600" smtClean="0"/>
              <a:t>—</a:t>
            </a:r>
            <a:endParaRPr lang="en-US" sz="1600" dirty="0" smtClean="0"/>
          </a:p>
          <a:p>
            <a:r>
              <a:rPr lang="en-US" sz="1600" dirty="0" smtClean="0"/>
              <a:t>In </a:t>
            </a:r>
            <a:r>
              <a:rPr lang="en-US" sz="1600" dirty="0" smtClean="0"/>
              <a:t>patience to abide</a:t>
            </a:r>
          </a:p>
          <a:p>
            <a:r>
              <a:rPr lang="en-US" sz="1600" dirty="0" smtClean="0"/>
              <a:t>To veil the threat of terror</a:t>
            </a:r>
          </a:p>
          <a:p>
            <a:r>
              <a:rPr lang="en-US" sz="1600" dirty="0" smtClean="0"/>
              <a:t>And check the show of pride;</a:t>
            </a:r>
          </a:p>
          <a:p>
            <a:r>
              <a:rPr lang="en-US" sz="1600" dirty="0" smtClean="0"/>
              <a:t>By open speech and simple</a:t>
            </a:r>
          </a:p>
          <a:p>
            <a:r>
              <a:rPr lang="en-US" sz="1600" dirty="0" smtClean="0"/>
              <a:t>An hundred times made plain</a:t>
            </a:r>
          </a:p>
          <a:p>
            <a:r>
              <a:rPr lang="en-US" sz="1600" dirty="0" smtClean="0"/>
              <a:t>To seek another’s profit</a:t>
            </a:r>
          </a:p>
          <a:p>
            <a:r>
              <a:rPr lang="en-US" sz="1600" dirty="0" smtClean="0"/>
              <a:t>And work another’s </a:t>
            </a:r>
            <a:r>
              <a:rPr lang="en-US" sz="1600" dirty="0" smtClean="0"/>
              <a:t>gain.</a:t>
            </a:r>
          </a:p>
          <a:p>
            <a:endParaRPr lang="en-US" sz="1600" dirty="0"/>
          </a:p>
          <a:p>
            <a:r>
              <a:rPr lang="en-US" sz="1600" dirty="0"/>
              <a:t>Take up the White Man’s burden—</a:t>
            </a:r>
          </a:p>
          <a:p>
            <a:r>
              <a:rPr lang="en-US" sz="1600" dirty="0"/>
              <a:t>The savage wars of peace—</a:t>
            </a:r>
          </a:p>
          <a:p>
            <a:r>
              <a:rPr lang="en-US" sz="1600" dirty="0"/>
              <a:t>Fill full the mouth of Famine</a:t>
            </a:r>
          </a:p>
          <a:p>
            <a:r>
              <a:rPr lang="en-US" sz="1600" dirty="0"/>
              <a:t>And bid the sickness cease;</a:t>
            </a:r>
          </a:p>
          <a:p>
            <a:r>
              <a:rPr lang="en-US" sz="1600" dirty="0"/>
              <a:t>And when your goal is nearest</a:t>
            </a:r>
          </a:p>
          <a:p>
            <a:r>
              <a:rPr lang="en-US" sz="1600" dirty="0"/>
              <a:t>The end for others sought,</a:t>
            </a:r>
          </a:p>
          <a:p>
            <a:r>
              <a:rPr lang="en-US" sz="1600" dirty="0"/>
              <a:t>Watch Sloth and heathen Folly</a:t>
            </a:r>
          </a:p>
          <a:p>
            <a:r>
              <a:rPr lang="en-US" sz="1600" dirty="0"/>
              <a:t>Bring all your hope to </a:t>
            </a:r>
            <a:r>
              <a:rPr lang="en-US" sz="1600" dirty="0" err="1"/>
              <a:t>nought</a:t>
            </a:r>
            <a:r>
              <a:rPr lang="en-US" sz="1600" dirty="0"/>
              <a:t>.</a:t>
            </a:r>
          </a:p>
          <a:p>
            <a:endParaRPr lang="en-US" sz="1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424480" y="182886"/>
            <a:ext cx="3657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1600" dirty="0" smtClean="0"/>
              <a:t>Take </a:t>
            </a:r>
            <a:r>
              <a:rPr lang="en-US" sz="1600" dirty="0"/>
              <a:t>up the White Man’s burden</a:t>
            </a:r>
            <a:r>
              <a:rPr lang="en-US" sz="1600" dirty="0" smtClean="0"/>
              <a:t>—</a:t>
            </a:r>
            <a:endParaRPr lang="en-US" sz="1600" dirty="0"/>
          </a:p>
          <a:p>
            <a:r>
              <a:rPr lang="en-US" sz="1600" dirty="0" smtClean="0"/>
              <a:t>No </a:t>
            </a:r>
            <a:r>
              <a:rPr lang="en-US" sz="1600" dirty="0"/>
              <a:t>tawdry rule of kings,</a:t>
            </a:r>
          </a:p>
          <a:p>
            <a:r>
              <a:rPr lang="en-US" sz="1600" dirty="0" smtClean="0"/>
              <a:t>But </a:t>
            </a:r>
            <a:r>
              <a:rPr lang="en-US" sz="1600" dirty="0"/>
              <a:t>toil of serf and sweeper—</a:t>
            </a:r>
          </a:p>
          <a:p>
            <a:r>
              <a:rPr lang="en-US" sz="1600" dirty="0" smtClean="0"/>
              <a:t>The </a:t>
            </a:r>
            <a:r>
              <a:rPr lang="en-US" sz="1600" dirty="0"/>
              <a:t>tale of common things.</a:t>
            </a:r>
          </a:p>
          <a:p>
            <a:r>
              <a:rPr lang="en-US" sz="1600" dirty="0" smtClean="0"/>
              <a:t>The </a:t>
            </a:r>
            <a:r>
              <a:rPr lang="en-US" sz="1600" dirty="0"/>
              <a:t>ports ye shall not enter,</a:t>
            </a:r>
          </a:p>
          <a:p>
            <a:r>
              <a:rPr lang="en-US" sz="1600" dirty="0" smtClean="0"/>
              <a:t>The </a:t>
            </a:r>
            <a:r>
              <a:rPr lang="en-US" sz="1600" dirty="0"/>
              <a:t>roads ye shall not tread</a:t>
            </a:r>
            <a:r>
              <a:rPr lang="en-US" sz="1600" dirty="0" smtClean="0"/>
              <a:t>,</a:t>
            </a:r>
            <a:endParaRPr lang="en-US" sz="1600" dirty="0"/>
          </a:p>
          <a:p>
            <a:r>
              <a:rPr lang="en-US" sz="1600" dirty="0"/>
              <a:t>Go make them with your living,</a:t>
            </a:r>
          </a:p>
          <a:p>
            <a:r>
              <a:rPr lang="en-US" sz="1600" dirty="0" smtClean="0"/>
              <a:t>And </a:t>
            </a:r>
            <a:r>
              <a:rPr lang="en-US" sz="1600" dirty="0"/>
              <a:t>mark them with your dead</a:t>
            </a:r>
            <a:r>
              <a:rPr lang="en-US" sz="1600" dirty="0" smtClean="0"/>
              <a:t>.</a:t>
            </a:r>
          </a:p>
          <a:p>
            <a:endParaRPr lang="en-US" sz="1600" dirty="0"/>
          </a:p>
          <a:p>
            <a:r>
              <a:rPr lang="en-US" sz="1600" dirty="0"/>
              <a:t>Take up the White Man’s burden</a:t>
            </a:r>
            <a:r>
              <a:rPr lang="en-US" dirty="0"/>
              <a:t>—</a:t>
            </a:r>
          </a:p>
          <a:p>
            <a:r>
              <a:rPr lang="en-US" sz="1600" dirty="0"/>
              <a:t>And reap his old reward:</a:t>
            </a:r>
          </a:p>
          <a:p>
            <a:r>
              <a:rPr lang="en-US" sz="1600" dirty="0"/>
              <a:t>The blame of those ye better</a:t>
            </a:r>
          </a:p>
          <a:p>
            <a:r>
              <a:rPr lang="en-US" sz="1600" dirty="0"/>
              <a:t>The hate of those ye guard—</a:t>
            </a:r>
          </a:p>
          <a:p>
            <a:r>
              <a:rPr lang="en-US" sz="1600" dirty="0"/>
              <a:t>The cry of hosts ye </a:t>
            </a:r>
            <a:r>
              <a:rPr lang="en-US" sz="1600" dirty="0" err="1"/>
              <a:t>humour</a:t>
            </a:r>
            <a:endParaRPr lang="en-US" sz="1600" dirty="0"/>
          </a:p>
          <a:p>
            <a:r>
              <a:rPr lang="en-US" sz="1600" dirty="0"/>
              <a:t>(Ah slowly) to the light:</a:t>
            </a:r>
          </a:p>
          <a:p>
            <a:r>
              <a:rPr lang="en-US" sz="1600" dirty="0"/>
              <a:t>"Why brought ye us from bondage,</a:t>
            </a:r>
          </a:p>
          <a:p>
            <a:r>
              <a:rPr lang="en-US" sz="1600" dirty="0"/>
              <a:t>“Our loved Egyptian night?”</a:t>
            </a:r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520545" y="182886"/>
            <a:ext cx="350797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1600" dirty="0"/>
              <a:t>Take up the White Man’s burden—</a:t>
            </a:r>
          </a:p>
          <a:p>
            <a:r>
              <a:rPr lang="en-US" sz="1600" dirty="0" smtClean="0"/>
              <a:t>Ye </a:t>
            </a:r>
            <a:r>
              <a:rPr lang="en-US" sz="1600" dirty="0"/>
              <a:t>dare not stoop to less—</a:t>
            </a:r>
          </a:p>
          <a:p>
            <a:r>
              <a:rPr lang="en-US" sz="1600" dirty="0" smtClean="0"/>
              <a:t>Nor </a:t>
            </a:r>
            <a:r>
              <a:rPr lang="en-US" sz="1600" dirty="0"/>
              <a:t>call too loud on Freedom</a:t>
            </a:r>
          </a:p>
          <a:p>
            <a:r>
              <a:rPr lang="en-US" sz="1600" dirty="0" smtClean="0"/>
              <a:t>To </a:t>
            </a:r>
            <a:r>
              <a:rPr lang="en-US" sz="1600" dirty="0"/>
              <a:t>cloak your weariness;</a:t>
            </a:r>
          </a:p>
          <a:p>
            <a:r>
              <a:rPr lang="en-US" sz="1600" dirty="0" smtClean="0"/>
              <a:t>By </a:t>
            </a:r>
            <a:r>
              <a:rPr lang="en-US" sz="1600" dirty="0"/>
              <a:t>all ye cry or whisper,</a:t>
            </a:r>
          </a:p>
          <a:p>
            <a:r>
              <a:rPr lang="en-US" sz="1600" dirty="0" smtClean="0"/>
              <a:t>By </a:t>
            </a:r>
            <a:r>
              <a:rPr lang="en-US" sz="1600" dirty="0"/>
              <a:t>all ye leave or do,</a:t>
            </a:r>
          </a:p>
          <a:p>
            <a:r>
              <a:rPr lang="en-US" sz="1600" dirty="0" smtClean="0"/>
              <a:t>The </a:t>
            </a:r>
            <a:r>
              <a:rPr lang="en-US" sz="1600" dirty="0"/>
              <a:t>silent, sullen peoples</a:t>
            </a:r>
          </a:p>
          <a:p>
            <a:r>
              <a:rPr lang="en-US" sz="1600" dirty="0" smtClean="0"/>
              <a:t>Shall </a:t>
            </a:r>
            <a:r>
              <a:rPr lang="en-US" sz="1600" dirty="0"/>
              <a:t>weigh your Gods and you.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Take up the White Man’s burden-</a:t>
            </a:r>
          </a:p>
          <a:p>
            <a:r>
              <a:rPr lang="en-US" sz="1600" dirty="0" smtClean="0"/>
              <a:t>Have done with childish days-</a:t>
            </a:r>
          </a:p>
          <a:p>
            <a:r>
              <a:rPr lang="en-US" sz="1600" dirty="0" smtClean="0"/>
              <a:t>The lightly proffered laurel,</a:t>
            </a:r>
          </a:p>
          <a:p>
            <a:r>
              <a:rPr lang="en-US" sz="1600" dirty="0" smtClean="0"/>
              <a:t>The easy, ungrudged praise.</a:t>
            </a:r>
          </a:p>
          <a:p>
            <a:r>
              <a:rPr lang="en-US" sz="1600" dirty="0" smtClean="0"/>
              <a:t>Comes now, to search your manhood</a:t>
            </a:r>
          </a:p>
          <a:p>
            <a:r>
              <a:rPr lang="en-US" sz="1600" dirty="0" smtClean="0"/>
              <a:t>Through all the thankless years,</a:t>
            </a:r>
          </a:p>
          <a:p>
            <a:r>
              <a:rPr lang="en-US" sz="1600" dirty="0" smtClean="0"/>
              <a:t>Cold-edged with dear-bought </a:t>
            </a:r>
            <a:r>
              <a:rPr lang="en-US" sz="1600" dirty="0" smtClean="0"/>
              <a:t>wisdom, The </a:t>
            </a:r>
            <a:r>
              <a:rPr lang="en-US" sz="1600" dirty="0" smtClean="0"/>
              <a:t>judgment of your peers!</a:t>
            </a:r>
          </a:p>
          <a:p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343039" y="6425739"/>
            <a:ext cx="884896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Source: Rudyard Kipling, “The White Man’s Burden: The United States &amp; The Philippine Islands, 1899.”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6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S__4F8QSN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78433" y="482139"/>
            <a:ext cx="9677989" cy="611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4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1939</TotalTime>
  <Words>439</Words>
  <Application>Microsoft Office PowerPoint</Application>
  <PresentationFormat>Widescreen</PresentationFormat>
  <Paragraphs>69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Office Theme</vt:lpstr>
      <vt:lpstr>New Imperialism</vt:lpstr>
      <vt:lpstr>PowerPoint Presentation</vt:lpstr>
      <vt:lpstr>Forms of Imperialism</vt:lpstr>
      <vt:lpstr>Management Methods of Imperialism</vt:lpstr>
      <vt:lpstr>White Man’s Burden</vt:lpstr>
      <vt:lpstr>“The White Man’s Burden” Kipling’s Hymn to U.S. Imperialism</vt:lpstr>
      <vt:lpstr>PowerPoint Presentation</vt:lpstr>
    </vt:vector>
  </TitlesOfParts>
  <Company>BCSD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Imperialism</dc:title>
  <dc:creator>John Clements</dc:creator>
  <cp:lastModifiedBy>John Clements</cp:lastModifiedBy>
  <cp:revision>21</cp:revision>
  <dcterms:created xsi:type="dcterms:W3CDTF">2017-12-11T13:43:22Z</dcterms:created>
  <dcterms:modified xsi:type="dcterms:W3CDTF">2018-12-11T19:19:41Z</dcterms:modified>
</cp:coreProperties>
</file>