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6" r:id="rId2"/>
    <p:sldId id="272" r:id="rId3"/>
    <p:sldId id="281" r:id="rId4"/>
    <p:sldId id="271" r:id="rId5"/>
    <p:sldId id="270" r:id="rId6"/>
    <p:sldId id="260" r:id="rId7"/>
    <p:sldId id="275" r:id="rId8"/>
    <p:sldId id="273" r:id="rId9"/>
    <p:sldId id="276" r:id="rId10"/>
    <p:sldId id="277" r:id="rId11"/>
    <p:sldId id="278" r:id="rId12"/>
    <p:sldId id="280" r:id="rId13"/>
    <p:sldId id="269" r:id="rId1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2040" y="-3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23931E2-6423-42FD-BE4F-736842F26549}" type="datetimeFigureOut">
              <a:rPr lang="en-US" smtClean="0"/>
              <a:t>4/15/2014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D599391-73B1-440D-BB36-9D14350405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1208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5F5C40-B630-452D-80EC-371E35C84FE3}" type="datetimeFigureOut">
              <a:rPr lang="en-US" smtClean="0"/>
              <a:t>4/15/2014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959B6-6734-4282-8587-737544BE8F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54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Make the font size larger to take up more of the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959B6-6734-4282-8587-737544BE8F5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622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959B6-6734-4282-8587-737544BE8F5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716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959B6-6734-4282-8587-737544BE8F5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594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959B6-6734-4282-8587-737544BE8F5B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018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Good-maybe</a:t>
            </a:r>
            <a:r>
              <a:rPr lang="en-US" baseline="0" dirty="0" smtClean="0"/>
              <a:t> just make font larger.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959B6-6734-4282-8587-737544BE8F5B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971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959B6-6734-4282-8587-737544BE8F5B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052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7E09-8E16-475C-A477-22C20B29ECEB}" type="datetimeFigureOut">
              <a:rPr lang="en-US" smtClean="0"/>
              <a:t>4/15/2014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067E684-5EAB-41F4-871D-019019847CF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7E09-8E16-475C-A477-22C20B29ECEB}" type="datetimeFigureOut">
              <a:rPr lang="en-US" smtClean="0"/>
              <a:t>4/15/2014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7E684-5EAB-41F4-871D-019019847CF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7E09-8E16-475C-A477-22C20B29ECEB}" type="datetimeFigureOut">
              <a:rPr lang="en-US" smtClean="0"/>
              <a:t>4/15/2014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7E684-5EAB-41F4-871D-019019847CF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7E09-8E16-475C-A477-22C20B29ECEB}" type="datetimeFigureOut">
              <a:rPr lang="en-US" smtClean="0"/>
              <a:t>4/15/2014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7E684-5EAB-41F4-871D-019019847CF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7E09-8E16-475C-A477-22C20B29ECEB}" type="datetimeFigureOut">
              <a:rPr lang="en-US" smtClean="0"/>
              <a:t>4/15/2014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7E684-5EAB-41F4-871D-019019847CF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7E09-8E16-475C-A477-22C20B29ECEB}" type="datetimeFigureOut">
              <a:rPr lang="en-US" smtClean="0"/>
              <a:t>4/15/2014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7E684-5EAB-41F4-871D-019019847CF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7E09-8E16-475C-A477-22C20B29ECEB}" type="datetimeFigureOut">
              <a:rPr lang="en-US" smtClean="0"/>
              <a:t>4/15/2014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7E684-5EAB-41F4-871D-019019847CF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7E09-8E16-475C-A477-22C20B29ECEB}" type="datetimeFigureOut">
              <a:rPr lang="en-US" smtClean="0"/>
              <a:t>4/15/2014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7E684-5EAB-41F4-871D-019019847CF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7E09-8E16-475C-A477-22C20B29ECEB}" type="datetimeFigureOut">
              <a:rPr lang="en-US" smtClean="0"/>
              <a:t>4/15/2014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7E684-5EAB-41F4-871D-019019847CF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7E09-8E16-475C-A477-22C20B29ECEB}" type="datetimeFigureOut">
              <a:rPr lang="en-US" smtClean="0"/>
              <a:t>4/15/2014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7E684-5EAB-41F4-871D-019019847CF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7E09-8E16-475C-A477-22C20B29ECEB}" type="datetimeFigureOut">
              <a:rPr lang="en-US" smtClean="0"/>
              <a:t>4/15/2014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7E684-5EAB-41F4-871D-019019847CF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2ACF7E09-8E16-475C-A477-22C20B29ECEB}" type="datetimeFigureOut">
              <a:rPr lang="en-US" smtClean="0"/>
              <a:t>4/15/2014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067E684-5EAB-41F4-871D-019019847CF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Bainbridge Island Board of Directors </a:t>
            </a:r>
          </a:p>
          <a:p>
            <a:r>
              <a:rPr lang="en-US" dirty="0" smtClean="0"/>
              <a:t>April 10, 2014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4" y="1905001"/>
            <a:ext cx="6862895" cy="2541234"/>
          </a:xfrm>
        </p:spPr>
        <p:txBody>
          <a:bodyPr/>
          <a:lstStyle/>
          <a:p>
            <a:r>
              <a:rPr lang="en-US" sz="2800" dirty="0" smtClean="0"/>
              <a:t>Elementary Planning Time and 30 hours of instruction for students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1553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 of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3735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Review the decision that needs to be made by the school board </a:t>
            </a:r>
          </a:p>
          <a:p>
            <a:r>
              <a:rPr lang="en-US" sz="2800" dirty="0" smtClean="0"/>
              <a:t>Attempt to answer some questions that were raised by the school board at the previous meeting 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200" y="4648200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18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District Mission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0"/>
            <a:ext cx="4679272" cy="4453129"/>
          </a:xfrm>
        </p:spPr>
        <p:txBody>
          <a:bodyPr>
            <a:normAutofit/>
          </a:bodyPr>
          <a:lstStyle/>
          <a:p>
            <a:r>
              <a:rPr lang="en-US" dirty="0" smtClean="0"/>
              <a:t>Our mission as a learning organization is to ensure that every student is future ready:</a:t>
            </a:r>
          </a:p>
          <a:p>
            <a:r>
              <a:rPr lang="en-US" dirty="0" smtClean="0"/>
              <a:t>Prepared for the global workplace</a:t>
            </a:r>
          </a:p>
          <a:p>
            <a:r>
              <a:rPr lang="en-US" dirty="0" smtClean="0"/>
              <a:t>Prepared for college</a:t>
            </a:r>
          </a:p>
          <a:p>
            <a:r>
              <a:rPr lang="en-US" dirty="0" smtClean="0"/>
              <a:t>Prepared for personal success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2057400"/>
            <a:ext cx="2543175" cy="3275301"/>
          </a:xfrm>
        </p:spPr>
      </p:pic>
    </p:spTree>
    <p:extLst>
      <p:ext uri="{BB962C8B-B14F-4D97-AF65-F5344CB8AC3E}">
        <p14:creationId xmlns:p14="http://schemas.microsoft.com/office/powerpoint/2010/main" val="382012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Planning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District and BIEA agreed that teachers (grades K-6) should be provided planning time that is equitable to that of teachers in grades 7-12.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23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Essential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How can students benefit from a change in the 30 hours (K-4) or15 hours (5-6) per year of instructional time that will be provided in an alternative model to the existing format?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content and curriculum should fill this time? 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1" y="3930951"/>
            <a:ext cx="3803328" cy="156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54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two options?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dirty="0" smtClean="0"/>
              <a:t>Option 1</a:t>
            </a:r>
          </a:p>
          <a:p>
            <a:pPr lvl="1"/>
            <a:r>
              <a:rPr lang="en-US" dirty="0" smtClean="0"/>
              <a:t>Increase current </a:t>
            </a:r>
            <a:r>
              <a:rPr lang="en-US" dirty="0"/>
              <a:t>s</a:t>
            </a:r>
            <a:r>
              <a:rPr lang="en-US" dirty="0" smtClean="0"/>
              <a:t>pecialist </a:t>
            </a:r>
            <a:r>
              <a:rPr lang="en-US" dirty="0"/>
              <a:t>t</a:t>
            </a:r>
            <a:r>
              <a:rPr lang="en-US" dirty="0" smtClean="0"/>
              <a:t>ime providing an additional 10 minutes of current curriculum in  Art, Library, Music, and PE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dirty="0" smtClean="0"/>
              <a:t>Option 2</a:t>
            </a:r>
          </a:p>
          <a:p>
            <a:pPr lvl="1"/>
            <a:r>
              <a:rPr lang="en-US" dirty="0" smtClean="0"/>
              <a:t>Create a new curriculum for students. </a:t>
            </a:r>
          </a:p>
          <a:p>
            <a:pPr lvl="1"/>
            <a:r>
              <a:rPr lang="en-US" dirty="0" smtClean="0"/>
              <a:t>Hire a new specialist position that could provide two 25 minute sessions per week or one 50 minute session (depending on content)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47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Raised by the board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Why a twelve day rotation?</a:t>
            </a:r>
          </a:p>
          <a:p>
            <a:r>
              <a:rPr lang="en-US" dirty="0" smtClean="0"/>
              <a:t>How much time might be allocated on a yearly  basis?</a:t>
            </a:r>
          </a:p>
          <a:p>
            <a:r>
              <a:rPr lang="en-US" dirty="0" smtClean="0"/>
              <a:t>Why were the costs different for the two models?  </a:t>
            </a:r>
          </a:p>
          <a:p>
            <a:r>
              <a:rPr lang="en-US" dirty="0" smtClean="0"/>
              <a:t>Why not just add planning time after school and pay teachers for that time?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487" y="2209801"/>
            <a:ext cx="2764627" cy="2667000"/>
          </a:xfrm>
        </p:spPr>
      </p:pic>
    </p:spTree>
    <p:extLst>
      <p:ext uri="{BB962C8B-B14F-4D97-AF65-F5344CB8AC3E}">
        <p14:creationId xmlns:p14="http://schemas.microsoft.com/office/powerpoint/2010/main" val="354150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is the current model based on a 12 day rotation?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8945113"/>
              </p:ext>
            </p:extLst>
          </p:nvPr>
        </p:nvGraphicFramePr>
        <p:xfrm>
          <a:off x="457200" y="1752600"/>
          <a:ext cx="82296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Content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Slots/sections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Approximate minutes</a:t>
                      </a:r>
                      <a:endParaRPr lang="en-US" dirty="0"/>
                    </a:p>
                  </a:txBody>
                  <a:tcPr marL="186331" marR="18633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PE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160</a:t>
                      </a:r>
                      <a:endParaRPr lang="en-US" dirty="0"/>
                    </a:p>
                  </a:txBody>
                  <a:tcPr marL="186331" marR="18633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Music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120</a:t>
                      </a:r>
                      <a:endParaRPr lang="en-US" dirty="0"/>
                    </a:p>
                  </a:txBody>
                  <a:tcPr marL="186331" marR="18633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Art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b="1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120</a:t>
                      </a:r>
                      <a:endParaRPr lang="en-US" dirty="0"/>
                    </a:p>
                  </a:txBody>
                  <a:tcPr marL="186331" marR="18633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Library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 marL="186331" marR="18633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380</a:t>
                      </a:r>
                      <a:endParaRPr lang="en-US" dirty="0"/>
                    </a:p>
                  </a:txBody>
                  <a:tcPr marL="186331" marR="186331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632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How much additional instructional time will students receive in option 1 and 2? </a:t>
            </a:r>
            <a:endParaRPr lang="en-US" sz="28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Option 1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3584804"/>
              </p:ext>
            </p:extLst>
          </p:nvPr>
        </p:nvGraphicFramePr>
        <p:xfrm>
          <a:off x="425450" y="2438400"/>
          <a:ext cx="4040188" cy="276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0094"/>
                <a:gridCol w="202009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Content</a:t>
                      </a:r>
                      <a:endParaRPr lang="en-US" dirty="0"/>
                    </a:p>
                  </a:txBody>
                  <a:tcPr marL="91476" marR="91476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Approximate</a:t>
                      </a:r>
                      <a:r>
                        <a:rPr lang="en-US" baseline="0" dirty="0" smtClean="0"/>
                        <a:t> additional time per year</a:t>
                      </a:r>
                      <a:endParaRPr lang="en-US" dirty="0"/>
                    </a:p>
                  </a:txBody>
                  <a:tcPr marL="91476" marR="91476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PE</a:t>
                      </a:r>
                      <a:endParaRPr lang="en-US" dirty="0"/>
                    </a:p>
                  </a:txBody>
                  <a:tcPr marL="91476" marR="91476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 hours</a:t>
                      </a:r>
                      <a:endParaRPr lang="en-US" dirty="0"/>
                    </a:p>
                  </a:txBody>
                  <a:tcPr marL="91476" marR="91476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Music</a:t>
                      </a:r>
                      <a:endParaRPr lang="en-US" dirty="0"/>
                    </a:p>
                  </a:txBody>
                  <a:tcPr marL="91476" marR="91476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7.5</a:t>
                      </a:r>
                      <a:r>
                        <a:rPr lang="en-US" baseline="0" dirty="0" smtClean="0"/>
                        <a:t> hours</a:t>
                      </a:r>
                      <a:endParaRPr lang="en-US" dirty="0"/>
                    </a:p>
                  </a:txBody>
                  <a:tcPr marL="91476" marR="91476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Art</a:t>
                      </a:r>
                      <a:endParaRPr lang="en-US" dirty="0"/>
                    </a:p>
                  </a:txBody>
                  <a:tcPr marL="91476" marR="91476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7.5 hours</a:t>
                      </a:r>
                      <a:endParaRPr lang="en-US" dirty="0"/>
                    </a:p>
                  </a:txBody>
                  <a:tcPr marL="91476" marR="91476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Library</a:t>
                      </a:r>
                      <a:endParaRPr lang="en-US" dirty="0"/>
                    </a:p>
                  </a:txBody>
                  <a:tcPr marL="91476" marR="91476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r>
                        <a:rPr lang="en-US" baseline="0" dirty="0" smtClean="0"/>
                        <a:t> hours</a:t>
                      </a:r>
                      <a:endParaRPr lang="en-US" dirty="0"/>
                    </a:p>
                  </a:txBody>
                  <a:tcPr marL="91476" marR="91476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 marL="91476" marR="91476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 hours </a:t>
                      </a:r>
                      <a:endParaRPr lang="en-US" dirty="0"/>
                    </a:p>
                  </a:txBody>
                  <a:tcPr marL="91476" marR="91476"/>
                </a:tc>
              </a:tr>
            </a:tbl>
          </a:graphicData>
        </a:graphic>
      </p:graphicFrame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Option 2</a:t>
            </a:r>
            <a:endParaRPr lang="en-US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719591150"/>
              </p:ext>
            </p:extLst>
          </p:nvPr>
        </p:nvGraphicFramePr>
        <p:xfrm>
          <a:off x="4645025" y="2438400"/>
          <a:ext cx="4041776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0888"/>
                <a:gridCol w="202088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New Content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Approximate additional</a:t>
                      </a:r>
                      <a:r>
                        <a:rPr lang="en-US" baseline="0" dirty="0" smtClean="0"/>
                        <a:t> time per year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 be determined (e.g. STEM, Coding, Foreign</a:t>
                      </a:r>
                      <a:r>
                        <a:rPr lang="en-US" baseline="0" dirty="0" smtClean="0"/>
                        <a:t> Language, etc.)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 hours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307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do the options cost different amounts?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Options 1 (approximate amounts)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Approximately $120,000 to $152,000 for increased staffing</a:t>
            </a:r>
          </a:p>
          <a:p>
            <a:pPr lvl="1"/>
            <a:r>
              <a:rPr lang="en-US" dirty="0" smtClean="0"/>
              <a:t>Range considers whether staffing is added at just K-4, or K-6</a:t>
            </a:r>
          </a:p>
          <a:p>
            <a:pPr lvl="1"/>
            <a:r>
              <a:rPr lang="en-US" dirty="0" smtClean="0"/>
              <a:t>This option would add time to existing staff members with part-time contracts</a:t>
            </a:r>
          </a:p>
          <a:p>
            <a:pPr lvl="1"/>
            <a:r>
              <a:rPr lang="en-US" dirty="0" smtClean="0"/>
              <a:t>Existing staff members could have fractional increases to their contracts</a:t>
            </a:r>
          </a:p>
          <a:p>
            <a:pPr lvl="1"/>
            <a:r>
              <a:rPr lang="en-US" dirty="0" smtClean="0"/>
              <a:t> Current staff members already receive “supplemental days” as part of their contracts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Option 2 (approximate amounts)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Approximately $190,000-$227,000 for increased staffing</a:t>
            </a:r>
          </a:p>
          <a:p>
            <a:pPr lvl="1"/>
            <a:r>
              <a:rPr lang="en-US" dirty="0" smtClean="0"/>
              <a:t>Range considers whether staffing is added at just K-4 or K-6</a:t>
            </a:r>
          </a:p>
          <a:p>
            <a:pPr lvl="1"/>
            <a:r>
              <a:rPr lang="en-US" dirty="0" smtClean="0"/>
              <a:t>This option would mostly be creating new positions and hiring new staff</a:t>
            </a:r>
          </a:p>
          <a:p>
            <a:pPr lvl="1"/>
            <a:r>
              <a:rPr lang="en-US" dirty="0" smtClean="0"/>
              <a:t> New hires would need new contracts including supplemental days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66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Why not pay elementary teachers an additional 50 minutes per week for planning time? </a:t>
            </a:r>
            <a:endParaRPr lang="en-US" sz="28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intent of the increased planning time was to assure equitable planning time across grade levels</a:t>
            </a:r>
          </a:p>
          <a:p>
            <a:r>
              <a:rPr lang="en-US" sz="2800" dirty="0" smtClean="0"/>
              <a:t>If we pay one group more, then another inequity is created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0142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before the board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can students benefit from a change in the 30 hours (K-4) or 15 hours (5-6) per year of instructional time that will be provided in an alternative model to the existing format?</a:t>
            </a:r>
          </a:p>
          <a:p>
            <a:r>
              <a:rPr lang="en-US" dirty="0"/>
              <a:t>What content and curriculum should fill this time?  </a:t>
            </a:r>
          </a:p>
          <a:p>
            <a:r>
              <a:rPr lang="en-US" dirty="0" smtClean="0"/>
              <a:t>Provide the district guidance on these questions, and these options, and we will work to develop the systems and the details that are beneficial for students.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5105400" y="1719263"/>
            <a:ext cx="4038600" cy="440690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103102"/>
              </p:ext>
            </p:extLst>
          </p:nvPr>
        </p:nvGraphicFramePr>
        <p:xfrm>
          <a:off x="1447800" y="144780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Option 1?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Option 2?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5287412"/>
            <a:ext cx="1661796" cy="1480256"/>
          </a:xfrm>
          <a:prstGeom prst="rect">
            <a:avLst/>
          </a:prstGeom>
        </p:spPr>
      </p:pic>
      <p:pic>
        <p:nvPicPr>
          <p:cNvPr id="1026" name="Picture 2" descr="C:\Users\PBangKnudsen\Pictures\Kids in class\First%20day%20vroom_class_photo_090413_DSC_2953%20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5287412"/>
            <a:ext cx="2057400" cy="136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865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68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3860</TotalTime>
  <Words>636</Words>
  <Application>Microsoft Office PowerPoint</Application>
  <PresentationFormat>On-screen Show (4:3)</PresentationFormat>
  <Paragraphs>95</Paragraphs>
  <Slides>13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Apothecary</vt:lpstr>
      <vt:lpstr>Elementary Planning Time and 30 hours of instruction for students</vt:lpstr>
      <vt:lpstr>Purpose of presentation</vt:lpstr>
      <vt:lpstr>District Mission </vt:lpstr>
      <vt:lpstr>Additional Planning time</vt:lpstr>
      <vt:lpstr>Essential questions</vt:lpstr>
      <vt:lpstr>What are the two options?</vt:lpstr>
      <vt:lpstr>Questions Raised by the board</vt:lpstr>
      <vt:lpstr>Why is the current model based on a 12 day rotation?</vt:lpstr>
      <vt:lpstr>How much additional instructional time will students receive in option 1 and 2? </vt:lpstr>
      <vt:lpstr>Why do the options cost different amounts?</vt:lpstr>
      <vt:lpstr>Why not pay elementary teachers an additional 50 minutes per week for planning time? </vt:lpstr>
      <vt:lpstr>Decision before the board</vt:lpstr>
      <vt:lpstr>Questions?</vt:lpstr>
    </vt:vector>
  </TitlesOfParts>
  <Company>Bainbridge Island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Elementary Planning Time</dc:title>
  <dc:creator>Windows User</dc:creator>
  <cp:lastModifiedBy>Windows User</cp:lastModifiedBy>
  <cp:revision>62</cp:revision>
  <cp:lastPrinted>2014-04-10T18:51:04Z</cp:lastPrinted>
  <dcterms:created xsi:type="dcterms:W3CDTF">2014-03-18T23:01:37Z</dcterms:created>
  <dcterms:modified xsi:type="dcterms:W3CDTF">2014-04-15T23:53:56Z</dcterms:modified>
</cp:coreProperties>
</file>