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82" r:id="rId2"/>
    <p:sldId id="260" r:id="rId3"/>
    <p:sldId id="262" r:id="rId4"/>
    <p:sldId id="298" r:id="rId5"/>
    <p:sldId id="283" r:id="rId6"/>
    <p:sldId id="284" r:id="rId7"/>
    <p:sldId id="280" r:id="rId8"/>
    <p:sldId id="295" r:id="rId9"/>
    <p:sldId id="290" r:id="rId10"/>
    <p:sldId id="281" r:id="rId11"/>
    <p:sldId id="289" r:id="rId12"/>
    <p:sldId id="294" r:id="rId13"/>
    <p:sldId id="297" r:id="rId14"/>
    <p:sldId id="288" r:id="rId15"/>
    <p:sldId id="287" r:id="rId16"/>
    <p:sldId id="292" r:id="rId17"/>
    <p:sldId id="291" r:id="rId18"/>
    <p:sldId id="293" r:id="rId19"/>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99CC"/>
    <a:srgbClr val="CC0066"/>
    <a:srgbClr val="990033"/>
    <a:srgbClr val="0099FF"/>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E3E2E8"/>
              </a:solidFill>
              <a:prstDash val="solid"/>
              <a:round/>
            </a:ln>
          </a:left>
          <a:right>
            <a:ln w="12700" cap="flat">
              <a:solidFill>
                <a:srgbClr val="E3E2E8"/>
              </a:solidFill>
              <a:prstDash val="solid"/>
              <a:round/>
            </a:ln>
          </a:right>
          <a:top>
            <a:ln w="12700" cap="flat">
              <a:solidFill>
                <a:srgbClr val="E3E2E8"/>
              </a:solidFill>
              <a:prstDash val="solid"/>
              <a:round/>
            </a:ln>
          </a:top>
          <a:bottom>
            <a:ln w="12700" cap="flat">
              <a:solidFill>
                <a:srgbClr val="E3E2E8"/>
              </a:solidFill>
              <a:prstDash val="solid"/>
              <a:round/>
            </a:ln>
          </a:bottom>
          <a:insideH>
            <a:ln w="12700" cap="flat">
              <a:solidFill>
                <a:srgbClr val="E3E2E8"/>
              </a:solidFill>
              <a:prstDash val="solid"/>
              <a:round/>
            </a:ln>
          </a:insideH>
          <a:insideV>
            <a:ln w="12700" cap="flat">
              <a:solidFill>
                <a:srgbClr val="E3E2E8"/>
              </a:solidFill>
              <a:prstDash val="solid"/>
              <a:round/>
            </a:ln>
          </a:insideV>
        </a:tcBdr>
        <a:fill>
          <a:solidFill>
            <a:srgbClr val="DBE1CF"/>
          </a:solidFill>
        </a:fill>
      </a:tcStyle>
    </a:wholeTbl>
    <a:band2H>
      <a:tcTxStyle/>
      <a:tcStyle>
        <a:tcBdr/>
        <a:fill>
          <a:solidFill>
            <a:srgbClr val="EEF1E8"/>
          </a:solidFill>
        </a:fill>
      </a:tcStyle>
    </a:band2H>
    <a:firstCol>
      <a:tcTxStyle b="on" i="off">
        <a:font>
          <a:latin typeface="Arial"/>
          <a:ea typeface="Arial"/>
          <a:cs typeface="Arial"/>
        </a:font>
        <a:srgbClr val="E3E2E8"/>
      </a:tcTxStyle>
      <a:tcStyle>
        <a:tcBdr>
          <a:left>
            <a:ln w="12700" cap="flat">
              <a:solidFill>
                <a:srgbClr val="E3E2E8"/>
              </a:solidFill>
              <a:prstDash val="solid"/>
              <a:round/>
            </a:ln>
          </a:left>
          <a:right>
            <a:ln w="12700" cap="flat">
              <a:solidFill>
                <a:srgbClr val="E3E2E8"/>
              </a:solidFill>
              <a:prstDash val="solid"/>
              <a:round/>
            </a:ln>
          </a:right>
          <a:top>
            <a:ln w="12700" cap="flat">
              <a:solidFill>
                <a:srgbClr val="E3E2E8"/>
              </a:solidFill>
              <a:prstDash val="solid"/>
              <a:round/>
            </a:ln>
          </a:top>
          <a:bottom>
            <a:ln w="12700" cap="flat">
              <a:solidFill>
                <a:srgbClr val="E3E2E8"/>
              </a:solidFill>
              <a:prstDash val="solid"/>
              <a:round/>
            </a:ln>
          </a:bottom>
          <a:insideH>
            <a:ln w="12700" cap="flat">
              <a:solidFill>
                <a:srgbClr val="E3E2E8"/>
              </a:solidFill>
              <a:prstDash val="solid"/>
              <a:round/>
            </a:ln>
          </a:insideH>
          <a:insideV>
            <a:ln w="12700" cap="flat">
              <a:solidFill>
                <a:srgbClr val="E3E2E8"/>
              </a:solidFill>
              <a:prstDash val="solid"/>
              <a:round/>
            </a:ln>
          </a:insideV>
        </a:tcBdr>
        <a:fill>
          <a:solidFill>
            <a:schemeClr val="accent1"/>
          </a:solidFill>
        </a:fill>
      </a:tcStyle>
    </a:firstCol>
    <a:lastRow>
      <a:tcTxStyle b="on" i="off">
        <a:font>
          <a:latin typeface="Arial"/>
          <a:ea typeface="Arial"/>
          <a:cs typeface="Arial"/>
        </a:font>
        <a:srgbClr val="E3E2E8"/>
      </a:tcTxStyle>
      <a:tcStyle>
        <a:tcBdr>
          <a:left>
            <a:ln w="12700" cap="flat">
              <a:solidFill>
                <a:srgbClr val="E3E2E8"/>
              </a:solidFill>
              <a:prstDash val="solid"/>
              <a:round/>
            </a:ln>
          </a:left>
          <a:right>
            <a:ln w="12700" cap="flat">
              <a:solidFill>
                <a:srgbClr val="E3E2E8"/>
              </a:solidFill>
              <a:prstDash val="solid"/>
              <a:round/>
            </a:ln>
          </a:right>
          <a:top>
            <a:ln w="38100" cap="flat">
              <a:solidFill>
                <a:srgbClr val="E3E2E8"/>
              </a:solidFill>
              <a:prstDash val="solid"/>
              <a:round/>
            </a:ln>
          </a:top>
          <a:bottom>
            <a:ln w="12700" cap="flat">
              <a:solidFill>
                <a:srgbClr val="E3E2E8"/>
              </a:solidFill>
              <a:prstDash val="solid"/>
              <a:round/>
            </a:ln>
          </a:bottom>
          <a:insideH>
            <a:ln w="12700" cap="flat">
              <a:solidFill>
                <a:srgbClr val="E3E2E8"/>
              </a:solidFill>
              <a:prstDash val="solid"/>
              <a:round/>
            </a:ln>
          </a:insideH>
          <a:insideV>
            <a:ln w="12700" cap="flat">
              <a:solidFill>
                <a:srgbClr val="E3E2E8"/>
              </a:solidFill>
              <a:prstDash val="solid"/>
              <a:round/>
            </a:ln>
          </a:insideV>
        </a:tcBdr>
        <a:fill>
          <a:solidFill>
            <a:schemeClr val="accent1"/>
          </a:solidFill>
        </a:fill>
      </a:tcStyle>
    </a:lastRow>
    <a:firstRow>
      <a:tcTxStyle b="on" i="off">
        <a:font>
          <a:latin typeface="Arial"/>
          <a:ea typeface="Arial"/>
          <a:cs typeface="Arial"/>
        </a:font>
        <a:srgbClr val="E3E2E8"/>
      </a:tcTxStyle>
      <a:tcStyle>
        <a:tcBdr>
          <a:left>
            <a:ln w="12700" cap="flat">
              <a:solidFill>
                <a:srgbClr val="E3E2E8"/>
              </a:solidFill>
              <a:prstDash val="solid"/>
              <a:round/>
            </a:ln>
          </a:left>
          <a:right>
            <a:ln w="12700" cap="flat">
              <a:solidFill>
                <a:srgbClr val="E3E2E8"/>
              </a:solidFill>
              <a:prstDash val="solid"/>
              <a:round/>
            </a:ln>
          </a:right>
          <a:top>
            <a:ln w="12700" cap="flat">
              <a:solidFill>
                <a:srgbClr val="E3E2E8"/>
              </a:solidFill>
              <a:prstDash val="solid"/>
              <a:round/>
            </a:ln>
          </a:top>
          <a:bottom>
            <a:ln w="38100" cap="flat">
              <a:solidFill>
                <a:srgbClr val="E3E2E8"/>
              </a:solidFill>
              <a:prstDash val="solid"/>
              <a:round/>
            </a:ln>
          </a:bottom>
          <a:insideH>
            <a:ln w="12700" cap="flat">
              <a:solidFill>
                <a:srgbClr val="E3E2E8"/>
              </a:solidFill>
              <a:prstDash val="solid"/>
              <a:round/>
            </a:ln>
          </a:insideH>
          <a:insideV>
            <a:ln w="12700" cap="flat">
              <a:solidFill>
                <a:srgbClr val="E3E2E8"/>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E3E2E8"/>
              </a:solidFill>
              <a:prstDash val="solid"/>
              <a:round/>
            </a:ln>
          </a:left>
          <a:right>
            <a:ln w="12700" cap="flat">
              <a:solidFill>
                <a:srgbClr val="E3E2E8"/>
              </a:solidFill>
              <a:prstDash val="solid"/>
              <a:round/>
            </a:ln>
          </a:right>
          <a:top>
            <a:ln w="12700" cap="flat">
              <a:solidFill>
                <a:srgbClr val="E3E2E8"/>
              </a:solidFill>
              <a:prstDash val="solid"/>
              <a:round/>
            </a:ln>
          </a:top>
          <a:bottom>
            <a:ln w="12700" cap="flat">
              <a:solidFill>
                <a:srgbClr val="E3E2E8"/>
              </a:solidFill>
              <a:prstDash val="solid"/>
              <a:round/>
            </a:ln>
          </a:bottom>
          <a:insideH>
            <a:ln w="12700" cap="flat">
              <a:solidFill>
                <a:srgbClr val="E3E2E8"/>
              </a:solidFill>
              <a:prstDash val="solid"/>
              <a:round/>
            </a:ln>
          </a:insideH>
          <a:insideV>
            <a:ln w="12700" cap="flat">
              <a:solidFill>
                <a:srgbClr val="E3E2E8"/>
              </a:solidFill>
              <a:prstDash val="solid"/>
              <a:round/>
            </a:ln>
          </a:insideV>
        </a:tcBdr>
        <a:fill>
          <a:solidFill>
            <a:srgbClr val="F7D9CE"/>
          </a:solidFill>
        </a:fill>
      </a:tcStyle>
    </a:wholeTbl>
    <a:band2H>
      <a:tcTxStyle/>
      <a:tcStyle>
        <a:tcBdr/>
        <a:fill>
          <a:solidFill>
            <a:srgbClr val="FBEDE8"/>
          </a:solidFill>
        </a:fill>
      </a:tcStyle>
    </a:band2H>
    <a:firstCol>
      <a:tcTxStyle b="on" i="off">
        <a:font>
          <a:latin typeface="Arial"/>
          <a:ea typeface="Arial"/>
          <a:cs typeface="Arial"/>
        </a:font>
        <a:srgbClr val="E3E2E8"/>
      </a:tcTxStyle>
      <a:tcStyle>
        <a:tcBdr>
          <a:left>
            <a:ln w="12700" cap="flat">
              <a:solidFill>
                <a:srgbClr val="E3E2E8"/>
              </a:solidFill>
              <a:prstDash val="solid"/>
              <a:round/>
            </a:ln>
          </a:left>
          <a:right>
            <a:ln w="12700" cap="flat">
              <a:solidFill>
                <a:srgbClr val="E3E2E8"/>
              </a:solidFill>
              <a:prstDash val="solid"/>
              <a:round/>
            </a:ln>
          </a:right>
          <a:top>
            <a:ln w="12700" cap="flat">
              <a:solidFill>
                <a:srgbClr val="E3E2E8"/>
              </a:solidFill>
              <a:prstDash val="solid"/>
              <a:round/>
            </a:ln>
          </a:top>
          <a:bottom>
            <a:ln w="12700" cap="flat">
              <a:solidFill>
                <a:srgbClr val="E3E2E8"/>
              </a:solidFill>
              <a:prstDash val="solid"/>
              <a:round/>
            </a:ln>
          </a:bottom>
          <a:insideH>
            <a:ln w="12700" cap="flat">
              <a:solidFill>
                <a:srgbClr val="E3E2E8"/>
              </a:solidFill>
              <a:prstDash val="solid"/>
              <a:round/>
            </a:ln>
          </a:insideH>
          <a:insideV>
            <a:ln w="12700" cap="flat">
              <a:solidFill>
                <a:srgbClr val="E3E2E8"/>
              </a:solidFill>
              <a:prstDash val="solid"/>
              <a:round/>
            </a:ln>
          </a:insideV>
        </a:tcBdr>
        <a:fill>
          <a:solidFill>
            <a:schemeClr val="accent3"/>
          </a:solidFill>
        </a:fill>
      </a:tcStyle>
    </a:firstCol>
    <a:lastRow>
      <a:tcTxStyle b="on" i="off">
        <a:font>
          <a:latin typeface="Arial"/>
          <a:ea typeface="Arial"/>
          <a:cs typeface="Arial"/>
        </a:font>
        <a:srgbClr val="E3E2E8"/>
      </a:tcTxStyle>
      <a:tcStyle>
        <a:tcBdr>
          <a:left>
            <a:ln w="12700" cap="flat">
              <a:solidFill>
                <a:srgbClr val="E3E2E8"/>
              </a:solidFill>
              <a:prstDash val="solid"/>
              <a:round/>
            </a:ln>
          </a:left>
          <a:right>
            <a:ln w="12700" cap="flat">
              <a:solidFill>
                <a:srgbClr val="E3E2E8"/>
              </a:solidFill>
              <a:prstDash val="solid"/>
              <a:round/>
            </a:ln>
          </a:right>
          <a:top>
            <a:ln w="38100" cap="flat">
              <a:solidFill>
                <a:srgbClr val="E3E2E8"/>
              </a:solidFill>
              <a:prstDash val="solid"/>
              <a:round/>
            </a:ln>
          </a:top>
          <a:bottom>
            <a:ln w="12700" cap="flat">
              <a:solidFill>
                <a:srgbClr val="E3E2E8"/>
              </a:solidFill>
              <a:prstDash val="solid"/>
              <a:round/>
            </a:ln>
          </a:bottom>
          <a:insideH>
            <a:ln w="12700" cap="flat">
              <a:solidFill>
                <a:srgbClr val="E3E2E8"/>
              </a:solidFill>
              <a:prstDash val="solid"/>
              <a:round/>
            </a:ln>
          </a:insideH>
          <a:insideV>
            <a:ln w="12700" cap="flat">
              <a:solidFill>
                <a:srgbClr val="E3E2E8"/>
              </a:solidFill>
              <a:prstDash val="solid"/>
              <a:round/>
            </a:ln>
          </a:insideV>
        </a:tcBdr>
        <a:fill>
          <a:solidFill>
            <a:schemeClr val="accent3"/>
          </a:solidFill>
        </a:fill>
      </a:tcStyle>
    </a:lastRow>
    <a:firstRow>
      <a:tcTxStyle b="on" i="off">
        <a:font>
          <a:latin typeface="Arial"/>
          <a:ea typeface="Arial"/>
          <a:cs typeface="Arial"/>
        </a:font>
        <a:srgbClr val="E3E2E8"/>
      </a:tcTxStyle>
      <a:tcStyle>
        <a:tcBdr>
          <a:left>
            <a:ln w="12700" cap="flat">
              <a:solidFill>
                <a:srgbClr val="E3E2E8"/>
              </a:solidFill>
              <a:prstDash val="solid"/>
              <a:round/>
            </a:ln>
          </a:left>
          <a:right>
            <a:ln w="12700" cap="flat">
              <a:solidFill>
                <a:srgbClr val="E3E2E8"/>
              </a:solidFill>
              <a:prstDash val="solid"/>
              <a:round/>
            </a:ln>
          </a:right>
          <a:top>
            <a:ln w="12700" cap="flat">
              <a:solidFill>
                <a:srgbClr val="E3E2E8"/>
              </a:solidFill>
              <a:prstDash val="solid"/>
              <a:round/>
            </a:ln>
          </a:top>
          <a:bottom>
            <a:ln w="38100" cap="flat">
              <a:solidFill>
                <a:srgbClr val="E3E2E8"/>
              </a:solidFill>
              <a:prstDash val="solid"/>
              <a:round/>
            </a:ln>
          </a:bottom>
          <a:insideH>
            <a:ln w="12700" cap="flat">
              <a:solidFill>
                <a:srgbClr val="E3E2E8"/>
              </a:solidFill>
              <a:prstDash val="solid"/>
              <a:round/>
            </a:ln>
          </a:insideH>
          <a:insideV>
            <a:ln w="12700" cap="flat">
              <a:solidFill>
                <a:srgbClr val="E3E2E8"/>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E3E2E8"/>
              </a:solidFill>
              <a:prstDash val="solid"/>
              <a:round/>
            </a:ln>
          </a:left>
          <a:right>
            <a:ln w="12700" cap="flat">
              <a:solidFill>
                <a:srgbClr val="E3E2E8"/>
              </a:solidFill>
              <a:prstDash val="solid"/>
              <a:round/>
            </a:ln>
          </a:right>
          <a:top>
            <a:ln w="12700" cap="flat">
              <a:solidFill>
                <a:srgbClr val="E3E2E8"/>
              </a:solidFill>
              <a:prstDash val="solid"/>
              <a:round/>
            </a:ln>
          </a:top>
          <a:bottom>
            <a:ln w="12700" cap="flat">
              <a:solidFill>
                <a:srgbClr val="E3E2E8"/>
              </a:solidFill>
              <a:prstDash val="solid"/>
              <a:round/>
            </a:ln>
          </a:bottom>
          <a:insideH>
            <a:ln w="12700" cap="flat">
              <a:solidFill>
                <a:srgbClr val="E3E2E8"/>
              </a:solidFill>
              <a:prstDash val="solid"/>
              <a:round/>
            </a:ln>
          </a:insideH>
          <a:insideV>
            <a:ln w="12700" cap="flat">
              <a:solidFill>
                <a:srgbClr val="E3E2E8"/>
              </a:solidFill>
              <a:prstDash val="solid"/>
              <a:round/>
            </a:ln>
          </a:insideV>
        </a:tcBdr>
        <a:fill>
          <a:solidFill>
            <a:srgbClr val="F7CFEE"/>
          </a:solidFill>
        </a:fill>
      </a:tcStyle>
    </a:wholeTbl>
    <a:band2H>
      <a:tcTxStyle/>
      <a:tcStyle>
        <a:tcBdr/>
        <a:fill>
          <a:solidFill>
            <a:srgbClr val="FBE8F7"/>
          </a:solidFill>
        </a:fill>
      </a:tcStyle>
    </a:band2H>
    <a:firstCol>
      <a:tcTxStyle b="on" i="off">
        <a:font>
          <a:latin typeface="Arial"/>
          <a:ea typeface="Arial"/>
          <a:cs typeface="Arial"/>
        </a:font>
        <a:srgbClr val="E3E2E8"/>
      </a:tcTxStyle>
      <a:tcStyle>
        <a:tcBdr>
          <a:left>
            <a:ln w="12700" cap="flat">
              <a:solidFill>
                <a:srgbClr val="E3E2E8"/>
              </a:solidFill>
              <a:prstDash val="solid"/>
              <a:round/>
            </a:ln>
          </a:left>
          <a:right>
            <a:ln w="12700" cap="flat">
              <a:solidFill>
                <a:srgbClr val="E3E2E8"/>
              </a:solidFill>
              <a:prstDash val="solid"/>
              <a:round/>
            </a:ln>
          </a:right>
          <a:top>
            <a:ln w="12700" cap="flat">
              <a:solidFill>
                <a:srgbClr val="E3E2E8"/>
              </a:solidFill>
              <a:prstDash val="solid"/>
              <a:round/>
            </a:ln>
          </a:top>
          <a:bottom>
            <a:ln w="12700" cap="flat">
              <a:solidFill>
                <a:srgbClr val="E3E2E8"/>
              </a:solidFill>
              <a:prstDash val="solid"/>
              <a:round/>
            </a:ln>
          </a:bottom>
          <a:insideH>
            <a:ln w="12700" cap="flat">
              <a:solidFill>
                <a:srgbClr val="E3E2E8"/>
              </a:solidFill>
              <a:prstDash val="solid"/>
              <a:round/>
            </a:ln>
          </a:insideH>
          <a:insideV>
            <a:ln w="12700" cap="flat">
              <a:solidFill>
                <a:srgbClr val="E3E2E8"/>
              </a:solidFill>
              <a:prstDash val="solid"/>
              <a:round/>
            </a:ln>
          </a:insideV>
        </a:tcBdr>
        <a:fill>
          <a:solidFill>
            <a:schemeClr val="accent6"/>
          </a:solidFill>
        </a:fill>
      </a:tcStyle>
    </a:firstCol>
    <a:lastRow>
      <a:tcTxStyle b="on" i="off">
        <a:font>
          <a:latin typeface="Arial"/>
          <a:ea typeface="Arial"/>
          <a:cs typeface="Arial"/>
        </a:font>
        <a:srgbClr val="E3E2E8"/>
      </a:tcTxStyle>
      <a:tcStyle>
        <a:tcBdr>
          <a:left>
            <a:ln w="12700" cap="flat">
              <a:solidFill>
                <a:srgbClr val="E3E2E8"/>
              </a:solidFill>
              <a:prstDash val="solid"/>
              <a:round/>
            </a:ln>
          </a:left>
          <a:right>
            <a:ln w="12700" cap="flat">
              <a:solidFill>
                <a:srgbClr val="E3E2E8"/>
              </a:solidFill>
              <a:prstDash val="solid"/>
              <a:round/>
            </a:ln>
          </a:right>
          <a:top>
            <a:ln w="38100" cap="flat">
              <a:solidFill>
                <a:srgbClr val="E3E2E8"/>
              </a:solidFill>
              <a:prstDash val="solid"/>
              <a:round/>
            </a:ln>
          </a:top>
          <a:bottom>
            <a:ln w="12700" cap="flat">
              <a:solidFill>
                <a:srgbClr val="E3E2E8"/>
              </a:solidFill>
              <a:prstDash val="solid"/>
              <a:round/>
            </a:ln>
          </a:bottom>
          <a:insideH>
            <a:ln w="12700" cap="flat">
              <a:solidFill>
                <a:srgbClr val="E3E2E8"/>
              </a:solidFill>
              <a:prstDash val="solid"/>
              <a:round/>
            </a:ln>
          </a:insideH>
          <a:insideV>
            <a:ln w="12700" cap="flat">
              <a:solidFill>
                <a:srgbClr val="E3E2E8"/>
              </a:solidFill>
              <a:prstDash val="solid"/>
              <a:round/>
            </a:ln>
          </a:insideV>
        </a:tcBdr>
        <a:fill>
          <a:solidFill>
            <a:schemeClr val="accent6"/>
          </a:solidFill>
        </a:fill>
      </a:tcStyle>
    </a:lastRow>
    <a:firstRow>
      <a:tcTxStyle b="on" i="off">
        <a:font>
          <a:latin typeface="Arial"/>
          <a:ea typeface="Arial"/>
          <a:cs typeface="Arial"/>
        </a:font>
        <a:srgbClr val="E3E2E8"/>
      </a:tcTxStyle>
      <a:tcStyle>
        <a:tcBdr>
          <a:left>
            <a:ln w="12700" cap="flat">
              <a:solidFill>
                <a:srgbClr val="E3E2E8"/>
              </a:solidFill>
              <a:prstDash val="solid"/>
              <a:round/>
            </a:ln>
          </a:left>
          <a:right>
            <a:ln w="12700" cap="flat">
              <a:solidFill>
                <a:srgbClr val="E3E2E8"/>
              </a:solidFill>
              <a:prstDash val="solid"/>
              <a:round/>
            </a:ln>
          </a:right>
          <a:top>
            <a:ln w="12700" cap="flat">
              <a:solidFill>
                <a:srgbClr val="E3E2E8"/>
              </a:solidFill>
              <a:prstDash val="solid"/>
              <a:round/>
            </a:ln>
          </a:top>
          <a:bottom>
            <a:ln w="38100" cap="flat">
              <a:solidFill>
                <a:srgbClr val="E3E2E8"/>
              </a:solidFill>
              <a:prstDash val="solid"/>
              <a:round/>
            </a:ln>
          </a:bottom>
          <a:insideH>
            <a:ln w="12700" cap="flat">
              <a:solidFill>
                <a:srgbClr val="E3E2E8"/>
              </a:solidFill>
              <a:prstDash val="solid"/>
              <a:round/>
            </a:ln>
          </a:insideH>
          <a:insideV>
            <a:ln w="12700" cap="flat">
              <a:solidFill>
                <a:srgbClr val="E3E2E8"/>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E3E2E8"/>
          </a:solidFill>
        </a:fill>
      </a:tcStyle>
    </a:band2H>
    <a:firstCol>
      <a:tcTxStyle b="on" i="off">
        <a:font>
          <a:latin typeface="Arial"/>
          <a:ea typeface="Arial"/>
          <a:cs typeface="Arial"/>
        </a:font>
        <a:srgbClr val="E3E2E8"/>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E3E2E8"/>
          </a:solidFill>
        </a:fill>
      </a:tcStyle>
    </a:lastRow>
    <a:firstRow>
      <a:tcTxStyle b="on" i="off">
        <a:font>
          <a:latin typeface="Arial"/>
          <a:ea typeface="Arial"/>
          <a:cs typeface="Arial"/>
        </a:font>
        <a:srgbClr val="E3E2E8"/>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E3E2E8"/>
              </a:solidFill>
              <a:prstDash val="solid"/>
              <a:round/>
            </a:ln>
          </a:left>
          <a:right>
            <a:ln w="12700" cap="flat">
              <a:solidFill>
                <a:srgbClr val="E3E2E8"/>
              </a:solidFill>
              <a:prstDash val="solid"/>
              <a:round/>
            </a:ln>
          </a:right>
          <a:top>
            <a:ln w="12700" cap="flat">
              <a:solidFill>
                <a:srgbClr val="E3E2E8"/>
              </a:solidFill>
              <a:prstDash val="solid"/>
              <a:round/>
            </a:ln>
          </a:top>
          <a:bottom>
            <a:ln w="12700" cap="flat">
              <a:solidFill>
                <a:srgbClr val="E3E2E8"/>
              </a:solidFill>
              <a:prstDash val="solid"/>
              <a:round/>
            </a:ln>
          </a:bottom>
          <a:insideH>
            <a:ln w="12700" cap="flat">
              <a:solidFill>
                <a:srgbClr val="E3E2E8"/>
              </a:solidFill>
              <a:prstDash val="solid"/>
              <a:round/>
            </a:ln>
          </a:insideH>
          <a:insideV>
            <a:ln w="12700" cap="flat">
              <a:solidFill>
                <a:srgbClr val="E3E2E8"/>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E3E2E8"/>
      </a:tcTxStyle>
      <a:tcStyle>
        <a:tcBdr>
          <a:left>
            <a:ln w="12700" cap="flat">
              <a:solidFill>
                <a:srgbClr val="E3E2E8"/>
              </a:solidFill>
              <a:prstDash val="solid"/>
              <a:round/>
            </a:ln>
          </a:left>
          <a:right>
            <a:ln w="12700" cap="flat">
              <a:solidFill>
                <a:srgbClr val="E3E2E8"/>
              </a:solidFill>
              <a:prstDash val="solid"/>
              <a:round/>
            </a:ln>
          </a:right>
          <a:top>
            <a:ln w="12700" cap="flat">
              <a:solidFill>
                <a:srgbClr val="E3E2E8"/>
              </a:solidFill>
              <a:prstDash val="solid"/>
              <a:round/>
            </a:ln>
          </a:top>
          <a:bottom>
            <a:ln w="12700" cap="flat">
              <a:solidFill>
                <a:srgbClr val="E3E2E8"/>
              </a:solidFill>
              <a:prstDash val="solid"/>
              <a:round/>
            </a:ln>
          </a:bottom>
          <a:insideH>
            <a:ln w="12700" cap="flat">
              <a:solidFill>
                <a:srgbClr val="E3E2E8"/>
              </a:solidFill>
              <a:prstDash val="solid"/>
              <a:round/>
            </a:ln>
          </a:insideH>
          <a:insideV>
            <a:ln w="12700" cap="flat">
              <a:solidFill>
                <a:srgbClr val="E3E2E8"/>
              </a:solidFill>
              <a:prstDash val="solid"/>
              <a:round/>
            </a:ln>
          </a:insideV>
        </a:tcBdr>
        <a:fill>
          <a:solidFill>
            <a:srgbClr val="000000"/>
          </a:solidFill>
        </a:fill>
      </a:tcStyle>
    </a:firstCol>
    <a:lastRow>
      <a:tcTxStyle b="on" i="off">
        <a:font>
          <a:latin typeface="Arial"/>
          <a:ea typeface="Arial"/>
          <a:cs typeface="Arial"/>
        </a:font>
        <a:srgbClr val="E3E2E8"/>
      </a:tcTxStyle>
      <a:tcStyle>
        <a:tcBdr>
          <a:left>
            <a:ln w="12700" cap="flat">
              <a:solidFill>
                <a:srgbClr val="E3E2E8"/>
              </a:solidFill>
              <a:prstDash val="solid"/>
              <a:round/>
            </a:ln>
          </a:left>
          <a:right>
            <a:ln w="12700" cap="flat">
              <a:solidFill>
                <a:srgbClr val="E3E2E8"/>
              </a:solidFill>
              <a:prstDash val="solid"/>
              <a:round/>
            </a:ln>
          </a:right>
          <a:top>
            <a:ln w="38100" cap="flat">
              <a:solidFill>
                <a:srgbClr val="E3E2E8"/>
              </a:solidFill>
              <a:prstDash val="solid"/>
              <a:round/>
            </a:ln>
          </a:top>
          <a:bottom>
            <a:ln w="12700" cap="flat">
              <a:solidFill>
                <a:srgbClr val="E3E2E8"/>
              </a:solidFill>
              <a:prstDash val="solid"/>
              <a:round/>
            </a:ln>
          </a:bottom>
          <a:insideH>
            <a:ln w="12700" cap="flat">
              <a:solidFill>
                <a:srgbClr val="E3E2E8"/>
              </a:solidFill>
              <a:prstDash val="solid"/>
              <a:round/>
            </a:ln>
          </a:insideH>
          <a:insideV>
            <a:ln w="12700" cap="flat">
              <a:solidFill>
                <a:srgbClr val="E3E2E8"/>
              </a:solidFill>
              <a:prstDash val="solid"/>
              <a:round/>
            </a:ln>
          </a:insideV>
        </a:tcBdr>
        <a:fill>
          <a:solidFill>
            <a:srgbClr val="000000"/>
          </a:solidFill>
        </a:fill>
      </a:tcStyle>
    </a:lastRow>
    <a:firstRow>
      <a:tcTxStyle b="on" i="off">
        <a:font>
          <a:latin typeface="Arial"/>
          <a:ea typeface="Arial"/>
          <a:cs typeface="Arial"/>
        </a:font>
        <a:srgbClr val="E3E2E8"/>
      </a:tcTxStyle>
      <a:tcStyle>
        <a:tcBdr>
          <a:left>
            <a:ln w="12700" cap="flat">
              <a:solidFill>
                <a:srgbClr val="E3E2E8"/>
              </a:solidFill>
              <a:prstDash val="solid"/>
              <a:round/>
            </a:ln>
          </a:left>
          <a:right>
            <a:ln w="12700" cap="flat">
              <a:solidFill>
                <a:srgbClr val="E3E2E8"/>
              </a:solidFill>
              <a:prstDash val="solid"/>
              <a:round/>
            </a:ln>
          </a:right>
          <a:top>
            <a:ln w="12700" cap="flat">
              <a:solidFill>
                <a:srgbClr val="E3E2E8"/>
              </a:solidFill>
              <a:prstDash val="solid"/>
              <a:round/>
            </a:ln>
          </a:top>
          <a:bottom>
            <a:ln w="38100" cap="flat">
              <a:solidFill>
                <a:srgbClr val="E3E2E8"/>
              </a:solidFill>
              <a:prstDash val="solid"/>
              <a:round/>
            </a:ln>
          </a:bottom>
          <a:insideH>
            <a:ln w="12700" cap="flat">
              <a:solidFill>
                <a:srgbClr val="E3E2E8"/>
              </a:solidFill>
              <a:prstDash val="solid"/>
              <a:round/>
            </a:ln>
          </a:insideH>
          <a:insideV>
            <a:ln w="12700" cap="flat">
              <a:solidFill>
                <a:srgbClr val="E3E2E8"/>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2414" y="-1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endParaRPr lang="en-US"/>
          </a:p>
        </c:rich>
      </c:tx>
      <c:overlay val="0"/>
      <c:spPr>
        <a:noFill/>
        <a:ln>
          <a:noFill/>
        </a:ln>
        <a:effectLst/>
      </c:spPr>
      <c:txPr>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CF5-4248-B80E-1988AEAC92A2}"/>
              </c:ext>
            </c:extLst>
          </c:dPt>
          <c:dPt>
            <c:idx val="1"/>
            <c:bubble3D val="0"/>
            <c:spPr>
              <a:gradFill>
                <a:gsLst>
                  <a:gs pos="100000">
                    <a:schemeClr val="accent4">
                      <a:lumMod val="60000"/>
                      <a:lumOff val="40000"/>
                    </a:schemeClr>
                  </a:gs>
                  <a:gs pos="0">
                    <a:schemeClr val="accent4"/>
                  </a:gs>
                </a:gsLst>
                <a:lin ang="5400000" scaled="0"/>
              </a:gradFill>
              <a:ln w="19050">
                <a:solidFill>
                  <a:schemeClr val="lt1"/>
                </a:solidFill>
              </a:ln>
              <a:effectLst/>
            </c:spPr>
            <c:extLst>
              <c:ext xmlns:c16="http://schemas.microsoft.com/office/drawing/2014/chart" uri="{C3380CC4-5D6E-409C-BE32-E72D297353CC}">
                <c16:uniqueId val="{00000003-1CF5-4248-B80E-1988AEAC92A2}"/>
              </c:ext>
            </c:extLst>
          </c:dPt>
          <c:dPt>
            <c:idx val="2"/>
            <c:bubble3D val="0"/>
            <c:spPr>
              <a:gradFill>
                <a:gsLst>
                  <a:gs pos="100000">
                    <a:schemeClr val="accent6">
                      <a:lumMod val="60000"/>
                      <a:lumOff val="40000"/>
                    </a:schemeClr>
                  </a:gs>
                  <a:gs pos="0">
                    <a:schemeClr val="accent6"/>
                  </a:gs>
                </a:gsLst>
                <a:lin ang="5400000" scaled="0"/>
              </a:gradFill>
              <a:ln w="19050">
                <a:solidFill>
                  <a:schemeClr val="lt1"/>
                </a:solidFill>
              </a:ln>
              <a:effectLst/>
            </c:spPr>
            <c:extLst>
              <c:ext xmlns:c16="http://schemas.microsoft.com/office/drawing/2014/chart" uri="{C3380CC4-5D6E-409C-BE32-E72D297353CC}">
                <c16:uniqueId val="{00000005-1CF5-4248-B80E-1988AEAC92A2}"/>
              </c:ext>
            </c:extLst>
          </c:dPt>
          <c:dPt>
            <c:idx val="3"/>
            <c:bubble3D val="0"/>
            <c:spPr>
              <a:gradFill>
                <a:gsLst>
                  <a:gs pos="100000">
                    <a:schemeClr val="accent2">
                      <a:lumMod val="60000"/>
                      <a:lumMod val="60000"/>
                      <a:lumOff val="40000"/>
                    </a:schemeClr>
                  </a:gs>
                  <a:gs pos="0">
                    <a:schemeClr val="accent2">
                      <a:lumMod val="60000"/>
                    </a:schemeClr>
                  </a:gs>
                </a:gsLst>
                <a:lin ang="5400000" scaled="0"/>
              </a:gradFill>
              <a:ln w="19050">
                <a:solidFill>
                  <a:schemeClr val="lt1"/>
                </a:solidFill>
              </a:ln>
              <a:effectLst/>
            </c:spPr>
            <c:extLst>
              <c:ext xmlns:c16="http://schemas.microsoft.com/office/drawing/2014/chart" uri="{C3380CC4-5D6E-409C-BE32-E72D297353CC}">
                <c16:uniqueId val="{00000007-1CF5-4248-B80E-1988AEAC92A2}"/>
              </c:ext>
            </c:extLst>
          </c:dPt>
          <c:dLbls>
            <c:dLbl>
              <c:idx val="0"/>
              <c:tx>
                <c:rich>
                  <a:bodyPr rot="0" spcFirstLastPara="1" vertOverflow="ellipsis" vert="horz" wrap="square" lIns="38100" tIns="19050" rIns="38100" bIns="19050" anchor="ctr" anchorCtr="1">
                    <a:spAutoFit/>
                  </a:bodyPr>
                  <a:lstStyle/>
                  <a:p>
                    <a:pPr>
                      <a:defRPr sz="1197" b="1" i="0" u="none" strike="noStrike" kern="1200" baseline="0">
                        <a:solidFill>
                          <a:schemeClr val="dk1">
                            <a:lumMod val="75000"/>
                            <a:lumOff val="25000"/>
                          </a:schemeClr>
                        </a:solidFill>
                        <a:latin typeface="+mn-lt"/>
                        <a:ea typeface="+mn-ea"/>
                        <a:cs typeface="+mn-cs"/>
                      </a:defRPr>
                    </a:pPr>
                    <a:fld id="{03BBCFA4-19C6-43CE-B01E-F0039845F837}" type="CATEGORYNAME">
                      <a:rPr lang="en-US" b="1"/>
                      <a:pPr>
                        <a:defRPr b="1"/>
                      </a:pPr>
                      <a:t>[CATEGORY NAME]</a:t>
                    </a:fld>
                    <a:endParaRPr lang="en-US" b="1" dirty="0"/>
                  </a:p>
                  <a:p>
                    <a:pPr>
                      <a:defRPr b="1"/>
                    </a:pPr>
                    <a:r>
                      <a:rPr lang="en-US" b="1" dirty="0"/>
                      <a:t>62%</a:t>
                    </a:r>
                  </a:p>
                  <a:p>
                    <a:pPr>
                      <a:defRPr b="1"/>
                    </a:pPr>
                    <a:r>
                      <a:rPr lang="en-US" b="1" dirty="0"/>
                      <a:t> $241,560,603</a:t>
                    </a:r>
                  </a:p>
                </c:rich>
              </c:tx>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dk1">
                          <a:lumMod val="75000"/>
                          <a:lumOff val="25000"/>
                        </a:schemeClr>
                      </a:solidFill>
                      <a:latin typeface="+mn-lt"/>
                      <a:ea typeface="+mn-ea"/>
                      <a:cs typeface="+mn-cs"/>
                    </a:defRPr>
                  </a:pPr>
                  <a:endParaRPr lang="en-US"/>
                </a:p>
              </c:txPr>
              <c:dLblPos val="ctr"/>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CF5-4248-B80E-1988AEAC92A2}"/>
                </c:ext>
              </c:extLst>
            </c:dLbl>
            <c:dLbl>
              <c:idx val="1"/>
              <c:layout>
                <c:manualLayout>
                  <c:x val="3.8889189905645813E-2"/>
                  <c:y val="0.1667546546498388"/>
                </c:manualLayout>
              </c:layout>
              <c:tx>
                <c:rich>
                  <a:bodyPr rot="0" spcFirstLastPara="1" vertOverflow="ellipsis" vert="horz" wrap="square" lIns="38100" tIns="19050" rIns="38100" bIns="19050" anchor="ctr" anchorCtr="1">
                    <a:spAutoFit/>
                  </a:bodyPr>
                  <a:lstStyle/>
                  <a:p>
                    <a:pPr>
                      <a:defRPr sz="1197" b="1" i="0" u="none" strike="noStrike" kern="1200" baseline="0">
                        <a:solidFill>
                          <a:schemeClr val="dk1">
                            <a:lumMod val="75000"/>
                            <a:lumOff val="25000"/>
                          </a:schemeClr>
                        </a:solidFill>
                        <a:latin typeface="+mn-lt"/>
                        <a:ea typeface="+mn-ea"/>
                        <a:cs typeface="+mn-cs"/>
                      </a:defRPr>
                    </a:pPr>
                    <a:fld id="{A0E4097C-2794-4B3D-AC42-2880A4528977}" type="CATEGORYNAME">
                      <a:rPr lang="en-US" b="1"/>
                      <a:pPr>
                        <a:defRPr b="1"/>
                      </a:pPr>
                      <a:t>[CATEGORY NAME]</a:t>
                    </a:fld>
                    <a:endParaRPr lang="en-US" b="1" dirty="0"/>
                  </a:p>
                  <a:p>
                    <a:pPr>
                      <a:defRPr b="1"/>
                    </a:pPr>
                    <a:r>
                      <a:rPr lang="en-US" b="1" dirty="0"/>
                      <a:t>13%</a:t>
                    </a:r>
                  </a:p>
                  <a:p>
                    <a:pPr>
                      <a:defRPr b="1"/>
                    </a:pPr>
                    <a:r>
                      <a:rPr lang="en-US" b="1" dirty="0"/>
                      <a:t> $49,640,845</a:t>
                    </a:r>
                  </a:p>
                  <a:p>
                    <a:pPr>
                      <a:defRPr b="1"/>
                    </a:pPr>
                    <a:endParaRPr lang="en-US"/>
                  </a:p>
                </c:rich>
              </c:tx>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dk1">
                          <a:lumMod val="75000"/>
                          <a:lumOff val="25000"/>
                        </a:schemeClr>
                      </a:solidFill>
                      <a:latin typeface="+mn-lt"/>
                      <a:ea typeface="+mn-ea"/>
                      <a:cs typeface="+mn-cs"/>
                    </a:defRPr>
                  </a:pPr>
                  <a:endParaRPr lang="en-US"/>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CF5-4248-B80E-1988AEAC92A2}"/>
                </c:ext>
              </c:extLst>
            </c:dLbl>
            <c:dLbl>
              <c:idx val="2"/>
              <c:layout>
                <c:manualLayout>
                  <c:x val="-0.15500747201272427"/>
                  <c:y val="0.19528008082492743"/>
                </c:manualLayout>
              </c:layout>
              <c:tx>
                <c:rich>
                  <a:bodyPr rot="0" spcFirstLastPara="1" vertOverflow="ellipsis" vert="horz" wrap="square" lIns="38100" tIns="19050" rIns="38100" bIns="19050" anchor="ctr" anchorCtr="1">
                    <a:spAutoFit/>
                  </a:bodyPr>
                  <a:lstStyle/>
                  <a:p>
                    <a:pPr>
                      <a:defRPr sz="1197" b="1" i="0" u="none" strike="noStrike" kern="1200" baseline="0">
                        <a:solidFill>
                          <a:schemeClr val="dk1">
                            <a:lumMod val="75000"/>
                            <a:lumOff val="25000"/>
                          </a:schemeClr>
                        </a:solidFill>
                        <a:latin typeface="+mn-lt"/>
                        <a:ea typeface="+mn-ea"/>
                        <a:cs typeface="+mn-cs"/>
                      </a:defRPr>
                    </a:pPr>
                    <a:fld id="{5D70C58B-A8DA-406D-ACE0-3DBFA3EDDCAE}" type="CATEGORYNAME">
                      <a:rPr lang="en-US" b="1"/>
                      <a:pPr>
                        <a:defRPr b="1"/>
                      </a:pPr>
                      <a:t>[CATEGORY NAME]</a:t>
                    </a:fld>
                    <a:endParaRPr lang="en-US" b="1" dirty="0"/>
                  </a:p>
                  <a:p>
                    <a:pPr>
                      <a:defRPr b="1"/>
                    </a:pPr>
                    <a:r>
                      <a:rPr lang="en-US" b="1" dirty="0"/>
                      <a:t>23%</a:t>
                    </a:r>
                  </a:p>
                  <a:p>
                    <a:pPr>
                      <a:defRPr b="1"/>
                    </a:pPr>
                    <a:r>
                      <a:rPr lang="en-US" b="1" dirty="0"/>
                      <a:t> $89,159,321</a:t>
                    </a:r>
                  </a:p>
                  <a:p>
                    <a:pPr>
                      <a:defRPr b="1"/>
                    </a:pPr>
                    <a:endParaRPr lang="en-US"/>
                  </a:p>
                </c:rich>
              </c:tx>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dk1">
                          <a:lumMod val="75000"/>
                          <a:lumOff val="25000"/>
                        </a:schemeClr>
                      </a:solidFill>
                      <a:latin typeface="+mn-lt"/>
                      <a:ea typeface="+mn-ea"/>
                      <a:cs typeface="+mn-cs"/>
                    </a:defRPr>
                  </a:pPr>
                  <a:endParaRPr lang="en-US"/>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1CF5-4248-B80E-1988AEAC92A2}"/>
                </c:ext>
              </c:extLst>
            </c:dLbl>
            <c:dLbl>
              <c:idx val="3"/>
              <c:layout>
                <c:manualLayout>
                  <c:x val="5.0248280563153801E-2"/>
                  <c:y val="-0.15478615071283094"/>
                </c:manualLayout>
              </c:layout>
              <c:tx>
                <c:rich>
                  <a:bodyPr rot="0" spcFirstLastPara="1" vertOverflow="ellipsis" vert="horz" wrap="square" lIns="38100" tIns="19050" rIns="38100" bIns="19050" anchor="ctr" anchorCtr="1">
                    <a:spAutoFit/>
                  </a:bodyPr>
                  <a:lstStyle/>
                  <a:p>
                    <a:pPr>
                      <a:defRPr sz="1200" b="0" i="0" u="none" strike="noStrike" kern="1200" baseline="0">
                        <a:solidFill>
                          <a:schemeClr val="dk1">
                            <a:lumMod val="75000"/>
                            <a:lumOff val="25000"/>
                          </a:schemeClr>
                        </a:solidFill>
                        <a:latin typeface="+mn-lt"/>
                        <a:ea typeface="+mn-ea"/>
                        <a:cs typeface="+mn-cs"/>
                      </a:defRPr>
                    </a:pPr>
                    <a:r>
                      <a:rPr lang="en-US" sz="1200" b="1" dirty="0"/>
                      <a:t>Local</a:t>
                    </a:r>
                  </a:p>
                  <a:p>
                    <a:pPr>
                      <a:defRPr sz="1200"/>
                    </a:pPr>
                    <a:r>
                      <a:rPr lang="en-US" sz="1200" b="1" dirty="0"/>
                      <a:t>2%</a:t>
                    </a:r>
                  </a:p>
                  <a:p>
                    <a:pPr>
                      <a:defRPr sz="1200"/>
                    </a:pPr>
                    <a:r>
                      <a:rPr lang="en-US" sz="1200" b="1" dirty="0"/>
                      <a:t>$9,056,134</a:t>
                    </a:r>
                  </a:p>
                </c:rich>
              </c:tx>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dk1">
                          <a:lumMod val="75000"/>
                          <a:lumOff val="25000"/>
                        </a:schemeClr>
                      </a:solidFill>
                      <a:latin typeface="+mn-lt"/>
                      <a:ea typeface="+mn-ea"/>
                      <a:cs typeface="+mn-cs"/>
                    </a:defRPr>
                  </a:pPr>
                  <a:endParaRPr lang="en-US"/>
                </a:p>
              </c:txPr>
              <c:dLblPos val="bestFit"/>
              <c:showLegendKey val="0"/>
              <c:showVal val="1"/>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7-1CF5-4248-B80E-1988AEAC92A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n-US"/>
              </a:p>
            </c:txPr>
            <c:dLblPos val="ctr"/>
            <c:showLegendKey val="0"/>
            <c:showVal val="1"/>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LCFF Sources</c:v>
                </c:pt>
                <c:pt idx="1">
                  <c:v>Federal</c:v>
                </c:pt>
                <c:pt idx="2">
                  <c:v>State</c:v>
                </c:pt>
                <c:pt idx="3">
                  <c:v>Local</c:v>
                </c:pt>
              </c:strCache>
              <c:extLst/>
            </c:strRef>
          </c:cat>
          <c:val>
            <c:numRef>
              <c:f>Sheet1!$B$2:$B$5</c:f>
              <c:numCache>
                <c:formatCode>"$"#,##0_);[Red]\("$"#,##0\)</c:formatCode>
                <c:ptCount val="4"/>
                <c:pt idx="0">
                  <c:v>242006581</c:v>
                </c:pt>
                <c:pt idx="1">
                  <c:v>49553454</c:v>
                </c:pt>
                <c:pt idx="2">
                  <c:v>88622751</c:v>
                </c:pt>
                <c:pt idx="3">
                  <c:v>8879623</c:v>
                </c:pt>
              </c:numCache>
              <c:extLst/>
            </c:numRef>
          </c:val>
          <c:extLst>
            <c:ext xmlns:c16="http://schemas.microsoft.com/office/drawing/2014/chart" uri="{C3380CC4-5D6E-409C-BE32-E72D297353CC}">
              <c16:uniqueId val="{00000008-1CF5-4248-B80E-1988AEAC92A2}"/>
            </c:ext>
          </c:extLst>
        </c:ser>
        <c:dLbls>
          <c:dLblPos val="ctr"/>
          <c:showLegendKey val="0"/>
          <c:showVal val="0"/>
          <c:showCatName val="0"/>
          <c:showSerName val="0"/>
          <c:showPercent val="1"/>
          <c:showBubbleSize val="0"/>
          <c:showLeaderLines val="1"/>
        </c:dLbls>
        <c:firstSliceAng val="105"/>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6" name="Shape 96"/>
          <p:cNvSpPr>
            <a:spLocks noGrp="1" noRot="1" noChangeAspect="1"/>
          </p:cNvSpPr>
          <p:nvPr>
            <p:ph type="sldImg"/>
          </p:nvPr>
        </p:nvSpPr>
        <p:spPr>
          <a:xfrm>
            <a:off x="1143000" y="685800"/>
            <a:ext cx="4572000" cy="3429000"/>
          </a:xfrm>
          <a:prstGeom prst="rect">
            <a:avLst/>
          </a:prstGeom>
        </p:spPr>
        <p:txBody>
          <a:bodyPr/>
          <a:lstStyle/>
          <a:p>
            <a:endParaRPr/>
          </a:p>
        </p:txBody>
      </p:sp>
      <p:sp>
        <p:nvSpPr>
          <p:cNvPr id="97" name="Shape 9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Neue Haas Grotesk Text Pro"/>
      </a:defRPr>
    </a:lvl1pPr>
    <a:lvl2pPr indent="228600" latinLnBrk="0">
      <a:defRPr sz="1200">
        <a:latin typeface="+mn-lt"/>
        <a:ea typeface="+mn-ea"/>
        <a:cs typeface="+mn-cs"/>
        <a:sym typeface="Neue Haas Grotesk Text Pro"/>
      </a:defRPr>
    </a:lvl2pPr>
    <a:lvl3pPr indent="457200" latinLnBrk="0">
      <a:defRPr sz="1200">
        <a:latin typeface="+mn-lt"/>
        <a:ea typeface="+mn-ea"/>
        <a:cs typeface="+mn-cs"/>
        <a:sym typeface="Neue Haas Grotesk Text Pro"/>
      </a:defRPr>
    </a:lvl3pPr>
    <a:lvl4pPr indent="685800" latinLnBrk="0">
      <a:defRPr sz="1200">
        <a:latin typeface="+mn-lt"/>
        <a:ea typeface="+mn-ea"/>
        <a:cs typeface="+mn-cs"/>
        <a:sym typeface="Neue Haas Grotesk Text Pro"/>
      </a:defRPr>
    </a:lvl4pPr>
    <a:lvl5pPr indent="914400" latinLnBrk="0">
      <a:defRPr sz="1200">
        <a:latin typeface="+mn-lt"/>
        <a:ea typeface="+mn-ea"/>
        <a:cs typeface="+mn-cs"/>
        <a:sym typeface="Neue Haas Grotesk Text Pro"/>
      </a:defRPr>
    </a:lvl5pPr>
    <a:lvl6pPr indent="1143000" latinLnBrk="0">
      <a:defRPr sz="1200">
        <a:latin typeface="+mn-lt"/>
        <a:ea typeface="+mn-ea"/>
        <a:cs typeface="+mn-cs"/>
        <a:sym typeface="Neue Haas Grotesk Text Pro"/>
      </a:defRPr>
    </a:lvl6pPr>
    <a:lvl7pPr indent="1371600" latinLnBrk="0">
      <a:defRPr sz="1200">
        <a:latin typeface="+mn-lt"/>
        <a:ea typeface="+mn-ea"/>
        <a:cs typeface="+mn-cs"/>
        <a:sym typeface="Neue Haas Grotesk Text Pro"/>
      </a:defRPr>
    </a:lvl7pPr>
    <a:lvl8pPr indent="1600200" latinLnBrk="0">
      <a:defRPr sz="1200">
        <a:latin typeface="+mn-lt"/>
        <a:ea typeface="+mn-ea"/>
        <a:cs typeface="+mn-cs"/>
        <a:sym typeface="Neue Haas Grotesk Text Pro"/>
      </a:defRPr>
    </a:lvl8pPr>
    <a:lvl9pPr indent="1828800" latinLnBrk="0">
      <a:defRPr sz="1200">
        <a:latin typeface="+mn-lt"/>
        <a:ea typeface="+mn-ea"/>
        <a:cs typeface="+mn-cs"/>
        <a:sym typeface="Neue Haas Grotesk Text Pro"/>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Fund 12 modified contract $475,000</a:t>
            </a:r>
          </a:p>
        </p:txBody>
      </p:sp>
    </p:spTree>
    <p:extLst>
      <p:ext uri="{BB962C8B-B14F-4D97-AF65-F5344CB8AC3E}">
        <p14:creationId xmlns:p14="http://schemas.microsoft.com/office/powerpoint/2010/main" val="4176263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Done 3.1.23</a:t>
            </a:r>
          </a:p>
        </p:txBody>
      </p:sp>
    </p:spTree>
    <p:extLst>
      <p:ext uri="{BB962C8B-B14F-4D97-AF65-F5344CB8AC3E}">
        <p14:creationId xmlns:p14="http://schemas.microsoft.com/office/powerpoint/2010/main" val="2042255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Update total amount and Arts, Music.</a:t>
            </a:r>
          </a:p>
        </p:txBody>
      </p:sp>
    </p:spTree>
    <p:extLst>
      <p:ext uri="{BB962C8B-B14F-4D97-AF65-F5344CB8AC3E}">
        <p14:creationId xmlns:p14="http://schemas.microsoft.com/office/powerpoint/2010/main" val="2143288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  ELOP reduction $18.1 and Shifted One Time COVID relief dollars $ </a:t>
            </a:r>
          </a:p>
        </p:txBody>
      </p:sp>
    </p:spTree>
    <p:extLst>
      <p:ext uri="{BB962C8B-B14F-4D97-AF65-F5344CB8AC3E}">
        <p14:creationId xmlns:p14="http://schemas.microsoft.com/office/powerpoint/2010/main" val="2074338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Shifted SPED to Learning Recovery $809K  Maximum </a:t>
            </a:r>
          </a:p>
          <a:p>
            <a:r>
              <a:rPr lang="en-US" dirty="0"/>
              <a:t>$1 million increased revenue for 21/22 </a:t>
            </a:r>
            <a:r>
              <a:rPr lang="en-US" dirty="0" err="1"/>
              <a:t>Selpa</a:t>
            </a:r>
            <a:r>
              <a:rPr lang="en-US" dirty="0"/>
              <a:t> service rate reduction</a:t>
            </a:r>
          </a:p>
          <a:p>
            <a:r>
              <a:rPr lang="en-US" dirty="0"/>
              <a:t> remaining to SPED learning loss and </a:t>
            </a:r>
            <a:r>
              <a:rPr lang="en-US" dirty="0" err="1"/>
              <a:t>Esser</a:t>
            </a:r>
            <a:r>
              <a:rPr lang="en-US" dirty="0"/>
              <a:t> III</a:t>
            </a:r>
          </a:p>
        </p:txBody>
      </p:sp>
    </p:spTree>
    <p:extLst>
      <p:ext uri="{BB962C8B-B14F-4D97-AF65-F5344CB8AC3E}">
        <p14:creationId xmlns:p14="http://schemas.microsoft.com/office/powerpoint/2010/main" val="2700723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70900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Done 3.1.23</a:t>
            </a:r>
          </a:p>
        </p:txBody>
      </p:sp>
    </p:spTree>
    <p:extLst>
      <p:ext uri="{BB962C8B-B14F-4D97-AF65-F5344CB8AC3E}">
        <p14:creationId xmlns:p14="http://schemas.microsoft.com/office/powerpoint/2010/main" val="531095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Done 3.1.23</a:t>
            </a:r>
          </a:p>
        </p:txBody>
      </p:sp>
    </p:spTree>
    <p:extLst>
      <p:ext uri="{BB962C8B-B14F-4D97-AF65-F5344CB8AC3E}">
        <p14:creationId xmlns:p14="http://schemas.microsoft.com/office/powerpoint/2010/main" val="3707883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12565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State revenue increased </a:t>
            </a:r>
          </a:p>
        </p:txBody>
      </p:sp>
    </p:spTree>
    <p:extLst>
      <p:ext uri="{BB962C8B-B14F-4D97-AF65-F5344CB8AC3E}">
        <p14:creationId xmlns:p14="http://schemas.microsoft.com/office/powerpoint/2010/main" val="892737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Done 3.1.23</a:t>
            </a:r>
          </a:p>
        </p:txBody>
      </p:sp>
    </p:spTree>
    <p:extLst>
      <p:ext uri="{BB962C8B-B14F-4D97-AF65-F5344CB8AC3E}">
        <p14:creationId xmlns:p14="http://schemas.microsoft.com/office/powerpoint/2010/main" val="1805869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1" name="Title Text"/>
          <p:cNvSpPr txBox="1">
            <a:spLocks noGrp="1"/>
          </p:cNvSpPr>
          <p:nvPr>
            <p:ph type="title"/>
          </p:nvPr>
        </p:nvSpPr>
        <p:spPr>
          <a:prstGeom prst="rect">
            <a:avLst/>
          </a:prstGeom>
        </p:spPr>
        <p:txBody>
          <a:bodyPr/>
          <a:lstStyle/>
          <a:p>
            <a:r>
              <a:t>Title Text</a:t>
            </a:r>
          </a:p>
        </p:txBody>
      </p:sp>
      <p:sp>
        <p:nvSpPr>
          <p:cNvPr id="2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442912" y="435427"/>
            <a:ext cx="11269662" cy="3317309"/>
          </a:xfrm>
          <a:prstGeom prst="rect">
            <a:avLst/>
          </a:prstGeom>
        </p:spPr>
        <p:txBody>
          <a:bodyPr anchor="b"/>
          <a:lstStyle/>
          <a:p>
            <a:r>
              <a:t>Title Text</a:t>
            </a:r>
          </a:p>
        </p:txBody>
      </p:sp>
      <p:sp>
        <p:nvSpPr>
          <p:cNvPr id="31" name="Body Level One…"/>
          <p:cNvSpPr txBox="1">
            <a:spLocks noGrp="1"/>
          </p:cNvSpPr>
          <p:nvPr>
            <p:ph type="body" sz="half" idx="1"/>
          </p:nvPr>
        </p:nvSpPr>
        <p:spPr>
          <a:xfrm>
            <a:off x="442912" y="3832562"/>
            <a:ext cx="11269662" cy="1527177"/>
          </a:xfrm>
          <a:prstGeom prst="rect">
            <a:avLst/>
          </a:prstGeom>
        </p:spPr>
        <p:txBody>
          <a:bodyPr/>
          <a:lstStyle>
            <a:lvl1pPr marL="0" indent="0">
              <a:buSzTx/>
              <a:buNone/>
              <a:defRPr sz="2400">
                <a:solidFill>
                  <a:srgbClr val="3B213A">
                    <a:alpha val="56000"/>
                  </a:srgbClr>
                </a:solidFill>
              </a:defRPr>
            </a:lvl1pPr>
            <a:lvl2pPr marL="0" indent="0">
              <a:buSzTx/>
              <a:buNone/>
              <a:defRPr sz="2400">
                <a:solidFill>
                  <a:srgbClr val="3B213A">
                    <a:alpha val="56000"/>
                  </a:srgbClr>
                </a:solidFill>
              </a:defRPr>
            </a:lvl2pPr>
            <a:lvl3pPr marL="0" indent="0">
              <a:buSzTx/>
              <a:buNone/>
              <a:defRPr sz="2400">
                <a:solidFill>
                  <a:srgbClr val="3B213A">
                    <a:alpha val="56000"/>
                  </a:srgbClr>
                </a:solidFill>
              </a:defRPr>
            </a:lvl3pPr>
            <a:lvl4pPr marL="0" indent="0">
              <a:buSzTx/>
              <a:buNone/>
              <a:defRPr sz="2400">
                <a:solidFill>
                  <a:srgbClr val="3B213A">
                    <a:alpha val="56000"/>
                  </a:srgbClr>
                </a:solidFill>
              </a:defRPr>
            </a:lvl4pPr>
            <a:lvl5pPr marL="0" indent="0">
              <a:buSzTx/>
              <a:buNone/>
              <a:defRPr sz="2400">
                <a:solidFill>
                  <a:srgbClr val="3B213A">
                    <a:alpha val="56000"/>
                  </a:srgbClr>
                </a:solidFill>
              </a:defRPr>
            </a:lvl5pPr>
          </a:lstStyle>
          <a:p>
            <a:r>
              <a:t>Body Level One</a:t>
            </a:r>
          </a:p>
          <a:p>
            <a:pPr lvl="1"/>
            <a:r>
              <a:t>Body Level Two</a:t>
            </a:r>
          </a:p>
          <a:p>
            <a:pPr lvl="2"/>
            <a:r>
              <a:t>Body Level Three</a:t>
            </a:r>
          </a:p>
          <a:p>
            <a:pPr lvl="3"/>
            <a:r>
              <a:t>Body Level Four</a:t>
            </a:r>
          </a:p>
          <a:p>
            <a:pPr lvl="4"/>
            <a:r>
              <a:t>Body Level Five</a:t>
            </a:r>
          </a:p>
        </p:txBody>
      </p:sp>
      <p:sp>
        <p:nvSpPr>
          <p:cNvPr id="32" name="Straight Connector 16"/>
          <p:cNvSpPr/>
          <p:nvPr/>
        </p:nvSpPr>
        <p:spPr>
          <a:xfrm>
            <a:off x="0" y="5957999"/>
            <a:ext cx="12193200" cy="1"/>
          </a:xfrm>
          <a:prstGeom prst="line">
            <a:avLst/>
          </a:prstGeom>
          <a:ln>
            <a:solidFill>
              <a:srgbClr val="3B213A"/>
            </a:solidFill>
            <a:miter/>
          </a:ln>
        </p:spPr>
        <p:txBody>
          <a:bodyPr lIns="45718" tIns="45718" rIns="45718" bIns="45718"/>
          <a:lstStyle/>
          <a:p>
            <a:endParaRPr/>
          </a:p>
        </p:txBody>
      </p:sp>
      <p:sp>
        <p:nvSpPr>
          <p:cNvPr id="33" name="Slide Number"/>
          <p:cNvSpPr txBox="1">
            <a:spLocks noGrp="1"/>
          </p:cNvSpPr>
          <p:nvPr>
            <p:ph type="sldNum" sz="quarter" idx="2"/>
          </p:nvPr>
        </p:nvSpPr>
        <p:spPr>
          <a:xfrm>
            <a:off x="11191330" y="6134949"/>
            <a:ext cx="521247" cy="546101"/>
          </a:xfrm>
          <a:prstGeom prst="rect">
            <a:avLst/>
          </a:prstGeom>
        </p:spPr>
        <p:txBody>
          <a:bodyPr/>
          <a:lstStyle>
            <a:lvl1pPr algn="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50" name="Title Text"/>
          <p:cNvSpPr txBox="1">
            <a:spLocks noGrp="1"/>
          </p:cNvSpPr>
          <p:nvPr>
            <p:ph type="title"/>
          </p:nvPr>
        </p:nvSpPr>
        <p:spPr>
          <a:xfrm>
            <a:off x="442798" y="327598"/>
            <a:ext cx="11269776" cy="1363092"/>
          </a:xfrm>
          <a:prstGeom prst="rect">
            <a:avLst/>
          </a:prstGeom>
        </p:spPr>
        <p:txBody>
          <a:bodyPr/>
          <a:lstStyle/>
          <a:p>
            <a:r>
              <a:t>Title Text</a:t>
            </a:r>
          </a:p>
        </p:txBody>
      </p:sp>
      <p:sp>
        <p:nvSpPr>
          <p:cNvPr id="51" name="Body Level One…"/>
          <p:cNvSpPr txBox="1">
            <a:spLocks noGrp="1"/>
          </p:cNvSpPr>
          <p:nvPr>
            <p:ph type="body" sz="quarter" idx="1"/>
          </p:nvPr>
        </p:nvSpPr>
        <p:spPr>
          <a:xfrm>
            <a:off x="442797" y="1790700"/>
            <a:ext cx="5437188" cy="615950"/>
          </a:xfrm>
          <a:prstGeom prst="rect">
            <a:avLst/>
          </a:prstGeom>
        </p:spPr>
        <p:txBody>
          <a:bodyPr anchor="b"/>
          <a:lstStyle>
            <a:lvl1pPr marL="0" indent="0">
              <a:buSzTx/>
              <a:buNone/>
              <a:defRPr sz="1200" b="1" cap="all" spc="200"/>
            </a:lvl1pPr>
            <a:lvl2pPr marL="0" indent="0">
              <a:buSzTx/>
              <a:buNone/>
              <a:defRPr sz="1200" b="1" cap="all" spc="200"/>
            </a:lvl2pPr>
            <a:lvl3pPr marL="0" indent="0">
              <a:buSzTx/>
              <a:buNone/>
              <a:defRPr sz="1200" b="1" cap="all" spc="200"/>
            </a:lvl3pPr>
            <a:lvl4pPr marL="0" indent="0">
              <a:buSzTx/>
              <a:buNone/>
              <a:defRPr sz="1200" b="1" cap="all" spc="200"/>
            </a:lvl4pPr>
            <a:lvl5pPr marL="0" indent="0">
              <a:buSzTx/>
              <a:buNone/>
              <a:defRPr sz="1200" b="1" cap="all" spc="200"/>
            </a:lvl5pPr>
          </a:lstStyle>
          <a:p>
            <a:r>
              <a:t>Body Level One</a:t>
            </a:r>
          </a:p>
          <a:p>
            <a:pPr lvl="1"/>
            <a:r>
              <a:t>Body Level Two</a:t>
            </a:r>
          </a:p>
          <a:p>
            <a:pPr lvl="2"/>
            <a:r>
              <a:t>Body Level Three</a:t>
            </a:r>
          </a:p>
          <a:p>
            <a:pPr lvl="3"/>
            <a:r>
              <a:t>Body Level Four</a:t>
            </a:r>
          </a:p>
          <a:p>
            <a:pPr lvl="4"/>
            <a:r>
              <a:t>Body Level Five</a:t>
            </a:r>
          </a:p>
        </p:txBody>
      </p:sp>
      <p:sp>
        <p:nvSpPr>
          <p:cNvPr id="52" name="Text Placeholder 4"/>
          <p:cNvSpPr>
            <a:spLocks noGrp="1"/>
          </p:cNvSpPr>
          <p:nvPr>
            <p:ph type="body" sz="quarter" idx="21"/>
          </p:nvPr>
        </p:nvSpPr>
        <p:spPr>
          <a:xfrm>
            <a:off x="6311786" y="1790700"/>
            <a:ext cx="5437188" cy="615950"/>
          </a:xfrm>
          <a:prstGeom prst="rect">
            <a:avLst/>
          </a:prstGeom>
        </p:spPr>
        <p:txBody>
          <a:bodyPr anchor="b"/>
          <a:lstStyle/>
          <a:p>
            <a:endParaRPr/>
          </a:p>
        </p:txBody>
      </p:sp>
      <p:sp>
        <p:nvSpPr>
          <p:cNvPr id="53" name="Straight Connector 16"/>
          <p:cNvSpPr/>
          <p:nvPr/>
        </p:nvSpPr>
        <p:spPr>
          <a:xfrm>
            <a:off x="0" y="5957999"/>
            <a:ext cx="12193200" cy="1"/>
          </a:xfrm>
          <a:prstGeom prst="line">
            <a:avLst/>
          </a:prstGeom>
          <a:ln>
            <a:solidFill>
              <a:srgbClr val="3B213A"/>
            </a:solidFill>
            <a:miter/>
          </a:ln>
        </p:spPr>
        <p:txBody>
          <a:bodyPr lIns="45718" tIns="45718" rIns="45718" bIns="45718"/>
          <a:lstStyle/>
          <a:p>
            <a:endParaRPr/>
          </a:p>
        </p:txBody>
      </p:sp>
      <p:sp>
        <p:nvSpPr>
          <p:cNvPr id="54" name="Slide Number"/>
          <p:cNvSpPr txBox="1">
            <a:spLocks noGrp="1"/>
          </p:cNvSpPr>
          <p:nvPr>
            <p:ph type="sldNum" sz="quarter" idx="2"/>
          </p:nvPr>
        </p:nvSpPr>
        <p:spPr>
          <a:xfrm>
            <a:off x="11191330" y="6134949"/>
            <a:ext cx="521247" cy="546101"/>
          </a:xfrm>
          <a:prstGeom prst="rect">
            <a:avLst/>
          </a:prstGeom>
        </p:spPr>
        <p:txBody>
          <a:bodyPr/>
          <a:lstStyle>
            <a:lvl1pPr algn="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Blank">
    <p:bg>
      <p:bgPr>
        <a:solidFill>
          <a:srgbClr val="FFFFFF"/>
        </a:solidFill>
        <a:effectLst/>
      </p:bgPr>
    </p:bg>
    <p:spTree>
      <p:nvGrpSpPr>
        <p:cNvPr id="1" name=""/>
        <p:cNvGrpSpPr/>
        <p:nvPr/>
      </p:nvGrpSpPr>
      <p:grpSpPr>
        <a:xfrm>
          <a:off x="0" y="0"/>
          <a:ext cx="0" cy="0"/>
          <a:chOff x="0" y="0"/>
          <a:chExt cx="0" cy="0"/>
        </a:xfrm>
      </p:grpSpPr>
      <p:sp>
        <p:nvSpPr>
          <p:cNvPr id="6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76" name="Title Text"/>
          <p:cNvSpPr txBox="1">
            <a:spLocks noGrp="1"/>
          </p:cNvSpPr>
          <p:nvPr>
            <p:ph type="title"/>
          </p:nvPr>
        </p:nvSpPr>
        <p:spPr>
          <a:xfrm>
            <a:off x="442915" y="383268"/>
            <a:ext cx="3457574" cy="1373079"/>
          </a:xfrm>
          <a:prstGeom prst="rect">
            <a:avLst/>
          </a:prstGeom>
        </p:spPr>
        <p:txBody>
          <a:bodyPr/>
          <a:lstStyle>
            <a:lvl1pPr>
              <a:defRPr sz="2400"/>
            </a:lvl1pPr>
          </a:lstStyle>
          <a:p>
            <a:r>
              <a:t>Title Text</a:t>
            </a:r>
          </a:p>
        </p:txBody>
      </p:sp>
      <p:sp>
        <p:nvSpPr>
          <p:cNvPr id="77" name="Body Level One…"/>
          <p:cNvSpPr txBox="1">
            <a:spLocks noGrp="1"/>
          </p:cNvSpPr>
          <p:nvPr>
            <p:ph type="body" idx="1"/>
          </p:nvPr>
        </p:nvSpPr>
        <p:spPr>
          <a:xfrm>
            <a:off x="4367212" y="349369"/>
            <a:ext cx="7345364" cy="5167187"/>
          </a:xfrm>
          <a:prstGeom prst="rect">
            <a:avLst/>
          </a:prstGeom>
        </p:spPr>
        <p:txBody>
          <a:bodyPr/>
          <a:lstStyle>
            <a:lvl1pPr marL="359999" indent="-359999">
              <a:lnSpc>
                <a:spcPct val="112000"/>
              </a:lnSpc>
              <a:defRPr sz="3200"/>
            </a:lvl1pPr>
            <a:lvl2pPr marL="719998" indent="-359999">
              <a:lnSpc>
                <a:spcPct val="112000"/>
              </a:lnSpc>
              <a:defRPr sz="3200"/>
            </a:lvl2pPr>
            <a:lvl3pPr marL="1315800" indent="-460800">
              <a:lnSpc>
                <a:spcPct val="112000"/>
              </a:lnSpc>
              <a:defRPr sz="3200"/>
            </a:lvl3pPr>
            <a:lvl4pPr marL="1772998" indent="-460799">
              <a:lnSpc>
                <a:spcPct val="112000"/>
              </a:lnSpc>
              <a:defRPr sz="3200"/>
            </a:lvl4pPr>
            <a:lvl5pPr marL="2345400" indent="-575999">
              <a:lnSpc>
                <a:spcPct val="112000"/>
              </a:lnSpc>
              <a:defRPr sz="3200"/>
            </a:lvl5pPr>
          </a:lstStyle>
          <a:p>
            <a:r>
              <a:t>Body Level One</a:t>
            </a:r>
          </a:p>
          <a:p>
            <a:pPr lvl="1"/>
            <a:r>
              <a:t>Body Level Two</a:t>
            </a:r>
          </a:p>
          <a:p>
            <a:pPr lvl="2"/>
            <a:r>
              <a:t>Body Level Three</a:t>
            </a:r>
          </a:p>
          <a:p>
            <a:pPr lvl="3"/>
            <a:r>
              <a:t>Body Level Four</a:t>
            </a:r>
          </a:p>
          <a:p>
            <a:pPr lvl="4"/>
            <a:r>
              <a:t>Body Level Five</a:t>
            </a:r>
          </a:p>
        </p:txBody>
      </p:sp>
      <p:sp>
        <p:nvSpPr>
          <p:cNvPr id="78" name="Text Placeholder 3"/>
          <p:cNvSpPr>
            <a:spLocks noGrp="1"/>
          </p:cNvSpPr>
          <p:nvPr>
            <p:ph type="body" sz="quarter" idx="21"/>
          </p:nvPr>
        </p:nvSpPr>
        <p:spPr>
          <a:xfrm>
            <a:off x="442914" y="2264229"/>
            <a:ext cx="3457576" cy="3171374"/>
          </a:xfrm>
          <a:prstGeom prst="rect">
            <a:avLst/>
          </a:prstGeom>
        </p:spPr>
        <p:txBody>
          <a:bodyPr/>
          <a:lstStyle/>
          <a:p>
            <a:endParaRPr/>
          </a:p>
        </p:txBody>
      </p:sp>
      <p:sp>
        <p:nvSpPr>
          <p:cNvPr id="79" name="Straight Connector 19"/>
          <p:cNvSpPr/>
          <p:nvPr/>
        </p:nvSpPr>
        <p:spPr>
          <a:xfrm>
            <a:off x="0" y="5957999"/>
            <a:ext cx="12193200" cy="1"/>
          </a:xfrm>
          <a:prstGeom prst="line">
            <a:avLst/>
          </a:prstGeom>
          <a:ln>
            <a:solidFill>
              <a:srgbClr val="3B213A"/>
            </a:solidFill>
            <a:miter/>
          </a:ln>
        </p:spPr>
        <p:txBody>
          <a:bodyPr lIns="45718" tIns="45718" rIns="45718" bIns="45718"/>
          <a:lstStyle/>
          <a:p>
            <a:endParaRPr/>
          </a:p>
        </p:txBody>
      </p:sp>
      <p:sp>
        <p:nvSpPr>
          <p:cNvPr id="80" name="Slide Number"/>
          <p:cNvSpPr txBox="1">
            <a:spLocks noGrp="1"/>
          </p:cNvSpPr>
          <p:nvPr>
            <p:ph type="sldNum" sz="quarter" idx="2"/>
          </p:nvPr>
        </p:nvSpPr>
        <p:spPr>
          <a:xfrm>
            <a:off x="11191330" y="6134949"/>
            <a:ext cx="521247" cy="546101"/>
          </a:xfrm>
          <a:prstGeom prst="rect">
            <a:avLst/>
          </a:prstGeom>
        </p:spPr>
        <p:txBody>
          <a:bodyPr/>
          <a:lstStyle>
            <a:lvl1pPr algn="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7" name="Title Text"/>
          <p:cNvSpPr txBox="1">
            <a:spLocks noGrp="1"/>
          </p:cNvSpPr>
          <p:nvPr>
            <p:ph type="title"/>
          </p:nvPr>
        </p:nvSpPr>
        <p:spPr>
          <a:xfrm>
            <a:off x="1335087" y="441323"/>
            <a:ext cx="3932240" cy="952049"/>
          </a:xfrm>
          <a:prstGeom prst="rect">
            <a:avLst/>
          </a:prstGeom>
        </p:spPr>
        <p:txBody>
          <a:bodyPr anchor="b"/>
          <a:lstStyle>
            <a:lvl1pPr>
              <a:defRPr sz="3200"/>
            </a:lvl1pPr>
          </a:lstStyle>
          <a:p>
            <a:r>
              <a:t>Title Text</a:t>
            </a:r>
          </a:p>
        </p:txBody>
      </p:sp>
      <p:sp>
        <p:nvSpPr>
          <p:cNvPr id="88" name="Picture Placeholder 2"/>
          <p:cNvSpPr>
            <a:spLocks noGrp="1"/>
          </p:cNvSpPr>
          <p:nvPr>
            <p:ph type="pic" idx="21"/>
          </p:nvPr>
        </p:nvSpPr>
        <p:spPr>
          <a:xfrm>
            <a:off x="5678487" y="441323"/>
            <a:ext cx="6078085" cy="5508629"/>
          </a:xfrm>
          <a:prstGeom prst="rect">
            <a:avLst/>
          </a:prstGeom>
        </p:spPr>
        <p:txBody>
          <a:bodyPr lIns="91439" tIns="45719" rIns="91439" bIns="45719">
            <a:noAutofit/>
          </a:bodyPr>
          <a:lstStyle/>
          <a:p>
            <a:endParaRPr/>
          </a:p>
        </p:txBody>
      </p:sp>
      <p:sp>
        <p:nvSpPr>
          <p:cNvPr id="89" name="Body Level One…"/>
          <p:cNvSpPr txBox="1">
            <a:spLocks noGrp="1"/>
          </p:cNvSpPr>
          <p:nvPr>
            <p:ph type="body" sz="quarter" idx="1"/>
          </p:nvPr>
        </p:nvSpPr>
        <p:spPr>
          <a:xfrm>
            <a:off x="1335087" y="1778000"/>
            <a:ext cx="3932240" cy="4171950"/>
          </a:xfrm>
          <a:prstGeom prst="rect">
            <a:avLst/>
          </a:prstGeom>
        </p:spPr>
        <p:txBody>
          <a:bodyPr/>
          <a:lstStyle>
            <a:lvl1pPr marL="0" indent="0">
              <a:buSzTx/>
              <a:buNone/>
              <a:defRPr sz="1600"/>
            </a:lvl1pPr>
            <a:lvl2pPr marL="0" indent="0">
              <a:buSzTx/>
              <a:buNone/>
              <a:defRPr sz="1600"/>
            </a:lvl2pPr>
            <a:lvl3pPr marL="0" indent="0">
              <a:buSzTx/>
              <a:buNone/>
              <a:defRPr sz="1600"/>
            </a:lvl3pPr>
            <a:lvl4pPr marL="0" indent="0">
              <a:buSzTx/>
              <a:buNone/>
              <a:defRPr sz="1600"/>
            </a:lvl4pPr>
            <a:lvl5pPr marL="0" indent="0">
              <a:buSzTx/>
              <a:buNone/>
              <a:defRPr sz="1600"/>
            </a:lvl5pPr>
          </a:lstStyle>
          <a:p>
            <a:r>
              <a:t>Body Level One</a:t>
            </a:r>
          </a:p>
          <a:p>
            <a:pPr lvl="1"/>
            <a:r>
              <a:t>Body Level Two</a:t>
            </a:r>
          </a:p>
          <a:p>
            <a:pPr lvl="2"/>
            <a:r>
              <a:t>Body Level Three</a:t>
            </a:r>
          </a:p>
          <a:p>
            <a:pPr lvl="3"/>
            <a:r>
              <a:t>Body Level Four</a:t>
            </a:r>
          </a:p>
          <a:p>
            <a:pPr lvl="4"/>
            <a:r>
              <a:t>Body Level Five</a:t>
            </a:r>
          </a:p>
        </p:txBody>
      </p:sp>
      <p:sp>
        <p:nvSpPr>
          <p:cNvPr id="90" name="Slide Number"/>
          <p:cNvSpPr txBox="1">
            <a:spLocks noGrp="1"/>
          </p:cNvSpPr>
          <p:nvPr>
            <p:ph type="sldNum" sz="quarter" idx="2"/>
          </p:nvPr>
        </p:nvSpPr>
        <p:spPr>
          <a:xfrm>
            <a:off x="189377" y="6126900"/>
            <a:ext cx="521246" cy="546101"/>
          </a:xfrm>
          <a:prstGeom prst="rect">
            <a:avLst/>
          </a:prstGeom>
        </p:spPr>
        <p:txBody>
          <a:bodyPr>
            <a:normAutofit/>
          </a:bodyPr>
          <a:lstStyle>
            <a:lvl1pPr>
              <a:defRPr>
                <a:ln w="6350" cap="flat">
                  <a:solidFill>
                    <a:srgbClr val="3B213A"/>
                  </a:solidFill>
                  <a:prstDash val="solid"/>
                  <a:round/>
                </a:ln>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3E2E8"/>
        </a:solidFill>
        <a:effectLst/>
      </p:bgPr>
    </p:bg>
    <p:spTree>
      <p:nvGrpSpPr>
        <p:cNvPr id="1" name=""/>
        <p:cNvGrpSpPr/>
        <p:nvPr/>
      </p:nvGrpSpPr>
      <p:grpSpPr>
        <a:xfrm>
          <a:off x="0" y="0"/>
          <a:ext cx="0" cy="0"/>
          <a:chOff x="0" y="0"/>
          <a:chExt cx="0" cy="0"/>
        </a:xfrm>
      </p:grpSpPr>
      <p:sp>
        <p:nvSpPr>
          <p:cNvPr id="2" name="Straight Connector 10"/>
          <p:cNvSpPr/>
          <p:nvPr/>
        </p:nvSpPr>
        <p:spPr>
          <a:xfrm flipH="1">
            <a:off x="899999" y="0"/>
            <a:ext cx="1" cy="6858000"/>
          </a:xfrm>
          <a:prstGeom prst="line">
            <a:avLst/>
          </a:prstGeom>
          <a:ln>
            <a:solidFill>
              <a:srgbClr val="3B213A"/>
            </a:solidFill>
            <a:miter/>
          </a:ln>
        </p:spPr>
        <p:txBody>
          <a:bodyPr lIns="45718" tIns="45718" rIns="45718" bIns="45718"/>
          <a:lstStyle/>
          <a:p>
            <a:endParaRPr/>
          </a:p>
        </p:txBody>
      </p:sp>
      <p:sp>
        <p:nvSpPr>
          <p:cNvPr id="3" name="Title Text"/>
          <p:cNvSpPr txBox="1">
            <a:spLocks noGrp="1"/>
          </p:cNvSpPr>
          <p:nvPr>
            <p:ph type="title"/>
          </p:nvPr>
        </p:nvSpPr>
        <p:spPr>
          <a:xfrm>
            <a:off x="1343025" y="328837"/>
            <a:ext cx="10406065" cy="12634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t>Title Text</a:t>
            </a:r>
          </a:p>
        </p:txBody>
      </p:sp>
      <p:sp>
        <p:nvSpPr>
          <p:cNvPr id="4" name="Body Level One…"/>
          <p:cNvSpPr txBox="1">
            <a:spLocks noGrp="1"/>
          </p:cNvSpPr>
          <p:nvPr>
            <p:ph type="body" idx="1"/>
          </p:nvPr>
        </p:nvSpPr>
        <p:spPr>
          <a:xfrm>
            <a:off x="1343025" y="2060575"/>
            <a:ext cx="10406065" cy="43561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189377" y="6134949"/>
            <a:ext cx="521246" cy="546101"/>
          </a:xfrm>
          <a:prstGeom prst="rect">
            <a:avLst/>
          </a:prstGeom>
          <a:ln w="12700">
            <a:miter lim="400000"/>
          </a:ln>
        </p:spPr>
        <p:txBody>
          <a:bodyPr wrap="none" lIns="0" tIns="0" rIns="0" bIns="0" anchor="ctr">
            <a:spAutoFit/>
          </a:bodyPr>
          <a:lstStyle>
            <a:lvl1pPr algn="ctr">
              <a:defRPr sz="3600">
                <a:ln w="6350" cap="flat">
                  <a:solidFill>
                    <a:srgbClr val="3B213A">
                      <a:alpha val="80000"/>
                    </a:srgbClr>
                  </a:solidFill>
                  <a:prstDash val="solid"/>
                  <a:round/>
                </a:ln>
                <a:noFill/>
                <a:latin typeface="+mn-lt"/>
                <a:ea typeface="+mn-ea"/>
                <a:cs typeface="+mn-cs"/>
                <a:sym typeface="Neue Haas Grotesk Text Pro"/>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3" r:id="rId3"/>
    <p:sldLayoutId id="2147483655" r:id="rId4"/>
    <p:sldLayoutId id="2147483656" r:id="rId5"/>
    <p:sldLayoutId id="2147483657" r:id="rId6"/>
  </p:sldLayoutIdLst>
  <p:transition spd="med"/>
  <p:hf hdr="0" ftr="0" dt="0"/>
  <p:txStyles>
    <p:titleStyle>
      <a:lvl1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1pPr>
      <a:lvl2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2pPr>
      <a:lvl3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3pPr>
      <a:lvl4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4pPr>
      <a:lvl5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5pPr>
      <a:lvl6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6pPr>
      <a:lvl7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7pPr>
      <a:lvl8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8pPr>
      <a:lvl9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9pPr>
    </p:titleStyle>
    <p:bodyStyle>
      <a:lvl1pPr marL="360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1pPr>
      <a:lvl2pPr marL="720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2pPr>
      <a:lvl3pPr marL="1152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3pPr>
      <a:lvl4pPr marL="1511998" marR="0" indent="-359998"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4pPr>
      <a:lvl5pPr marL="1872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5pPr>
      <a:lvl6pPr marL="25400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6pPr>
      <a:lvl7pPr marL="29972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7pPr>
      <a:lvl8pPr marL="34544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8pPr>
      <a:lvl9pPr marL="39116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9pPr>
    </p:bodyStyle>
    <p:otherStyle>
      <a:lvl1pPr marL="0" marR="0" indent="0" algn="ctr" defTabSz="914400" rtl="0" latinLnBrk="0">
        <a:lnSpc>
          <a:spcPct val="100000"/>
        </a:lnSpc>
        <a:spcBef>
          <a:spcPts val="0"/>
        </a:spcBef>
        <a:spcAft>
          <a:spcPts val="0"/>
        </a:spcAft>
        <a:buClrTx/>
        <a:buSzTx/>
        <a:buFontTx/>
        <a:buNone/>
        <a:tabLst/>
        <a:defRPr sz="3600" b="0" i="0" u="none" strike="noStrike" cap="none" spc="0" baseline="0">
          <a:ln w="6350" cap="flat">
            <a:solidFill>
              <a:srgbClr val="3B213A">
                <a:alpha val="80000"/>
              </a:srgbClr>
            </a:solidFill>
            <a:prstDash val="solid"/>
            <a:round/>
          </a:ln>
          <a:solidFill>
            <a:schemeClr val="tx1"/>
          </a:solidFill>
          <a:uFillTx/>
          <a:latin typeface="+mn-lt"/>
          <a:ea typeface="+mn-ea"/>
          <a:cs typeface="+mn-cs"/>
          <a:sym typeface="Neue Haas Grotesk Text Pro"/>
        </a:defRPr>
      </a:lvl1pPr>
      <a:lvl2pPr marL="0" marR="0" indent="0" algn="ctr" defTabSz="914400" rtl="0" latinLnBrk="0">
        <a:lnSpc>
          <a:spcPct val="100000"/>
        </a:lnSpc>
        <a:spcBef>
          <a:spcPts val="0"/>
        </a:spcBef>
        <a:spcAft>
          <a:spcPts val="0"/>
        </a:spcAft>
        <a:buClrTx/>
        <a:buSzTx/>
        <a:buFontTx/>
        <a:buNone/>
        <a:tabLst/>
        <a:defRPr sz="3600" b="0" i="0" u="none" strike="noStrike" cap="none" spc="0" baseline="0">
          <a:ln w="6350" cap="flat">
            <a:solidFill>
              <a:srgbClr val="3B213A">
                <a:alpha val="80000"/>
              </a:srgbClr>
            </a:solidFill>
            <a:prstDash val="solid"/>
            <a:round/>
          </a:ln>
          <a:solidFill>
            <a:schemeClr val="tx1"/>
          </a:solidFill>
          <a:uFillTx/>
          <a:latin typeface="+mn-lt"/>
          <a:ea typeface="+mn-ea"/>
          <a:cs typeface="+mn-cs"/>
          <a:sym typeface="Neue Haas Grotesk Text Pro"/>
        </a:defRPr>
      </a:lvl2pPr>
      <a:lvl3pPr marL="0" marR="0" indent="0" algn="ctr" defTabSz="914400" rtl="0" latinLnBrk="0">
        <a:lnSpc>
          <a:spcPct val="100000"/>
        </a:lnSpc>
        <a:spcBef>
          <a:spcPts val="0"/>
        </a:spcBef>
        <a:spcAft>
          <a:spcPts val="0"/>
        </a:spcAft>
        <a:buClrTx/>
        <a:buSzTx/>
        <a:buFontTx/>
        <a:buNone/>
        <a:tabLst/>
        <a:defRPr sz="3600" b="0" i="0" u="none" strike="noStrike" cap="none" spc="0" baseline="0">
          <a:ln w="6350" cap="flat">
            <a:solidFill>
              <a:srgbClr val="3B213A">
                <a:alpha val="80000"/>
              </a:srgbClr>
            </a:solidFill>
            <a:prstDash val="solid"/>
            <a:round/>
          </a:ln>
          <a:solidFill>
            <a:schemeClr val="tx1"/>
          </a:solidFill>
          <a:uFillTx/>
          <a:latin typeface="+mn-lt"/>
          <a:ea typeface="+mn-ea"/>
          <a:cs typeface="+mn-cs"/>
          <a:sym typeface="Neue Haas Grotesk Text Pro"/>
        </a:defRPr>
      </a:lvl3pPr>
      <a:lvl4pPr marL="0" marR="0" indent="0" algn="ctr" defTabSz="914400" rtl="0" latinLnBrk="0">
        <a:lnSpc>
          <a:spcPct val="100000"/>
        </a:lnSpc>
        <a:spcBef>
          <a:spcPts val="0"/>
        </a:spcBef>
        <a:spcAft>
          <a:spcPts val="0"/>
        </a:spcAft>
        <a:buClrTx/>
        <a:buSzTx/>
        <a:buFontTx/>
        <a:buNone/>
        <a:tabLst/>
        <a:defRPr sz="3600" b="0" i="0" u="none" strike="noStrike" cap="none" spc="0" baseline="0">
          <a:ln w="6350" cap="flat">
            <a:solidFill>
              <a:srgbClr val="3B213A">
                <a:alpha val="80000"/>
              </a:srgbClr>
            </a:solidFill>
            <a:prstDash val="solid"/>
            <a:round/>
          </a:ln>
          <a:solidFill>
            <a:schemeClr val="tx1"/>
          </a:solidFill>
          <a:uFillTx/>
          <a:latin typeface="+mn-lt"/>
          <a:ea typeface="+mn-ea"/>
          <a:cs typeface="+mn-cs"/>
          <a:sym typeface="Neue Haas Grotesk Text Pro"/>
        </a:defRPr>
      </a:lvl4pPr>
      <a:lvl5pPr marL="0" marR="0" indent="0" algn="ctr" defTabSz="914400" rtl="0" latinLnBrk="0">
        <a:lnSpc>
          <a:spcPct val="100000"/>
        </a:lnSpc>
        <a:spcBef>
          <a:spcPts val="0"/>
        </a:spcBef>
        <a:spcAft>
          <a:spcPts val="0"/>
        </a:spcAft>
        <a:buClrTx/>
        <a:buSzTx/>
        <a:buFontTx/>
        <a:buNone/>
        <a:tabLst/>
        <a:defRPr sz="3600" b="0" i="0" u="none" strike="noStrike" cap="none" spc="0" baseline="0">
          <a:ln w="6350" cap="flat">
            <a:solidFill>
              <a:srgbClr val="3B213A">
                <a:alpha val="80000"/>
              </a:srgbClr>
            </a:solidFill>
            <a:prstDash val="solid"/>
            <a:round/>
          </a:ln>
          <a:solidFill>
            <a:schemeClr val="tx1"/>
          </a:solidFill>
          <a:uFillTx/>
          <a:latin typeface="+mn-lt"/>
          <a:ea typeface="+mn-ea"/>
          <a:cs typeface="+mn-cs"/>
          <a:sym typeface="Neue Haas Grotesk Text Pro"/>
        </a:defRPr>
      </a:lvl5pPr>
      <a:lvl6pPr marL="0" marR="0" indent="0" algn="ctr" defTabSz="914400" rtl="0" latinLnBrk="0">
        <a:lnSpc>
          <a:spcPct val="100000"/>
        </a:lnSpc>
        <a:spcBef>
          <a:spcPts val="0"/>
        </a:spcBef>
        <a:spcAft>
          <a:spcPts val="0"/>
        </a:spcAft>
        <a:buClrTx/>
        <a:buSzTx/>
        <a:buFontTx/>
        <a:buNone/>
        <a:tabLst/>
        <a:defRPr sz="3600" b="0" i="0" u="none" strike="noStrike" cap="none" spc="0" baseline="0">
          <a:ln w="6350" cap="flat">
            <a:solidFill>
              <a:srgbClr val="3B213A">
                <a:alpha val="80000"/>
              </a:srgbClr>
            </a:solidFill>
            <a:prstDash val="solid"/>
            <a:round/>
          </a:ln>
          <a:solidFill>
            <a:schemeClr val="tx1"/>
          </a:solidFill>
          <a:uFillTx/>
          <a:latin typeface="+mn-lt"/>
          <a:ea typeface="+mn-ea"/>
          <a:cs typeface="+mn-cs"/>
          <a:sym typeface="Neue Haas Grotesk Text Pro"/>
        </a:defRPr>
      </a:lvl6pPr>
      <a:lvl7pPr marL="0" marR="0" indent="0" algn="ctr" defTabSz="914400" rtl="0" latinLnBrk="0">
        <a:lnSpc>
          <a:spcPct val="100000"/>
        </a:lnSpc>
        <a:spcBef>
          <a:spcPts val="0"/>
        </a:spcBef>
        <a:spcAft>
          <a:spcPts val="0"/>
        </a:spcAft>
        <a:buClrTx/>
        <a:buSzTx/>
        <a:buFontTx/>
        <a:buNone/>
        <a:tabLst/>
        <a:defRPr sz="3600" b="0" i="0" u="none" strike="noStrike" cap="none" spc="0" baseline="0">
          <a:ln w="6350" cap="flat">
            <a:solidFill>
              <a:srgbClr val="3B213A">
                <a:alpha val="80000"/>
              </a:srgbClr>
            </a:solidFill>
            <a:prstDash val="solid"/>
            <a:round/>
          </a:ln>
          <a:solidFill>
            <a:schemeClr val="tx1"/>
          </a:solidFill>
          <a:uFillTx/>
          <a:latin typeface="+mn-lt"/>
          <a:ea typeface="+mn-ea"/>
          <a:cs typeface="+mn-cs"/>
          <a:sym typeface="Neue Haas Grotesk Text Pro"/>
        </a:defRPr>
      </a:lvl7pPr>
      <a:lvl8pPr marL="0" marR="0" indent="0" algn="ctr" defTabSz="914400" rtl="0" latinLnBrk="0">
        <a:lnSpc>
          <a:spcPct val="100000"/>
        </a:lnSpc>
        <a:spcBef>
          <a:spcPts val="0"/>
        </a:spcBef>
        <a:spcAft>
          <a:spcPts val="0"/>
        </a:spcAft>
        <a:buClrTx/>
        <a:buSzTx/>
        <a:buFontTx/>
        <a:buNone/>
        <a:tabLst/>
        <a:defRPr sz="3600" b="0" i="0" u="none" strike="noStrike" cap="none" spc="0" baseline="0">
          <a:ln w="6350" cap="flat">
            <a:solidFill>
              <a:srgbClr val="3B213A">
                <a:alpha val="80000"/>
              </a:srgbClr>
            </a:solidFill>
            <a:prstDash val="solid"/>
            <a:round/>
          </a:ln>
          <a:solidFill>
            <a:schemeClr val="tx1"/>
          </a:solidFill>
          <a:uFillTx/>
          <a:latin typeface="+mn-lt"/>
          <a:ea typeface="+mn-ea"/>
          <a:cs typeface="+mn-cs"/>
          <a:sym typeface="Neue Haas Grotesk Text Pro"/>
        </a:defRPr>
      </a:lvl8pPr>
      <a:lvl9pPr marL="0" marR="0" indent="0" algn="ctr" defTabSz="914400" rtl="0" latinLnBrk="0">
        <a:lnSpc>
          <a:spcPct val="100000"/>
        </a:lnSpc>
        <a:spcBef>
          <a:spcPts val="0"/>
        </a:spcBef>
        <a:spcAft>
          <a:spcPts val="0"/>
        </a:spcAft>
        <a:buClrTx/>
        <a:buSzTx/>
        <a:buFontTx/>
        <a:buNone/>
        <a:tabLst/>
        <a:defRPr sz="3600" b="0" i="0" u="none" strike="noStrike" cap="none" spc="0" baseline="0">
          <a:ln w="6350" cap="flat">
            <a:solidFill>
              <a:srgbClr val="3B213A">
                <a:alpha val="80000"/>
              </a:srgbClr>
            </a:solidFill>
            <a:prstDash val="solid"/>
            <a:round/>
          </a:ln>
          <a:solidFill>
            <a:schemeClr val="tx1"/>
          </a:solidFill>
          <a:uFillTx/>
          <a:latin typeface="+mn-lt"/>
          <a:ea typeface="+mn-ea"/>
          <a:cs typeface="+mn-cs"/>
          <a:sym typeface="Neue Haas Grotesk Text Pro"/>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Alvord_PPT_blankwhite.png" descr="Alvord_PPT_blankwhite.png"/>
          <p:cNvPicPr>
            <a:picLocks noChangeAspect="1"/>
          </p:cNvPicPr>
          <p:nvPr/>
        </p:nvPicPr>
        <p:blipFill>
          <a:blip r:embed="rId2"/>
          <a:stretch>
            <a:fillRect/>
          </a:stretch>
        </p:blipFill>
        <p:spPr>
          <a:xfrm>
            <a:off x="0" y="1044"/>
            <a:ext cx="12192000" cy="6856956"/>
          </a:xfrm>
          <a:prstGeom prst="rect">
            <a:avLst/>
          </a:prstGeom>
          <a:ln w="12700">
            <a:miter lim="400000"/>
          </a:ln>
        </p:spPr>
      </p:pic>
      <p:pic>
        <p:nvPicPr>
          <p:cNvPr id="115" name="Picture 3" descr="Picture 3"/>
          <p:cNvPicPr>
            <a:picLocks noChangeAspect="1"/>
          </p:cNvPicPr>
          <p:nvPr/>
        </p:nvPicPr>
        <p:blipFill>
          <a:blip r:embed="rId3"/>
          <a:srcRect l="3833" t="11743" r="66755" b="49445"/>
          <a:stretch>
            <a:fillRect/>
          </a:stretch>
        </p:blipFill>
        <p:spPr>
          <a:xfrm>
            <a:off x="10368901" y="128712"/>
            <a:ext cx="1569183" cy="1610477"/>
          </a:xfrm>
          <a:prstGeom prst="rect">
            <a:avLst/>
          </a:prstGeom>
          <a:ln w="12700">
            <a:miter lim="400000"/>
          </a:ln>
        </p:spPr>
      </p:pic>
      <p:sp>
        <p:nvSpPr>
          <p:cNvPr id="3" name="Objectives">
            <a:extLst>
              <a:ext uri="{FF2B5EF4-FFF2-40B4-BE49-F238E27FC236}">
                <a16:creationId xmlns:a16="http://schemas.microsoft.com/office/drawing/2014/main" id="{6C5EBA45-B73A-40E0-42ED-E08887C4901B}"/>
              </a:ext>
            </a:extLst>
          </p:cNvPr>
          <p:cNvSpPr txBox="1">
            <a:spLocks/>
          </p:cNvSpPr>
          <p:nvPr/>
        </p:nvSpPr>
        <p:spPr>
          <a:xfrm>
            <a:off x="1927447" y="1421006"/>
            <a:ext cx="8337105" cy="1610478"/>
          </a:xfrm>
          <a:prstGeom prst="rect">
            <a:avLst/>
          </a:prstGeom>
        </p:spPr>
        <p:txBody>
          <a:bodyPr>
            <a:normAutofit fontScale="97500"/>
          </a:bodyPr>
          <a:lstStyle>
            <a:lvl1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1pPr>
            <a:lvl2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2pPr>
            <a:lvl3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3pPr>
            <a:lvl4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4pPr>
            <a:lvl5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5pPr>
            <a:lvl6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6pPr>
            <a:lvl7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7pPr>
            <a:lvl8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8pPr>
            <a:lvl9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9pPr>
          </a:lstStyle>
          <a:p>
            <a:pPr lvl="1" algn="ctr" hangingPunct="1">
              <a:defRPr b="1">
                <a:solidFill>
                  <a:srgbClr val="FFFFFF"/>
                </a:solidFill>
                <a:latin typeface="Arial"/>
                <a:ea typeface="Arial"/>
                <a:cs typeface="Arial"/>
                <a:sym typeface="Arial"/>
              </a:defRPr>
            </a:pPr>
            <a:r>
              <a:rPr lang="en-US" sz="3600" b="1" dirty="0">
                <a:solidFill>
                  <a:srgbClr val="990033"/>
                </a:solidFill>
                <a:latin typeface="Arial"/>
                <a:ea typeface="Arial"/>
                <a:cs typeface="Arial"/>
                <a:sym typeface="Arial"/>
              </a:rPr>
              <a:t>2022/23 Second Interim </a:t>
            </a:r>
            <a:br>
              <a:rPr lang="en-US" sz="3600" b="1" dirty="0">
                <a:solidFill>
                  <a:srgbClr val="990033"/>
                </a:solidFill>
                <a:latin typeface="Arial"/>
                <a:ea typeface="Arial"/>
                <a:cs typeface="Arial"/>
                <a:sym typeface="Arial"/>
              </a:rPr>
            </a:br>
            <a:r>
              <a:rPr lang="en-US" sz="3600" b="1" dirty="0">
                <a:solidFill>
                  <a:srgbClr val="990033"/>
                </a:solidFill>
                <a:latin typeface="Arial"/>
                <a:ea typeface="Arial"/>
                <a:cs typeface="Arial"/>
                <a:sym typeface="Arial"/>
              </a:rPr>
              <a:t>Budget &amp; Financial Report</a:t>
            </a:r>
          </a:p>
        </p:txBody>
      </p:sp>
      <p:sp>
        <p:nvSpPr>
          <p:cNvPr id="4" name="Develop, adopt, and communicate a set of strategies that act as guiding principles to influence desired behaviors and patterns of decision-making and resource allocations.">
            <a:extLst>
              <a:ext uri="{FF2B5EF4-FFF2-40B4-BE49-F238E27FC236}">
                <a16:creationId xmlns:a16="http://schemas.microsoft.com/office/drawing/2014/main" id="{2D6586BA-6595-52FD-52BB-FDC9A02E2566}"/>
              </a:ext>
            </a:extLst>
          </p:cNvPr>
          <p:cNvSpPr txBox="1">
            <a:spLocks/>
          </p:cNvSpPr>
          <p:nvPr/>
        </p:nvSpPr>
        <p:spPr>
          <a:xfrm>
            <a:off x="1712432" y="3147730"/>
            <a:ext cx="8891422" cy="2776319"/>
          </a:xfrm>
          <a:prstGeom prst="rect">
            <a:avLst/>
          </a:prstGeom>
        </p:spPr>
        <p:txBody>
          <a:bodyPr>
            <a:normAutofit/>
          </a:bodyPr>
          <a:lstStyle>
            <a:lvl1pPr marL="360000" marR="0" indent="-360000" algn="l" defTabSz="914400" rtl="0" latinLnBrk="0">
              <a:lnSpc>
                <a:spcPct val="80000"/>
              </a:lnSpc>
              <a:spcBef>
                <a:spcPts val="600"/>
              </a:spcBef>
              <a:spcAft>
                <a:spcPts val="0"/>
              </a:spcAft>
              <a:buClrTx/>
              <a:buSzPct val="70000"/>
              <a:buFontTx/>
              <a:buChar char="à"/>
              <a:tabLst/>
              <a:defRPr sz="3600" b="0" i="0" u="none" strike="noStrike" cap="none" spc="0" baseline="0">
                <a:solidFill>
                  <a:srgbClr val="FFFFFF"/>
                </a:solidFill>
                <a:uFillTx/>
                <a:latin typeface="Times New Roman"/>
                <a:ea typeface="Times New Roman"/>
                <a:cs typeface="Times New Roman"/>
                <a:sym typeface="Times New Roman"/>
              </a:defRPr>
            </a:lvl1pPr>
            <a:lvl2pPr marL="720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2pPr>
            <a:lvl3pPr marL="1152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3pPr>
            <a:lvl4pPr marL="1511998" marR="0" indent="-359998"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4pPr>
            <a:lvl5pPr marL="1872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5pPr>
            <a:lvl6pPr marL="25400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6pPr>
            <a:lvl7pPr marL="29972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7pPr>
            <a:lvl8pPr marL="34544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8pPr>
            <a:lvl9pPr marL="39116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9pPr>
          </a:lstStyle>
          <a:p>
            <a:pPr marL="0" indent="0" algn="ctr" hangingPunct="1">
              <a:buNone/>
            </a:pPr>
            <a:endParaRPr lang="en-US" b="1" dirty="0">
              <a:solidFill>
                <a:schemeClr val="accent3">
                  <a:lumMod val="75000"/>
                </a:schemeClr>
              </a:solidFill>
            </a:endParaRPr>
          </a:p>
          <a:p>
            <a:pPr marL="0" indent="0" algn="ctr" hangingPunct="1">
              <a:buNone/>
            </a:pPr>
            <a:r>
              <a:rPr lang="en-US" sz="4400" b="1" dirty="0">
                <a:solidFill>
                  <a:srgbClr val="990033"/>
                </a:solidFill>
              </a:rPr>
              <a:t>March 14, 2023</a:t>
            </a:r>
          </a:p>
          <a:p>
            <a:pPr marL="0" indent="0" algn="ctr" hangingPunct="1">
              <a:buNone/>
            </a:pPr>
            <a:endParaRPr lang="en-US" b="1" dirty="0">
              <a:solidFill>
                <a:schemeClr val="accent3">
                  <a:lumMod val="75000"/>
                </a:schemeClr>
              </a:solidFill>
            </a:endParaRPr>
          </a:p>
          <a:p>
            <a:pPr algn="ctr" hangingPunct="1"/>
            <a:endParaRPr lang="en-US" sz="1400" b="1" dirty="0">
              <a:solidFill>
                <a:schemeClr val="accent3">
                  <a:lumMod val="75000"/>
                </a:schemeClr>
              </a:solidFill>
            </a:endParaRPr>
          </a:p>
          <a:p>
            <a:pPr marL="0" indent="0" algn="ctr" hangingPunct="1">
              <a:buNone/>
            </a:pPr>
            <a:r>
              <a:rPr lang="en-US" sz="1800" b="1" dirty="0">
                <a:solidFill>
                  <a:srgbClr val="990033"/>
                </a:solidFill>
              </a:rPr>
              <a:t>Presented by</a:t>
            </a:r>
          </a:p>
          <a:p>
            <a:pPr marL="0" indent="0" algn="ctr" hangingPunct="1">
              <a:buNone/>
            </a:pPr>
            <a:r>
              <a:rPr lang="en-US" sz="1800" b="1" dirty="0">
                <a:solidFill>
                  <a:srgbClr val="990033"/>
                </a:solidFill>
              </a:rPr>
              <a:t>Anthony Warnecke, Director III, Fiscal Services</a:t>
            </a:r>
          </a:p>
        </p:txBody>
      </p:sp>
      <p:sp>
        <p:nvSpPr>
          <p:cNvPr id="5" name="Slide Number Placeholder 4">
            <a:extLst>
              <a:ext uri="{FF2B5EF4-FFF2-40B4-BE49-F238E27FC236}">
                <a16:creationId xmlns:a16="http://schemas.microsoft.com/office/drawing/2014/main" id="{9DB512AF-D0C8-16CD-5551-820BD1209852}"/>
              </a:ext>
            </a:extLst>
          </p:cNvPr>
          <p:cNvSpPr>
            <a:spLocks noGrp="1"/>
          </p:cNvSpPr>
          <p:nvPr>
            <p:ph type="sldNum" sz="quarter" idx="2"/>
          </p:nvPr>
        </p:nvSpPr>
        <p:spPr>
          <a:xfrm>
            <a:off x="167194" y="6341258"/>
            <a:ext cx="275717" cy="553998"/>
          </a:xfrm>
        </p:spPr>
        <p:txBody>
          <a:bodyPr/>
          <a:lstStyle/>
          <a:p>
            <a:fld id="{86CB4B4D-7CA3-9044-876B-883B54F8677D}" type="slidenum">
              <a:rPr lang="en-US" smtClean="0">
                <a:ln w="0"/>
                <a:solidFill>
                  <a:schemeClr val="tx1"/>
                </a:solidFill>
                <a:effectLst>
                  <a:outerShdw blurRad="38100" dist="19050" dir="2700000" algn="tl" rotWithShape="0">
                    <a:schemeClr val="dk1">
                      <a:alpha val="40000"/>
                    </a:schemeClr>
                  </a:outerShdw>
                </a:effectLst>
              </a:rPr>
              <a:t>1</a:t>
            </a:fld>
            <a:endParaRPr lang="en-US" dirty="0">
              <a:ln w="0"/>
              <a:solidFill>
                <a:schemeClr val="tx1"/>
              </a:solidFill>
              <a:effectLst>
                <a:outerShdw blurRad="38100" dist="19050" dir="2700000" algn="tl" rotWithShape="0">
                  <a:schemeClr val="dk1">
                    <a:alpha val="40000"/>
                  </a:schemeClr>
                </a:outerShdw>
              </a:effectLst>
            </a:endParaRPr>
          </a:p>
        </p:txBody>
      </p:sp>
      <p:pic>
        <p:nvPicPr>
          <p:cNvPr id="6" name="Alvord_PPT_Title_Logo.png" descr="Alvord_PPT_Title_Logo.png">
            <a:extLst>
              <a:ext uri="{FF2B5EF4-FFF2-40B4-BE49-F238E27FC236}">
                <a16:creationId xmlns:a16="http://schemas.microsoft.com/office/drawing/2014/main" id="{14B0D6C9-B6C3-27BD-019E-F8525EC98010}"/>
              </a:ext>
            </a:extLst>
          </p:cNvPr>
          <p:cNvPicPr>
            <a:picLocks noChangeAspect="1"/>
          </p:cNvPicPr>
          <p:nvPr/>
        </p:nvPicPr>
        <p:blipFill rotWithShape="1">
          <a:blip r:embed="rId4"/>
          <a:srcRect l="35242" t="15529" r="14077" b="21032"/>
          <a:stretch/>
        </p:blipFill>
        <p:spPr>
          <a:xfrm>
            <a:off x="263786" y="128712"/>
            <a:ext cx="2467992" cy="1737523"/>
          </a:xfrm>
          <a:prstGeom prst="rect">
            <a:avLst/>
          </a:prstGeom>
          <a:ln w="12700">
            <a:miter lim="400000"/>
          </a:ln>
        </p:spPr>
      </p:pic>
    </p:spTree>
    <p:extLst>
      <p:ext uri="{BB962C8B-B14F-4D97-AF65-F5344CB8AC3E}">
        <p14:creationId xmlns:p14="http://schemas.microsoft.com/office/powerpoint/2010/main" val="116303069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Alvord_PPT_blankwhite.png" descr="Alvord_PPT_blankwhite.png"/>
          <p:cNvPicPr>
            <a:picLocks noChangeAspect="1"/>
          </p:cNvPicPr>
          <p:nvPr/>
        </p:nvPicPr>
        <p:blipFill>
          <a:blip r:embed="rId2"/>
          <a:stretch>
            <a:fillRect/>
          </a:stretch>
        </p:blipFill>
        <p:spPr>
          <a:xfrm>
            <a:off x="0" y="522"/>
            <a:ext cx="12192000" cy="6856956"/>
          </a:xfrm>
          <a:prstGeom prst="rect">
            <a:avLst/>
          </a:prstGeom>
          <a:ln w="12700">
            <a:miter lim="400000"/>
          </a:ln>
        </p:spPr>
      </p:pic>
      <p:sp>
        <p:nvSpPr>
          <p:cNvPr id="114" name="Branding Purpose.…"/>
          <p:cNvSpPr txBox="1"/>
          <p:nvPr/>
        </p:nvSpPr>
        <p:spPr>
          <a:xfrm>
            <a:off x="580628" y="642285"/>
            <a:ext cx="10674624" cy="8694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defTabSz="457200">
              <a:lnSpc>
                <a:spcPts val="6900"/>
              </a:lnSpc>
              <a:defRPr sz="4500" b="1">
                <a:solidFill>
                  <a:srgbClr val="E27939"/>
                </a:solidFill>
              </a:defRPr>
            </a:pPr>
            <a:r>
              <a:rPr lang="en-US" sz="3200" dirty="0">
                <a:solidFill>
                  <a:schemeClr val="accent3">
                    <a:lumMod val="75000"/>
                  </a:schemeClr>
                </a:solidFill>
                <a:effectLst>
                  <a:outerShdw blurRad="38100" dist="38100" dir="2700000" algn="tl">
                    <a:srgbClr val="000000">
                      <a:alpha val="43137"/>
                    </a:srgbClr>
                  </a:outerShdw>
                </a:effectLst>
                <a:latin typeface="+mn-lt"/>
              </a:rPr>
              <a:t>Second Interim Report </a:t>
            </a:r>
            <a:endParaRPr sz="3200" dirty="0">
              <a:solidFill>
                <a:schemeClr val="accent3">
                  <a:lumMod val="75000"/>
                </a:schemeClr>
              </a:solidFill>
            </a:endParaRPr>
          </a:p>
        </p:txBody>
      </p:sp>
      <p:pic>
        <p:nvPicPr>
          <p:cNvPr id="115" name="Picture 3" descr="Picture 3"/>
          <p:cNvPicPr>
            <a:picLocks noChangeAspect="1"/>
          </p:cNvPicPr>
          <p:nvPr/>
        </p:nvPicPr>
        <p:blipFill>
          <a:blip r:embed="rId3"/>
          <a:srcRect l="3833" t="11743" r="66755" b="49445"/>
          <a:stretch>
            <a:fillRect/>
          </a:stretch>
        </p:blipFill>
        <p:spPr>
          <a:xfrm>
            <a:off x="10415592" y="132733"/>
            <a:ext cx="1569183" cy="1610477"/>
          </a:xfrm>
          <a:prstGeom prst="rect">
            <a:avLst/>
          </a:prstGeom>
          <a:ln w="12700">
            <a:miter lim="400000"/>
          </a:ln>
        </p:spPr>
      </p:pic>
      <p:sp>
        <p:nvSpPr>
          <p:cNvPr id="2" name="Content Placeholder 2">
            <a:extLst>
              <a:ext uri="{FF2B5EF4-FFF2-40B4-BE49-F238E27FC236}">
                <a16:creationId xmlns:a16="http://schemas.microsoft.com/office/drawing/2014/main" id="{74014A7A-60B2-555D-EB03-746C62D2B244}"/>
              </a:ext>
            </a:extLst>
          </p:cNvPr>
          <p:cNvSpPr txBox="1">
            <a:spLocks/>
          </p:cNvSpPr>
          <p:nvPr/>
        </p:nvSpPr>
        <p:spPr>
          <a:xfrm>
            <a:off x="580628" y="1875421"/>
            <a:ext cx="10515599" cy="446202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20000"/>
              </a:spcBef>
              <a:spcAft>
                <a:spcPts val="0"/>
              </a:spcAft>
              <a:buClr>
                <a:srgbClr val="DD7500"/>
              </a:buClr>
              <a:buSzPct val="75000"/>
              <a:buFontTx/>
              <a:buNone/>
              <a:tabLst/>
              <a:defRPr/>
            </a:pPr>
            <a:r>
              <a:rPr kumimoji="0" lang="en-US" sz="2400" b="1" i="0" u="none" strike="noStrike" kern="0" cap="none" spc="0" normalizeH="0" baseline="0" noProof="0" dirty="0">
                <a:ln>
                  <a:noFill/>
                </a:ln>
                <a:solidFill>
                  <a:schemeClr val="accent3">
                    <a:lumMod val="75000"/>
                  </a:schemeClr>
                </a:solidFill>
                <a:effectLst/>
                <a:uLnTx/>
                <a:uFillTx/>
                <a:latin typeface="Arial"/>
                <a:cs typeface="Arial"/>
                <a:sym typeface="Arial"/>
              </a:rPr>
              <a:t>Interim Report Purpose:</a:t>
            </a:r>
          </a:p>
          <a:p>
            <a:pPr marL="342900" marR="0" lvl="0" indent="-342900" algn="l" defTabSz="914400" rtl="0" eaLnBrk="1" fontAlgn="auto" latinLnBrk="0" hangingPunct="1">
              <a:lnSpc>
                <a:spcPct val="100000"/>
              </a:lnSpc>
              <a:spcBef>
                <a:spcPct val="20000"/>
              </a:spcBef>
              <a:spcAft>
                <a:spcPts val="0"/>
              </a:spcAft>
              <a:buClr>
                <a:srgbClr val="DD7500"/>
              </a:buClr>
              <a:buSzPct val="75000"/>
              <a:buFont typeface="Arial" panose="020B0604020202020204" pitchFamily="34" charset="0"/>
              <a:buChar char="•"/>
              <a:tabLst/>
              <a:defRPr/>
            </a:pPr>
            <a:r>
              <a:rPr kumimoji="0" lang="en-US" sz="2400" b="0" i="0" u="none" strike="noStrike" kern="0" cap="none" spc="0" normalizeH="0" baseline="0" noProof="0" dirty="0">
                <a:ln>
                  <a:noFill/>
                </a:ln>
                <a:solidFill>
                  <a:schemeClr val="accent3">
                    <a:lumMod val="75000"/>
                  </a:schemeClr>
                </a:solidFill>
                <a:effectLst/>
                <a:uLnTx/>
                <a:uFillTx/>
                <a:latin typeface="Arial"/>
                <a:cs typeface="Arial"/>
                <a:sym typeface="Arial"/>
              </a:rPr>
              <a:t>The Second Interim Report represents the district’s official revision to the approved First Interim Budget and includes actual financial data through January</a:t>
            </a:r>
            <a:r>
              <a:rPr kumimoji="0" lang="en-US" sz="2400" b="0" i="0" u="none" strike="noStrike" kern="0" cap="none" spc="0" normalizeH="0" noProof="0" dirty="0">
                <a:ln>
                  <a:noFill/>
                </a:ln>
                <a:solidFill>
                  <a:schemeClr val="accent3">
                    <a:lumMod val="75000"/>
                  </a:schemeClr>
                </a:solidFill>
                <a:effectLst/>
                <a:uLnTx/>
                <a:uFillTx/>
                <a:latin typeface="Arial"/>
                <a:cs typeface="Arial"/>
                <a:sym typeface="Arial"/>
              </a:rPr>
              <a:t> 31, 2023</a:t>
            </a:r>
            <a:r>
              <a:rPr kumimoji="0" lang="en-US" sz="2400" b="0" i="0" u="none" strike="noStrike" kern="0" cap="none" spc="0" normalizeH="0" baseline="0" noProof="0" dirty="0">
                <a:ln>
                  <a:noFill/>
                </a:ln>
                <a:solidFill>
                  <a:schemeClr val="accent3">
                    <a:lumMod val="75000"/>
                  </a:schemeClr>
                </a:solidFill>
                <a:effectLst/>
                <a:uLnTx/>
                <a:uFillTx/>
                <a:latin typeface="Arial"/>
                <a:cs typeface="Arial"/>
                <a:sym typeface="Arial"/>
              </a:rPr>
              <a:t>. It includes revised enrollment</a:t>
            </a:r>
            <a:r>
              <a:rPr kumimoji="0" lang="en-US" sz="2400" b="0" i="0" u="none" strike="noStrike" kern="0" cap="none" spc="0" normalizeH="0" noProof="0" dirty="0">
                <a:ln>
                  <a:noFill/>
                </a:ln>
                <a:solidFill>
                  <a:schemeClr val="accent3">
                    <a:lumMod val="75000"/>
                  </a:schemeClr>
                </a:solidFill>
                <a:effectLst/>
                <a:uLnTx/>
                <a:uFillTx/>
                <a:latin typeface="Arial"/>
                <a:cs typeface="Arial"/>
                <a:sym typeface="Arial"/>
              </a:rPr>
              <a:t> &amp; </a:t>
            </a:r>
            <a:r>
              <a:rPr kumimoji="0" lang="en-US" sz="2400" b="0" i="0" u="none" strike="noStrike" kern="0" cap="none" spc="0" normalizeH="0" baseline="0" noProof="0" dirty="0">
                <a:ln>
                  <a:noFill/>
                </a:ln>
                <a:solidFill>
                  <a:schemeClr val="accent3">
                    <a:lumMod val="75000"/>
                  </a:schemeClr>
                </a:solidFill>
                <a:effectLst/>
                <a:uLnTx/>
                <a:uFillTx/>
                <a:latin typeface="Arial"/>
                <a:cs typeface="Arial"/>
                <a:sym typeface="Arial"/>
              </a:rPr>
              <a:t>ADA and budget projections for the remainder of this fiscal year.  </a:t>
            </a:r>
          </a:p>
          <a:p>
            <a:pPr marL="0" marR="0" lvl="0" indent="0" algn="l" defTabSz="914400" rtl="0" eaLnBrk="1" fontAlgn="auto" latinLnBrk="0" hangingPunct="1">
              <a:lnSpc>
                <a:spcPct val="100000"/>
              </a:lnSpc>
              <a:spcBef>
                <a:spcPct val="20000"/>
              </a:spcBef>
              <a:spcAft>
                <a:spcPts val="0"/>
              </a:spcAft>
              <a:buClr>
                <a:srgbClr val="DD7500"/>
              </a:buClr>
              <a:buSzPct val="75000"/>
              <a:buFontTx/>
              <a:buNone/>
              <a:tabLst/>
              <a:defRPr/>
            </a:pPr>
            <a:endParaRPr kumimoji="0" lang="en-US" sz="1600" b="0" i="0" u="none" strike="noStrike" kern="0" cap="none" spc="0" normalizeH="0" baseline="0" noProof="0" dirty="0">
              <a:ln>
                <a:noFill/>
              </a:ln>
              <a:solidFill>
                <a:schemeClr val="accent3">
                  <a:lumMod val="75000"/>
                </a:schemeClr>
              </a:solidFill>
              <a:effectLst/>
              <a:uLnTx/>
              <a:uFillTx/>
              <a:latin typeface="Arial"/>
              <a:cs typeface="Arial"/>
              <a:sym typeface="Arial"/>
            </a:endParaRPr>
          </a:p>
          <a:p>
            <a:pPr marL="342900" marR="0" lvl="0" indent="-342900" algn="l" defTabSz="914400" rtl="0" eaLnBrk="1" fontAlgn="auto" latinLnBrk="0" hangingPunct="1">
              <a:lnSpc>
                <a:spcPct val="100000"/>
              </a:lnSpc>
              <a:spcBef>
                <a:spcPct val="20000"/>
              </a:spcBef>
              <a:spcAft>
                <a:spcPts val="0"/>
              </a:spcAft>
              <a:buClr>
                <a:srgbClr val="DD7500"/>
              </a:buClr>
              <a:buSzPct val="75000"/>
              <a:buFont typeface="Arial" panose="020B0604020202020204" pitchFamily="34" charset="0"/>
              <a:buChar char="•"/>
              <a:tabLst/>
              <a:defRPr/>
            </a:pPr>
            <a:r>
              <a:rPr kumimoji="0" lang="en-US" sz="2400" b="0" i="0" u="none" strike="noStrike" kern="0" cap="none" spc="0" normalizeH="0" baseline="0" noProof="0" dirty="0">
                <a:ln>
                  <a:noFill/>
                </a:ln>
                <a:solidFill>
                  <a:schemeClr val="accent3">
                    <a:lumMod val="75000"/>
                  </a:schemeClr>
                </a:solidFill>
                <a:effectLst/>
                <a:uLnTx/>
                <a:uFillTx/>
                <a:latin typeface="Arial"/>
                <a:cs typeface="Arial"/>
                <a:sym typeface="Arial"/>
              </a:rPr>
              <a:t>Each school district is required to certify its financial condition twice during the fiscal year. This certification addresses the district’s ability to meet its financial obligations for the current year and the next two school years.</a:t>
            </a:r>
          </a:p>
        </p:txBody>
      </p:sp>
      <p:sp>
        <p:nvSpPr>
          <p:cNvPr id="3" name="Slide Number Placeholder 2">
            <a:extLst>
              <a:ext uri="{FF2B5EF4-FFF2-40B4-BE49-F238E27FC236}">
                <a16:creationId xmlns:a16="http://schemas.microsoft.com/office/drawing/2014/main" id="{8AD93DA1-763E-4967-5D12-76DAA4784B80}"/>
              </a:ext>
            </a:extLst>
          </p:cNvPr>
          <p:cNvSpPr>
            <a:spLocks noGrp="1"/>
          </p:cNvSpPr>
          <p:nvPr>
            <p:ph type="sldNum" sz="quarter" idx="2"/>
          </p:nvPr>
        </p:nvSpPr>
        <p:spPr>
          <a:xfrm>
            <a:off x="219357" y="6337441"/>
            <a:ext cx="283731" cy="553998"/>
          </a:xfrm>
        </p:spPr>
        <p:txBody>
          <a:bodyPr/>
          <a:lstStyle/>
          <a:p>
            <a:fld id="{86CB4B4D-7CA3-9044-876B-883B54F8677D}" type="slidenum">
              <a:rPr lang="en-US" smtClean="0">
                <a:ln w="0"/>
                <a:solidFill>
                  <a:schemeClr val="tx1"/>
                </a:solidFill>
                <a:effectLst>
                  <a:outerShdw blurRad="38100" dist="19050" dir="2700000" algn="tl" rotWithShape="0">
                    <a:schemeClr val="dk1">
                      <a:alpha val="40000"/>
                    </a:schemeClr>
                  </a:outerShdw>
                </a:effectLst>
              </a:rPr>
              <a:t>2</a:t>
            </a:fld>
            <a:endParaRPr lang="en-US" dirty="0">
              <a:ln w="0"/>
              <a:solidFill>
                <a:schemeClr val="tx1"/>
              </a:solidFill>
              <a:effectLst>
                <a:outerShdw blurRad="38100" dist="19050" dir="2700000" algn="tl" rotWithShape="0">
                  <a:schemeClr val="dk1">
                    <a:alpha val="40000"/>
                  </a:schemeClr>
                </a:outerShdw>
              </a:effectLst>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 name="Alvord_PPT_blankwhite.png" descr="Alvord_PPT_blankwhite.png"/>
          <p:cNvPicPr>
            <a:picLocks noChangeAspect="1"/>
          </p:cNvPicPr>
          <p:nvPr/>
        </p:nvPicPr>
        <p:blipFill>
          <a:blip r:embed="rId3"/>
          <a:stretch>
            <a:fillRect/>
          </a:stretch>
        </p:blipFill>
        <p:spPr>
          <a:xfrm>
            <a:off x="0" y="522"/>
            <a:ext cx="12192000" cy="6856956"/>
          </a:xfrm>
          <a:prstGeom prst="rect">
            <a:avLst/>
          </a:prstGeom>
          <a:ln w="12700">
            <a:miter lim="400000"/>
          </a:ln>
        </p:spPr>
      </p:pic>
      <p:pic>
        <p:nvPicPr>
          <p:cNvPr id="122" name="Picture 3" descr="Picture 3"/>
          <p:cNvPicPr>
            <a:picLocks noChangeAspect="1"/>
          </p:cNvPicPr>
          <p:nvPr/>
        </p:nvPicPr>
        <p:blipFill>
          <a:blip r:embed="rId4"/>
          <a:srcRect l="3833" t="11743" r="66755" b="49445"/>
          <a:stretch>
            <a:fillRect/>
          </a:stretch>
        </p:blipFill>
        <p:spPr>
          <a:xfrm>
            <a:off x="10415592" y="132733"/>
            <a:ext cx="1569183" cy="1610477"/>
          </a:xfrm>
          <a:prstGeom prst="rect">
            <a:avLst/>
          </a:prstGeom>
          <a:ln w="12700">
            <a:miter lim="400000"/>
          </a:ln>
        </p:spPr>
      </p:pic>
      <p:sp>
        <p:nvSpPr>
          <p:cNvPr id="124" name="Boxes are a great way to highlight and separate important information."/>
          <p:cNvSpPr txBox="1"/>
          <p:nvPr/>
        </p:nvSpPr>
        <p:spPr>
          <a:xfrm>
            <a:off x="1699542" y="1714526"/>
            <a:ext cx="7220207" cy="3506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a:solidFill>
                  <a:srgbClr val="FFFFFF"/>
                </a:solidFill>
              </a:defRPr>
            </a:lvl1pPr>
          </a:lstStyle>
          <a:p>
            <a:r>
              <a:t>Boxes are a great way to highlight and separate important information.</a:t>
            </a:r>
          </a:p>
        </p:txBody>
      </p:sp>
      <p:sp>
        <p:nvSpPr>
          <p:cNvPr id="126" name="Boxes are a great way to highlight and separate important information."/>
          <p:cNvSpPr txBox="1"/>
          <p:nvPr/>
        </p:nvSpPr>
        <p:spPr>
          <a:xfrm>
            <a:off x="1699542" y="3644926"/>
            <a:ext cx="7220207" cy="3506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a:solidFill>
                  <a:srgbClr val="FFFFFF"/>
                </a:solidFill>
              </a:defRPr>
            </a:lvl1pPr>
          </a:lstStyle>
          <a:p>
            <a:r>
              <a:t>Boxes are a great way to highlight and separate important information.</a:t>
            </a:r>
          </a:p>
        </p:txBody>
      </p:sp>
      <p:sp>
        <p:nvSpPr>
          <p:cNvPr id="2" name="Title 3">
            <a:extLst>
              <a:ext uri="{FF2B5EF4-FFF2-40B4-BE49-F238E27FC236}">
                <a16:creationId xmlns:a16="http://schemas.microsoft.com/office/drawing/2014/main" id="{5FCF0AAD-078C-8807-3B1D-D7FACC118CF4}"/>
              </a:ext>
            </a:extLst>
          </p:cNvPr>
          <p:cNvSpPr txBox="1">
            <a:spLocks/>
          </p:cNvSpPr>
          <p:nvPr/>
        </p:nvSpPr>
        <p:spPr>
          <a:xfrm>
            <a:off x="1010114" y="348896"/>
            <a:ext cx="8045109" cy="964052"/>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1pPr>
            <a:lvl2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2pPr>
            <a:lvl3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3pPr>
            <a:lvl4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4pPr>
            <a:lvl5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5pPr>
            <a:lvl6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6pPr>
            <a:lvl7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7pPr>
            <a:lvl8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8pPr>
            <a:lvl9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9pPr>
          </a:lstStyle>
          <a:p>
            <a:pPr hangingPunct="1"/>
            <a:r>
              <a:rPr lang="en-US" sz="3200" dirty="0">
                <a:solidFill>
                  <a:schemeClr val="tx1"/>
                </a:solidFill>
              </a:rPr>
              <a:t>2022/23 Second Interim Revised Budget</a:t>
            </a:r>
            <a:br>
              <a:rPr lang="en-US" sz="3200" dirty="0">
                <a:solidFill>
                  <a:schemeClr val="tx1"/>
                </a:solidFill>
              </a:rPr>
            </a:br>
            <a:r>
              <a:rPr lang="en-US" sz="3200" dirty="0">
                <a:solidFill>
                  <a:schemeClr val="tx1"/>
                </a:solidFill>
              </a:rPr>
              <a:t>General Fund Revenues</a:t>
            </a:r>
            <a:endParaRPr lang="en-US" sz="4400" dirty="0">
              <a:solidFill>
                <a:schemeClr val="tx1"/>
              </a:solidFill>
            </a:endParaRPr>
          </a:p>
        </p:txBody>
      </p:sp>
      <p:graphicFrame>
        <p:nvGraphicFramePr>
          <p:cNvPr id="5" name="Table 4">
            <a:extLst>
              <a:ext uri="{FF2B5EF4-FFF2-40B4-BE49-F238E27FC236}">
                <a16:creationId xmlns:a16="http://schemas.microsoft.com/office/drawing/2014/main" id="{97FCB3F9-DC31-0934-4CFE-22D34C35E5B5}"/>
              </a:ext>
            </a:extLst>
          </p:cNvPr>
          <p:cNvGraphicFramePr>
            <a:graphicFrameLocks noGrp="1"/>
          </p:cNvGraphicFramePr>
          <p:nvPr>
            <p:extLst>
              <p:ext uri="{D42A27DB-BD31-4B8C-83A1-F6EECF244321}">
                <p14:modId xmlns:p14="http://schemas.microsoft.com/office/powerpoint/2010/main" val="3745472823"/>
              </p:ext>
            </p:extLst>
          </p:nvPr>
        </p:nvGraphicFramePr>
        <p:xfrm>
          <a:off x="1010114" y="1875421"/>
          <a:ext cx="10231266" cy="3398904"/>
        </p:xfrm>
        <a:graphic>
          <a:graphicData uri="http://schemas.openxmlformats.org/drawingml/2006/table">
            <a:tbl>
              <a:tblPr>
                <a:tableStyleId>{0505E3EF-67EA-436B-97B2-0124C06EBD24}</a:tableStyleId>
              </a:tblPr>
              <a:tblGrid>
                <a:gridCol w="1648652">
                  <a:extLst>
                    <a:ext uri="{9D8B030D-6E8A-4147-A177-3AD203B41FA5}">
                      <a16:colId xmlns:a16="http://schemas.microsoft.com/office/drawing/2014/main" val="2969749922"/>
                    </a:ext>
                  </a:extLst>
                </a:gridCol>
                <a:gridCol w="1658001">
                  <a:extLst>
                    <a:ext uri="{9D8B030D-6E8A-4147-A177-3AD203B41FA5}">
                      <a16:colId xmlns:a16="http://schemas.microsoft.com/office/drawing/2014/main" val="55966680"/>
                    </a:ext>
                  </a:extLst>
                </a:gridCol>
                <a:gridCol w="1456260">
                  <a:extLst>
                    <a:ext uri="{9D8B030D-6E8A-4147-A177-3AD203B41FA5}">
                      <a16:colId xmlns:a16="http://schemas.microsoft.com/office/drawing/2014/main" val="1718044996"/>
                    </a:ext>
                  </a:extLst>
                </a:gridCol>
                <a:gridCol w="1364974">
                  <a:extLst>
                    <a:ext uri="{9D8B030D-6E8A-4147-A177-3AD203B41FA5}">
                      <a16:colId xmlns:a16="http://schemas.microsoft.com/office/drawing/2014/main" val="2635258833"/>
                    </a:ext>
                  </a:extLst>
                </a:gridCol>
                <a:gridCol w="4103379">
                  <a:extLst>
                    <a:ext uri="{9D8B030D-6E8A-4147-A177-3AD203B41FA5}">
                      <a16:colId xmlns:a16="http://schemas.microsoft.com/office/drawing/2014/main" val="888537520"/>
                    </a:ext>
                  </a:extLst>
                </a:gridCol>
              </a:tblGrid>
              <a:tr h="828673">
                <a:tc>
                  <a:txBody>
                    <a:bodyPr/>
                    <a:lstStyle/>
                    <a:p>
                      <a:pPr algn="ctr" fontAlgn="ctr"/>
                      <a:r>
                        <a:rPr lang="en-US" sz="2000" b="1" u="none" strike="noStrike" dirty="0">
                          <a:solidFill>
                            <a:srgbClr val="FFFFFF"/>
                          </a:solidFill>
                          <a:effectLst/>
                        </a:rPr>
                        <a:t> </a:t>
                      </a:r>
                      <a:endParaRPr lang="en-US" sz="2000" b="1" i="0" u="none" strike="noStrike" dirty="0">
                        <a:solidFill>
                          <a:srgbClr val="FFFFFF"/>
                        </a:solidFill>
                        <a:effectLst/>
                        <a:latin typeface="Arial" panose="020B0604020202020204" pitchFamily="34" charset="0"/>
                      </a:endParaRPr>
                    </a:p>
                  </a:txBody>
                  <a:tcPr marL="6350" marR="6350" marT="6350" marB="0" anchor="ctr"/>
                </a:tc>
                <a:tc>
                  <a:txBody>
                    <a:bodyPr/>
                    <a:lstStyle/>
                    <a:p>
                      <a:pPr algn="ctr" fontAlgn="ctr"/>
                      <a:r>
                        <a:rPr lang="en-US" sz="2000" b="0" u="none" strike="noStrike" cap="none" spc="0" dirty="0">
                          <a:ln w="0"/>
                          <a:solidFill>
                            <a:schemeClr val="tx1"/>
                          </a:solidFill>
                          <a:effectLst>
                            <a:outerShdw blurRad="38100" dist="19050" dir="2700000" algn="tl" rotWithShape="0">
                              <a:schemeClr val="dk1">
                                <a:alpha val="40000"/>
                              </a:schemeClr>
                            </a:outerShdw>
                          </a:effectLst>
                        </a:rPr>
                        <a:t>2022/23 First Interim</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6350" marR="6350" marT="6350" marB="0" anchor="ctr"/>
                </a:tc>
                <a:tc>
                  <a:txBody>
                    <a:bodyPr/>
                    <a:lstStyle/>
                    <a:p>
                      <a:pPr algn="ctr" fontAlgn="ctr"/>
                      <a:r>
                        <a:rPr lang="en-US" sz="2000" b="0" u="none" strike="noStrike" cap="none" spc="0" dirty="0">
                          <a:ln w="0"/>
                          <a:solidFill>
                            <a:schemeClr val="tx1"/>
                          </a:solidFill>
                          <a:effectLst>
                            <a:outerShdw blurRad="38100" dist="19050" dir="2700000" algn="tl" rotWithShape="0">
                              <a:schemeClr val="dk1">
                                <a:alpha val="40000"/>
                              </a:schemeClr>
                            </a:outerShdw>
                          </a:effectLst>
                        </a:rPr>
                        <a:t>2022/23 </a:t>
                      </a:r>
                    </a:p>
                    <a:p>
                      <a:pPr algn="ctr" fontAlgn="ctr"/>
                      <a:r>
                        <a:rPr lang="en-US" sz="2000" b="0" u="none" strike="noStrike" cap="none" spc="0" dirty="0">
                          <a:ln w="0"/>
                          <a:solidFill>
                            <a:schemeClr val="tx1"/>
                          </a:solidFill>
                          <a:effectLst>
                            <a:outerShdw blurRad="38100" dist="19050" dir="2700000" algn="tl" rotWithShape="0">
                              <a:schemeClr val="dk1">
                                <a:alpha val="40000"/>
                              </a:schemeClr>
                            </a:outerShdw>
                          </a:effectLst>
                        </a:rPr>
                        <a:t>Second Interim</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6350" marR="6350" marT="6350" marB="0" anchor="ctr"/>
                </a:tc>
                <a:tc>
                  <a:txBody>
                    <a:bodyPr/>
                    <a:lstStyle/>
                    <a:p>
                      <a:pPr algn="ctr" fontAlgn="ctr"/>
                      <a:r>
                        <a:rPr lang="en-US" sz="2000" b="0" u="none" strike="noStrike" cap="none" spc="0" dirty="0">
                          <a:ln w="0"/>
                          <a:solidFill>
                            <a:schemeClr val="tx1"/>
                          </a:solidFill>
                          <a:effectLst>
                            <a:outerShdw blurRad="38100" dist="19050" dir="2700000" algn="tl" rotWithShape="0">
                              <a:schemeClr val="dk1">
                                <a:alpha val="40000"/>
                              </a:schemeClr>
                            </a:outerShdw>
                          </a:effectLst>
                        </a:rPr>
                        <a:t>Change</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6350" marR="6350" marT="6350" marB="0" anchor="ctr"/>
                </a:tc>
                <a:tc>
                  <a:txBody>
                    <a:bodyPr/>
                    <a:lstStyle/>
                    <a:p>
                      <a:pPr algn="ctr" fontAlgn="ctr"/>
                      <a:endParaRPr lang="en-US" sz="2000" b="1" i="0" u="none" strike="noStrike" dirty="0">
                        <a:solidFill>
                          <a:srgbClr val="FFFFFF"/>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1653486663"/>
                  </a:ext>
                </a:extLst>
              </a:tr>
              <a:tr h="473574">
                <a:tc>
                  <a:txBody>
                    <a:bodyPr/>
                    <a:lstStyle/>
                    <a:p>
                      <a:pPr algn="l" fontAlgn="ctr"/>
                      <a:r>
                        <a:rPr lang="en-US" sz="1600" b="0" u="none" strike="noStrike" dirty="0">
                          <a:solidFill>
                            <a:srgbClr val="112151"/>
                          </a:solidFill>
                          <a:effectLst/>
                        </a:rPr>
                        <a:t>LCFF Sources*</a:t>
                      </a:r>
                      <a:endParaRPr lang="en-US" sz="1600" b="0" i="0" u="none" strike="noStrike" dirty="0">
                        <a:solidFill>
                          <a:srgbClr val="112151"/>
                        </a:solidFill>
                        <a:effectLst/>
                        <a:latin typeface="Arial Narrow" panose="020B0606020202030204" pitchFamily="34" charset="0"/>
                      </a:endParaRPr>
                    </a:p>
                  </a:txBody>
                  <a:tcPr marL="6350" marR="6350" marT="6350" marB="0" anchor="ctr"/>
                </a:tc>
                <a:tc>
                  <a:txBody>
                    <a:bodyPr/>
                    <a:lstStyle/>
                    <a:p>
                      <a:pPr algn="r" fontAlgn="b"/>
                      <a:r>
                        <a:rPr lang="en-US" sz="1600" b="0" u="none" strike="noStrike" dirty="0">
                          <a:solidFill>
                            <a:srgbClr val="000000"/>
                          </a:solidFill>
                          <a:effectLst/>
                        </a:rPr>
                        <a:t>$242,006,581</a:t>
                      </a:r>
                      <a:endParaRPr lang="en-US" sz="1600" b="0" i="0" u="none" strike="noStrike" dirty="0">
                        <a:solidFill>
                          <a:srgbClr val="000000"/>
                        </a:solidFill>
                        <a:effectLst/>
                        <a:latin typeface="Arial Narrow" panose="020B0606020202030204" pitchFamily="34" charset="0"/>
                      </a:endParaRPr>
                    </a:p>
                  </a:txBody>
                  <a:tcPr marL="6350" marR="6350" marT="635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1600" b="0" i="0" u="none" strike="noStrike" cap="none" spc="0" baseline="0" dirty="0">
                          <a:ln w="6350" cap="flat">
                            <a:solidFill>
                              <a:srgbClr val="3B213A">
                                <a:alpha val="80000"/>
                              </a:srgbClr>
                            </a:solidFill>
                            <a:prstDash val="solid"/>
                            <a:round/>
                          </a:ln>
                          <a:solidFill>
                            <a:srgbClr val="000000"/>
                          </a:solidFill>
                          <a:effectLst/>
                          <a:uFillTx/>
                          <a:latin typeface="+mn-lt"/>
                          <a:ea typeface="+mn-ea"/>
                          <a:cs typeface="+mn-cs"/>
                          <a:sym typeface="Neue Haas Grotesk Text Pro"/>
                        </a:rPr>
                        <a:t>$241,560,603</a:t>
                      </a:r>
                    </a:p>
                  </a:txBody>
                  <a:tcPr marL="6350" marR="6350" marT="635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1600" b="0" i="0" u="none" strike="noStrike" cap="none" spc="0" baseline="0" dirty="0">
                          <a:ln w="6350" cap="flat">
                            <a:solidFill>
                              <a:srgbClr val="3B213A">
                                <a:alpha val="80000"/>
                              </a:srgbClr>
                            </a:solidFill>
                            <a:prstDash val="solid"/>
                            <a:round/>
                          </a:ln>
                          <a:solidFill>
                            <a:srgbClr val="FF0000"/>
                          </a:solidFill>
                          <a:effectLst/>
                          <a:uFillTx/>
                          <a:latin typeface="+mn-lt"/>
                          <a:ea typeface="+mn-ea"/>
                          <a:cs typeface="+mn-cs"/>
                          <a:sym typeface="Neue Haas Grotesk Text Pro"/>
                        </a:rPr>
                        <a:t>($445,978)</a:t>
                      </a:r>
                    </a:p>
                  </a:txBody>
                  <a:tcPr marL="6350" marR="6350" marT="6350" marB="0" anchor="b"/>
                </a:tc>
                <a:tc>
                  <a:txBody>
                    <a:bodyPr/>
                    <a:lstStyle/>
                    <a:p>
                      <a:pPr algn="r" fontAlgn="b"/>
                      <a:r>
                        <a:rPr lang="en-US" sz="1800" b="0" u="none" strike="noStrike" dirty="0">
                          <a:solidFill>
                            <a:srgbClr val="000000"/>
                          </a:solidFill>
                          <a:effectLst/>
                        </a:rPr>
                        <a:t>Stabilization Calculation</a:t>
                      </a:r>
                      <a:endParaRPr lang="en-US" sz="1800" b="0" i="0" u="none" strike="noStrike" dirty="0">
                        <a:solidFill>
                          <a:srgbClr val="000000"/>
                        </a:solidFill>
                        <a:effectLst/>
                        <a:latin typeface="Arial Narrow" panose="020B0606020202030204" pitchFamily="34" charset="0"/>
                      </a:endParaRPr>
                    </a:p>
                  </a:txBody>
                  <a:tcPr marL="6350" marR="6350" marT="6350" marB="0" anchor="b"/>
                </a:tc>
                <a:extLst>
                  <a:ext uri="{0D108BD9-81ED-4DB2-BD59-A6C34878D82A}">
                    <a16:rowId xmlns:a16="http://schemas.microsoft.com/office/drawing/2014/main" val="2783197142"/>
                  </a:ext>
                </a:extLst>
              </a:tr>
              <a:tr h="473574">
                <a:tc>
                  <a:txBody>
                    <a:bodyPr/>
                    <a:lstStyle/>
                    <a:p>
                      <a:pPr algn="l" fontAlgn="ctr"/>
                      <a:r>
                        <a:rPr lang="en-US" sz="1600" b="0" u="none" strike="noStrike" dirty="0">
                          <a:solidFill>
                            <a:srgbClr val="112151"/>
                          </a:solidFill>
                          <a:effectLst/>
                        </a:rPr>
                        <a:t>Federal </a:t>
                      </a:r>
                      <a:endParaRPr lang="en-US" sz="1600" b="0" i="0" u="none" strike="noStrike" dirty="0">
                        <a:solidFill>
                          <a:srgbClr val="112151"/>
                        </a:solidFill>
                        <a:effectLst/>
                        <a:latin typeface="Arial Narrow" panose="020B0606020202030204" pitchFamily="34" charset="0"/>
                      </a:endParaRPr>
                    </a:p>
                  </a:txBody>
                  <a:tcPr marL="6350" marR="6350" marT="6350" marB="0" anchor="ctr"/>
                </a:tc>
                <a:tc>
                  <a:txBody>
                    <a:bodyPr/>
                    <a:lstStyle/>
                    <a:p>
                      <a:pPr algn="r" fontAlgn="b"/>
                      <a:r>
                        <a:rPr lang="en-US" sz="1600" b="0" u="none" strike="noStrike" dirty="0">
                          <a:solidFill>
                            <a:srgbClr val="000000"/>
                          </a:solidFill>
                          <a:effectLst/>
                        </a:rPr>
                        <a:t>$49,553,450 </a:t>
                      </a:r>
                      <a:endParaRPr lang="en-US" sz="1600" b="0" i="0" u="none" strike="noStrike" dirty="0">
                        <a:solidFill>
                          <a:srgbClr val="000000"/>
                        </a:solidFill>
                        <a:effectLst/>
                        <a:latin typeface="Arial Narrow" panose="020B0606020202030204" pitchFamily="34" charset="0"/>
                      </a:endParaRPr>
                    </a:p>
                  </a:txBody>
                  <a:tcPr marL="6350" marR="6350" marT="635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1600" b="0" i="0" u="none" strike="noStrike" cap="none" spc="0" baseline="0" dirty="0">
                          <a:ln w="6350" cap="flat">
                            <a:solidFill>
                              <a:srgbClr val="3B213A">
                                <a:alpha val="80000"/>
                              </a:srgbClr>
                            </a:solidFill>
                            <a:prstDash val="solid"/>
                            <a:round/>
                          </a:ln>
                          <a:solidFill>
                            <a:srgbClr val="000000"/>
                          </a:solidFill>
                          <a:effectLst/>
                          <a:uFillTx/>
                          <a:latin typeface="+mn-lt"/>
                          <a:ea typeface="+mn-ea"/>
                          <a:cs typeface="+mn-cs"/>
                          <a:sym typeface="Neue Haas Grotesk Text Pro"/>
                        </a:rPr>
                        <a:t>$49,640,845</a:t>
                      </a:r>
                    </a:p>
                  </a:txBody>
                  <a:tcPr marL="6350" marR="6350" marT="635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1600" b="0" i="0" u="none" strike="noStrike" cap="none" spc="0" baseline="0" dirty="0">
                          <a:ln w="6350" cap="flat">
                            <a:solidFill>
                              <a:srgbClr val="3B213A">
                                <a:alpha val="80000"/>
                              </a:srgbClr>
                            </a:solidFill>
                            <a:prstDash val="solid"/>
                            <a:round/>
                          </a:ln>
                          <a:solidFill>
                            <a:srgbClr val="000000"/>
                          </a:solidFill>
                          <a:effectLst/>
                          <a:uFillTx/>
                          <a:latin typeface="+mn-lt"/>
                          <a:ea typeface="+mn-ea"/>
                          <a:cs typeface="+mn-cs"/>
                          <a:sym typeface="Neue Haas Grotesk Text Pro"/>
                        </a:rPr>
                        <a:t>$87,395</a:t>
                      </a:r>
                    </a:p>
                  </a:txBody>
                  <a:tcPr marL="6350" marR="6350" marT="6350" marB="0" anchor="b"/>
                </a:tc>
                <a:tc>
                  <a:txBody>
                    <a:bodyPr/>
                    <a:lstStyle/>
                    <a:p>
                      <a:pPr algn="r" fontAlgn="b"/>
                      <a:r>
                        <a:rPr lang="en-US" sz="1800" b="0" u="none" strike="noStrike" dirty="0">
                          <a:solidFill>
                            <a:srgbClr val="000000"/>
                          </a:solidFill>
                          <a:effectLst/>
                        </a:rPr>
                        <a:t>Title Increases</a:t>
                      </a:r>
                      <a:endParaRPr lang="en-US" sz="1800" b="0" i="0" u="none" strike="noStrike" dirty="0">
                        <a:solidFill>
                          <a:srgbClr val="000000"/>
                        </a:solidFill>
                        <a:effectLst/>
                        <a:latin typeface="Arial Narrow" panose="020B0606020202030204" pitchFamily="34" charset="0"/>
                      </a:endParaRPr>
                    </a:p>
                  </a:txBody>
                  <a:tcPr marL="6350" marR="6350" marT="6350" marB="0" anchor="b"/>
                </a:tc>
                <a:extLst>
                  <a:ext uri="{0D108BD9-81ED-4DB2-BD59-A6C34878D82A}">
                    <a16:rowId xmlns:a16="http://schemas.microsoft.com/office/drawing/2014/main" val="1166829892"/>
                  </a:ext>
                </a:extLst>
              </a:tr>
              <a:tr h="473574">
                <a:tc>
                  <a:txBody>
                    <a:bodyPr/>
                    <a:lstStyle/>
                    <a:p>
                      <a:pPr algn="l" fontAlgn="ctr"/>
                      <a:r>
                        <a:rPr lang="en-US" sz="1600" b="0" u="none" strike="noStrike" dirty="0">
                          <a:solidFill>
                            <a:srgbClr val="112151"/>
                          </a:solidFill>
                          <a:effectLst/>
                        </a:rPr>
                        <a:t>State</a:t>
                      </a:r>
                      <a:endParaRPr lang="en-US" sz="1600" b="0" i="0" u="none" strike="noStrike" dirty="0">
                        <a:solidFill>
                          <a:srgbClr val="112151"/>
                        </a:solidFill>
                        <a:effectLst/>
                        <a:latin typeface="Arial Narrow" panose="020B0606020202030204" pitchFamily="34" charset="0"/>
                      </a:endParaRPr>
                    </a:p>
                  </a:txBody>
                  <a:tcPr marL="6350" marR="6350" marT="6350" marB="0" anchor="ctr"/>
                </a:tc>
                <a:tc>
                  <a:txBody>
                    <a:bodyPr/>
                    <a:lstStyle/>
                    <a:p>
                      <a:pPr algn="r" fontAlgn="b"/>
                      <a:r>
                        <a:rPr lang="en-US" sz="1600" b="0" u="none" strike="noStrike" dirty="0">
                          <a:solidFill>
                            <a:srgbClr val="000000"/>
                          </a:solidFill>
                          <a:effectLst/>
                        </a:rPr>
                        <a:t>$88,283,427</a:t>
                      </a:r>
                      <a:endParaRPr lang="en-US" sz="1600" b="0" i="0" u="none" strike="noStrike" dirty="0">
                        <a:solidFill>
                          <a:srgbClr val="000000"/>
                        </a:solidFill>
                        <a:effectLst/>
                        <a:latin typeface="Arial Narrow" panose="020B0606020202030204" pitchFamily="34" charset="0"/>
                      </a:endParaRPr>
                    </a:p>
                  </a:txBody>
                  <a:tcPr marL="6350" marR="6350" marT="635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1600" b="0" i="0" u="none" strike="noStrike" cap="none" spc="0" baseline="0" dirty="0">
                          <a:ln w="6350" cap="flat">
                            <a:solidFill>
                              <a:srgbClr val="3B213A">
                                <a:alpha val="80000"/>
                              </a:srgbClr>
                            </a:solidFill>
                            <a:prstDash val="solid"/>
                            <a:round/>
                          </a:ln>
                          <a:solidFill>
                            <a:srgbClr val="000000"/>
                          </a:solidFill>
                          <a:effectLst/>
                          <a:uFillTx/>
                          <a:latin typeface="+mn-lt"/>
                          <a:ea typeface="+mn-ea"/>
                          <a:cs typeface="+mn-cs"/>
                          <a:sym typeface="Neue Haas Grotesk Text Pro"/>
                        </a:rPr>
                        <a:t>$89,159,321</a:t>
                      </a:r>
                    </a:p>
                  </a:txBody>
                  <a:tcPr marL="6350" marR="6350" marT="635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1600" b="0" i="0" u="none" strike="noStrike" cap="none" spc="0" baseline="0" dirty="0">
                          <a:ln w="6350" cap="flat">
                            <a:solidFill>
                              <a:srgbClr val="3B213A">
                                <a:alpha val="80000"/>
                              </a:srgbClr>
                            </a:solidFill>
                            <a:prstDash val="solid"/>
                            <a:round/>
                          </a:ln>
                          <a:solidFill>
                            <a:srgbClr val="000000"/>
                          </a:solidFill>
                          <a:effectLst/>
                          <a:uFillTx/>
                          <a:latin typeface="+mn-lt"/>
                          <a:ea typeface="+mn-ea"/>
                          <a:cs typeface="+mn-cs"/>
                          <a:sym typeface="Neue Haas Grotesk Text Pro"/>
                        </a:rPr>
                        <a:t>$875,894</a:t>
                      </a:r>
                    </a:p>
                  </a:txBody>
                  <a:tcPr marL="6350" marR="6350" marT="6350" marB="0" anchor="b"/>
                </a:tc>
                <a:tc>
                  <a:txBody>
                    <a:bodyPr/>
                    <a:lstStyle/>
                    <a:p>
                      <a:pPr algn="r" fontAlgn="b"/>
                      <a:r>
                        <a:rPr lang="en-US" sz="1800" b="0" i="0" u="none" strike="noStrike" dirty="0">
                          <a:solidFill>
                            <a:srgbClr val="000000"/>
                          </a:solidFill>
                          <a:effectLst/>
                          <a:latin typeface="Arial Narrow" panose="020B0606020202030204" pitchFamily="34" charset="0"/>
                        </a:rPr>
                        <a:t>Transportation</a:t>
                      </a:r>
                    </a:p>
                  </a:txBody>
                  <a:tcPr marL="6350" marR="6350" marT="6350" marB="0" anchor="b"/>
                </a:tc>
                <a:extLst>
                  <a:ext uri="{0D108BD9-81ED-4DB2-BD59-A6C34878D82A}">
                    <a16:rowId xmlns:a16="http://schemas.microsoft.com/office/drawing/2014/main" val="1240032386"/>
                  </a:ext>
                </a:extLst>
              </a:tr>
              <a:tr h="583858">
                <a:tc>
                  <a:txBody>
                    <a:bodyPr/>
                    <a:lstStyle/>
                    <a:p>
                      <a:pPr algn="l" fontAlgn="ctr"/>
                      <a:r>
                        <a:rPr lang="en-US" sz="1600" b="0" u="none" strike="noStrike" dirty="0">
                          <a:solidFill>
                            <a:srgbClr val="112151"/>
                          </a:solidFill>
                          <a:effectLst/>
                        </a:rPr>
                        <a:t>Local</a:t>
                      </a:r>
                      <a:endParaRPr lang="en-US" sz="1600" b="0" i="0" u="none" strike="noStrike" dirty="0">
                        <a:solidFill>
                          <a:srgbClr val="112151"/>
                        </a:solidFill>
                        <a:effectLst/>
                        <a:latin typeface="Arial Narrow" panose="020B0606020202030204" pitchFamily="34" charset="0"/>
                      </a:endParaRPr>
                    </a:p>
                  </a:txBody>
                  <a:tcPr marL="6350" marR="6350" marT="6350" marB="0" anchor="ctr"/>
                </a:tc>
                <a:tc>
                  <a:txBody>
                    <a:bodyPr/>
                    <a:lstStyle/>
                    <a:p>
                      <a:pPr algn="r" fontAlgn="b"/>
                      <a:r>
                        <a:rPr lang="en-US" sz="1600" b="0" u="none" strike="noStrike" dirty="0">
                          <a:solidFill>
                            <a:srgbClr val="000000"/>
                          </a:solidFill>
                          <a:effectLst/>
                        </a:rPr>
                        <a:t>$7,755,848</a:t>
                      </a:r>
                      <a:endParaRPr lang="en-US" sz="1600" b="0" i="0" u="none" strike="noStrike" dirty="0">
                        <a:solidFill>
                          <a:srgbClr val="000000"/>
                        </a:solidFill>
                        <a:effectLst/>
                        <a:latin typeface="Arial Narrow" panose="020B0606020202030204" pitchFamily="34" charset="0"/>
                      </a:endParaRPr>
                    </a:p>
                  </a:txBody>
                  <a:tcPr marL="6350" marR="6350" marT="635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1600" b="0" i="0" u="none" strike="noStrike" cap="none" spc="0" baseline="0" dirty="0">
                          <a:ln w="6350" cap="flat">
                            <a:solidFill>
                              <a:srgbClr val="3B213A">
                                <a:alpha val="80000"/>
                              </a:srgbClr>
                            </a:solidFill>
                            <a:prstDash val="solid"/>
                            <a:round/>
                          </a:ln>
                          <a:solidFill>
                            <a:srgbClr val="000000"/>
                          </a:solidFill>
                          <a:effectLst/>
                          <a:uFillTx/>
                          <a:latin typeface="+mn-lt"/>
                          <a:ea typeface="+mn-ea"/>
                          <a:cs typeface="+mn-cs"/>
                          <a:sym typeface="Neue Haas Grotesk Text Pro"/>
                        </a:rPr>
                        <a:t>$9,056,134</a:t>
                      </a:r>
                    </a:p>
                  </a:txBody>
                  <a:tcPr marL="6350" marR="6350" marT="635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1600" b="0" i="0" u="none" strike="noStrike" cap="none" spc="0" baseline="0" dirty="0">
                          <a:ln w="6350" cap="flat">
                            <a:solidFill>
                              <a:srgbClr val="3B213A">
                                <a:alpha val="80000"/>
                              </a:srgbClr>
                            </a:solidFill>
                            <a:prstDash val="solid"/>
                            <a:round/>
                          </a:ln>
                          <a:solidFill>
                            <a:srgbClr val="000000"/>
                          </a:solidFill>
                          <a:effectLst/>
                          <a:uFillTx/>
                          <a:latin typeface="+mn-lt"/>
                          <a:ea typeface="+mn-ea"/>
                          <a:cs typeface="+mn-cs"/>
                          <a:sym typeface="Neue Haas Grotesk Text Pro"/>
                        </a:rPr>
                        <a:t>$1,300,286</a:t>
                      </a:r>
                    </a:p>
                  </a:txBody>
                  <a:tcPr marL="6350" marR="6350" marT="6350" marB="0" anchor="b"/>
                </a:tc>
                <a:tc>
                  <a:txBody>
                    <a:bodyPr/>
                    <a:lstStyle/>
                    <a:p>
                      <a:pPr algn="r" fontAlgn="b"/>
                      <a:r>
                        <a:rPr lang="en-US" sz="1800" b="0" i="0" u="none" strike="noStrike" dirty="0">
                          <a:solidFill>
                            <a:srgbClr val="000000"/>
                          </a:solidFill>
                          <a:effectLst/>
                          <a:latin typeface="Arial Narrow" panose="020B0606020202030204" pitchFamily="34" charset="0"/>
                        </a:rPr>
                        <a:t>Donations and Textbook Replacement Fund 12</a:t>
                      </a:r>
                    </a:p>
                  </a:txBody>
                  <a:tcPr marL="6350" marR="6350" marT="6350" marB="0" anchor="b"/>
                </a:tc>
                <a:extLst>
                  <a:ext uri="{0D108BD9-81ED-4DB2-BD59-A6C34878D82A}">
                    <a16:rowId xmlns:a16="http://schemas.microsoft.com/office/drawing/2014/main" val="931332877"/>
                  </a:ext>
                </a:extLst>
              </a:tr>
              <a:tr h="473574">
                <a:tc>
                  <a:txBody>
                    <a:bodyPr/>
                    <a:lstStyle/>
                    <a:p>
                      <a:pPr algn="l" fontAlgn="ctr"/>
                      <a:r>
                        <a:rPr lang="en-US" sz="1600" b="0" u="none" strike="noStrike" dirty="0">
                          <a:solidFill>
                            <a:srgbClr val="112151"/>
                          </a:solidFill>
                          <a:effectLst/>
                        </a:rPr>
                        <a:t>Total </a:t>
                      </a:r>
                      <a:r>
                        <a:rPr lang="en-US" sz="1600" b="0" u="none" strike="noStrike" baseline="0" dirty="0">
                          <a:solidFill>
                            <a:srgbClr val="112151"/>
                          </a:solidFill>
                          <a:effectLst/>
                        </a:rPr>
                        <a:t>Revenue</a:t>
                      </a:r>
                      <a:endParaRPr lang="en-US" sz="1600" b="0" i="0" u="none" strike="noStrike" dirty="0">
                        <a:solidFill>
                          <a:srgbClr val="112151"/>
                        </a:solidFill>
                        <a:effectLst/>
                        <a:latin typeface="Arial Narrow" panose="020B0606020202030204" pitchFamily="34" charset="0"/>
                      </a:endParaRPr>
                    </a:p>
                  </a:txBody>
                  <a:tcPr marL="6350" marR="6350" marT="6350" marB="0" anchor="ctr"/>
                </a:tc>
                <a:tc>
                  <a:txBody>
                    <a:bodyPr/>
                    <a:lstStyle/>
                    <a:p>
                      <a:pPr algn="r" fontAlgn="b"/>
                      <a:r>
                        <a:rPr lang="en-US" sz="1600" b="0" u="none" strike="noStrike" dirty="0">
                          <a:solidFill>
                            <a:srgbClr val="000000"/>
                          </a:solidFill>
                          <a:effectLst/>
                        </a:rPr>
                        <a:t>$387,599,306</a:t>
                      </a:r>
                      <a:endParaRPr lang="en-US" sz="1600" b="0" i="0" u="none" strike="noStrike" dirty="0">
                        <a:solidFill>
                          <a:srgbClr val="000000"/>
                        </a:solidFill>
                        <a:effectLst/>
                        <a:latin typeface="Arial Narrow" panose="020B0606020202030204" pitchFamily="34" charset="0"/>
                      </a:endParaRPr>
                    </a:p>
                  </a:txBody>
                  <a:tcPr marL="6350" marR="6350" marT="635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1600" b="0" i="0" u="none" strike="noStrike" cap="none" spc="0" baseline="0" dirty="0">
                          <a:ln w="6350" cap="flat">
                            <a:solidFill>
                              <a:srgbClr val="3B213A">
                                <a:alpha val="80000"/>
                              </a:srgbClr>
                            </a:solidFill>
                            <a:prstDash val="solid"/>
                            <a:round/>
                          </a:ln>
                          <a:solidFill>
                            <a:srgbClr val="000000"/>
                          </a:solidFill>
                          <a:effectLst/>
                          <a:uFillTx/>
                          <a:latin typeface="+mn-lt"/>
                          <a:ea typeface="+mn-ea"/>
                          <a:cs typeface="+mn-cs"/>
                          <a:sym typeface="Neue Haas Grotesk Text Pro"/>
                        </a:rPr>
                        <a:t>$389,416,902</a:t>
                      </a:r>
                    </a:p>
                  </a:txBody>
                  <a:tcPr marL="6350" marR="6350" marT="635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1600" b="0" i="0" u="none" strike="noStrike" cap="none" spc="0" baseline="0" dirty="0">
                          <a:ln w="6350" cap="flat">
                            <a:solidFill>
                              <a:srgbClr val="3B213A">
                                <a:alpha val="80000"/>
                              </a:srgbClr>
                            </a:solidFill>
                            <a:prstDash val="solid"/>
                            <a:round/>
                          </a:ln>
                          <a:solidFill>
                            <a:srgbClr val="000000"/>
                          </a:solidFill>
                          <a:effectLst/>
                          <a:uFillTx/>
                          <a:latin typeface="+mn-lt"/>
                          <a:ea typeface="+mn-ea"/>
                          <a:cs typeface="+mn-cs"/>
                          <a:sym typeface="Neue Haas Grotesk Text Pro"/>
                        </a:rPr>
                        <a:t>$1,817,597</a:t>
                      </a:r>
                    </a:p>
                  </a:txBody>
                  <a:tcPr marL="6350" marR="6350" marT="6350" marB="0" anchor="b"/>
                </a:tc>
                <a:tc>
                  <a:txBody>
                    <a:bodyPr/>
                    <a:lstStyle/>
                    <a:p>
                      <a:pPr algn="r" fontAlgn="b"/>
                      <a:endParaRPr lang="en-US" sz="1600" b="1" i="0" u="none" strike="noStrike" dirty="0">
                        <a:solidFill>
                          <a:srgbClr val="000000"/>
                        </a:solidFill>
                        <a:effectLst/>
                        <a:latin typeface="Arial Narrow" panose="020B0606020202030204" pitchFamily="34" charset="0"/>
                      </a:endParaRPr>
                    </a:p>
                  </a:txBody>
                  <a:tcPr marL="6350" marR="6350" marT="6350" marB="0" anchor="b"/>
                </a:tc>
                <a:extLst>
                  <a:ext uri="{0D108BD9-81ED-4DB2-BD59-A6C34878D82A}">
                    <a16:rowId xmlns:a16="http://schemas.microsoft.com/office/drawing/2014/main" val="1666930358"/>
                  </a:ext>
                </a:extLst>
              </a:tr>
            </a:tbl>
          </a:graphicData>
        </a:graphic>
      </p:graphicFrame>
      <p:sp>
        <p:nvSpPr>
          <p:cNvPr id="6" name="TextBox 5">
            <a:extLst>
              <a:ext uri="{FF2B5EF4-FFF2-40B4-BE49-F238E27FC236}">
                <a16:creationId xmlns:a16="http://schemas.microsoft.com/office/drawing/2014/main" id="{3643B4D7-9F8D-F6E9-5DAF-B0EBAC492309}"/>
              </a:ext>
            </a:extLst>
          </p:cNvPr>
          <p:cNvSpPr txBox="1"/>
          <p:nvPr/>
        </p:nvSpPr>
        <p:spPr>
          <a:xfrm>
            <a:off x="1010114" y="5640007"/>
            <a:ext cx="5228823" cy="523220"/>
          </a:xfrm>
          <a:prstGeom prst="rect">
            <a:avLst/>
          </a:prstGeom>
          <a:noFill/>
        </p:spPr>
        <p:txBody>
          <a:bodyPr wrap="square" rtlCol="0">
            <a:spAutoFit/>
          </a:bodyPr>
          <a:lstStyle/>
          <a:p>
            <a:r>
              <a:rPr lang="en-US" sz="1400" dirty="0"/>
              <a:t>*LCFF = Local Control Funding Formula – dollars are generated by students attending school each day</a:t>
            </a:r>
          </a:p>
        </p:txBody>
      </p:sp>
      <p:sp>
        <p:nvSpPr>
          <p:cNvPr id="7" name="Slide Number Placeholder 6">
            <a:extLst>
              <a:ext uri="{FF2B5EF4-FFF2-40B4-BE49-F238E27FC236}">
                <a16:creationId xmlns:a16="http://schemas.microsoft.com/office/drawing/2014/main" id="{26922261-3D07-9E7B-DB9E-7C10D7A71377}"/>
              </a:ext>
            </a:extLst>
          </p:cNvPr>
          <p:cNvSpPr>
            <a:spLocks noGrp="1"/>
          </p:cNvSpPr>
          <p:nvPr>
            <p:ph type="sldNum" sz="quarter" idx="2"/>
          </p:nvPr>
        </p:nvSpPr>
        <p:spPr>
          <a:xfrm>
            <a:off x="260479" y="6307429"/>
            <a:ext cx="272510" cy="553998"/>
          </a:xfrm>
        </p:spPr>
        <p:txBody>
          <a:bodyPr/>
          <a:lstStyle/>
          <a:p>
            <a:fld id="{86CB4B4D-7CA3-9044-876B-883B54F8677D}" type="slidenum">
              <a:rPr lang="en-US" smtClean="0">
                <a:ln w="0"/>
                <a:solidFill>
                  <a:schemeClr val="tx1"/>
                </a:solidFill>
                <a:effectLst>
                  <a:outerShdw blurRad="38100" dist="19050" dir="2700000" algn="tl" rotWithShape="0">
                    <a:schemeClr val="dk1">
                      <a:alpha val="40000"/>
                    </a:schemeClr>
                  </a:outerShdw>
                </a:effectLst>
              </a:rPr>
              <a:t>3</a:t>
            </a:fld>
            <a:endParaRPr lang="en-US" dirty="0">
              <a:ln w="0"/>
              <a:solidFill>
                <a:schemeClr val="tx1"/>
              </a:solidFill>
              <a:effectLst>
                <a:outerShdw blurRad="38100" dist="19050" dir="2700000" algn="tl" rotWithShape="0">
                  <a:schemeClr val="dk1">
                    <a:alpha val="40000"/>
                  </a:schemeClr>
                </a:outerShdw>
              </a:effectLst>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Alvord_PPT_blankwhite.png" descr="Alvord_PPT_blankwhite.png"/>
          <p:cNvPicPr>
            <a:picLocks noChangeAspect="1"/>
          </p:cNvPicPr>
          <p:nvPr/>
        </p:nvPicPr>
        <p:blipFill>
          <a:blip r:embed="rId2"/>
          <a:stretch>
            <a:fillRect/>
          </a:stretch>
        </p:blipFill>
        <p:spPr>
          <a:xfrm>
            <a:off x="0" y="522"/>
            <a:ext cx="12192000" cy="6856956"/>
          </a:xfrm>
          <a:prstGeom prst="rect">
            <a:avLst/>
          </a:prstGeom>
          <a:ln w="12700">
            <a:miter lim="400000"/>
          </a:ln>
        </p:spPr>
      </p:pic>
      <p:sp>
        <p:nvSpPr>
          <p:cNvPr id="114" name="Branding Purpose.…"/>
          <p:cNvSpPr txBox="1"/>
          <p:nvPr/>
        </p:nvSpPr>
        <p:spPr>
          <a:xfrm>
            <a:off x="580628" y="691761"/>
            <a:ext cx="10674624" cy="896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defTabSz="457200">
              <a:lnSpc>
                <a:spcPts val="6900"/>
              </a:lnSpc>
              <a:defRPr sz="4500" b="1">
                <a:solidFill>
                  <a:srgbClr val="E27939"/>
                </a:solidFill>
              </a:defRPr>
            </a:pPr>
            <a:endParaRPr dirty="0"/>
          </a:p>
        </p:txBody>
      </p:sp>
      <p:pic>
        <p:nvPicPr>
          <p:cNvPr id="115" name="Picture 3" descr="Picture 3"/>
          <p:cNvPicPr>
            <a:picLocks noChangeAspect="1"/>
          </p:cNvPicPr>
          <p:nvPr/>
        </p:nvPicPr>
        <p:blipFill>
          <a:blip r:embed="rId3"/>
          <a:srcRect l="3833" t="11743" r="66755" b="49445"/>
          <a:stretch>
            <a:fillRect/>
          </a:stretch>
        </p:blipFill>
        <p:spPr>
          <a:xfrm>
            <a:off x="10415592" y="132733"/>
            <a:ext cx="1569183" cy="1610477"/>
          </a:xfrm>
          <a:prstGeom prst="rect">
            <a:avLst/>
          </a:prstGeom>
          <a:ln w="12700">
            <a:miter lim="400000"/>
          </a:ln>
        </p:spPr>
      </p:pic>
      <p:sp>
        <p:nvSpPr>
          <p:cNvPr id="2" name="Content Placeholder 2">
            <a:extLst>
              <a:ext uri="{FF2B5EF4-FFF2-40B4-BE49-F238E27FC236}">
                <a16:creationId xmlns:a16="http://schemas.microsoft.com/office/drawing/2014/main" id="{74014A7A-60B2-555D-EB03-746C62D2B244}"/>
              </a:ext>
            </a:extLst>
          </p:cNvPr>
          <p:cNvSpPr txBox="1">
            <a:spLocks/>
          </p:cNvSpPr>
          <p:nvPr/>
        </p:nvSpPr>
        <p:spPr>
          <a:xfrm>
            <a:off x="580628" y="1875421"/>
            <a:ext cx="10515599" cy="446202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20000"/>
              </a:spcBef>
              <a:spcAft>
                <a:spcPts val="0"/>
              </a:spcAft>
              <a:buClr>
                <a:srgbClr val="DD7500"/>
              </a:buClr>
              <a:buSzPct val="75000"/>
              <a:buFontTx/>
              <a:buNone/>
              <a:tabLst/>
              <a:defRPr/>
            </a:pPr>
            <a:endParaRPr kumimoji="0" lang="en-US" sz="2400" b="0" i="0" u="none" strike="noStrike" kern="0" cap="none" spc="0" normalizeH="0" baseline="0" noProof="0" dirty="0">
              <a:ln>
                <a:noFill/>
              </a:ln>
              <a:solidFill>
                <a:schemeClr val="tx1"/>
              </a:solidFill>
              <a:effectLst/>
              <a:uLnTx/>
              <a:uFillTx/>
              <a:latin typeface="Arial"/>
              <a:cs typeface="Arial"/>
              <a:sym typeface="Arial"/>
            </a:endParaRPr>
          </a:p>
        </p:txBody>
      </p:sp>
      <p:sp>
        <p:nvSpPr>
          <p:cNvPr id="3" name="Title 3">
            <a:extLst>
              <a:ext uri="{FF2B5EF4-FFF2-40B4-BE49-F238E27FC236}">
                <a16:creationId xmlns:a16="http://schemas.microsoft.com/office/drawing/2014/main" id="{250978DE-8C6B-59E1-2C84-C6E8743C91B5}"/>
              </a:ext>
            </a:extLst>
          </p:cNvPr>
          <p:cNvSpPr txBox="1">
            <a:spLocks/>
          </p:cNvSpPr>
          <p:nvPr/>
        </p:nvSpPr>
        <p:spPr>
          <a:xfrm>
            <a:off x="135014" y="175778"/>
            <a:ext cx="10515599" cy="964052"/>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1pPr>
            <a:lvl2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2pPr>
            <a:lvl3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3pPr>
            <a:lvl4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4pPr>
            <a:lvl5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5pPr>
            <a:lvl6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6pPr>
            <a:lvl7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7pPr>
            <a:lvl8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8pPr>
            <a:lvl9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9pPr>
          </a:lstStyle>
          <a:p>
            <a:pPr hangingPunct="1"/>
            <a:r>
              <a:rPr lang="en-US" sz="3200" dirty="0">
                <a:solidFill>
                  <a:schemeClr val="tx1"/>
                </a:solidFill>
              </a:rPr>
              <a:t>Second Interim</a:t>
            </a:r>
            <a:br>
              <a:rPr lang="en-US" sz="3200" dirty="0">
                <a:solidFill>
                  <a:schemeClr val="tx1"/>
                </a:solidFill>
              </a:rPr>
            </a:br>
            <a:r>
              <a:rPr lang="en-US" sz="3200" dirty="0">
                <a:solidFill>
                  <a:schemeClr val="tx1"/>
                </a:solidFill>
              </a:rPr>
              <a:t>2022/23 Total General Fund Revenues</a:t>
            </a:r>
            <a:endParaRPr lang="en-US" sz="4400" dirty="0">
              <a:solidFill>
                <a:schemeClr val="tx1"/>
              </a:solidFill>
            </a:endParaRPr>
          </a:p>
        </p:txBody>
      </p:sp>
      <p:sp>
        <p:nvSpPr>
          <p:cNvPr id="4" name="Slide Number Placeholder 3">
            <a:extLst>
              <a:ext uri="{FF2B5EF4-FFF2-40B4-BE49-F238E27FC236}">
                <a16:creationId xmlns:a16="http://schemas.microsoft.com/office/drawing/2014/main" id="{A8DD975A-9BCD-A2A6-60CE-D02BB8EAE6D2}"/>
              </a:ext>
            </a:extLst>
          </p:cNvPr>
          <p:cNvSpPr>
            <a:spLocks noGrp="1"/>
          </p:cNvSpPr>
          <p:nvPr>
            <p:ph type="sldNum" sz="quarter" idx="2"/>
          </p:nvPr>
        </p:nvSpPr>
        <p:spPr>
          <a:xfrm>
            <a:off x="146044" y="6304002"/>
            <a:ext cx="288541" cy="553998"/>
          </a:xfrm>
        </p:spPr>
        <p:txBody>
          <a:bodyPr/>
          <a:lstStyle/>
          <a:p>
            <a:fld id="{86CB4B4D-7CA3-9044-876B-883B54F8677D}" type="slidenum">
              <a:rPr lang="en-US" smtClean="0">
                <a:ln w="0"/>
                <a:solidFill>
                  <a:schemeClr val="tx1"/>
                </a:solidFill>
                <a:effectLst>
                  <a:outerShdw blurRad="38100" dist="19050" dir="2700000" algn="tl" rotWithShape="0">
                    <a:schemeClr val="dk1">
                      <a:alpha val="40000"/>
                    </a:schemeClr>
                  </a:outerShdw>
                </a:effectLst>
              </a:rPr>
              <a:t>4</a:t>
            </a:fld>
            <a:endParaRPr lang="en-US" dirty="0">
              <a:ln w="0"/>
              <a:solidFill>
                <a:schemeClr val="tx1"/>
              </a:solidFill>
              <a:effectLst>
                <a:outerShdw blurRad="38100" dist="19050" dir="2700000" algn="tl" rotWithShape="0">
                  <a:schemeClr val="dk1">
                    <a:alpha val="40000"/>
                  </a:schemeClr>
                </a:outerShdw>
              </a:effectLst>
            </a:endParaRPr>
          </a:p>
        </p:txBody>
      </p:sp>
      <p:graphicFrame>
        <p:nvGraphicFramePr>
          <p:cNvPr id="5" name="Chart 4">
            <a:extLst>
              <a:ext uri="{FF2B5EF4-FFF2-40B4-BE49-F238E27FC236}">
                <a16:creationId xmlns:a16="http://schemas.microsoft.com/office/drawing/2014/main" id="{661B77CD-D97C-D118-A207-921FF44FC4E4}"/>
              </a:ext>
            </a:extLst>
          </p:cNvPr>
          <p:cNvGraphicFramePr>
            <a:graphicFrameLocks/>
          </p:cNvGraphicFramePr>
          <p:nvPr>
            <p:extLst>
              <p:ext uri="{D42A27DB-BD31-4B8C-83A1-F6EECF244321}">
                <p14:modId xmlns:p14="http://schemas.microsoft.com/office/powerpoint/2010/main" val="1628109867"/>
              </p:ext>
            </p:extLst>
          </p:nvPr>
        </p:nvGraphicFramePr>
        <p:xfrm>
          <a:off x="1626927" y="1090612"/>
          <a:ext cx="8582025" cy="4676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7788367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Alvord_PPT_blankwhite.png" descr="Alvord_PPT_blankwhite.png"/>
          <p:cNvPicPr>
            <a:picLocks noChangeAspect="1"/>
          </p:cNvPicPr>
          <p:nvPr/>
        </p:nvPicPr>
        <p:blipFill>
          <a:blip r:embed="rId3"/>
          <a:stretch>
            <a:fillRect/>
          </a:stretch>
        </p:blipFill>
        <p:spPr>
          <a:xfrm>
            <a:off x="0" y="522"/>
            <a:ext cx="12192000" cy="6856956"/>
          </a:xfrm>
          <a:prstGeom prst="rect">
            <a:avLst/>
          </a:prstGeom>
          <a:ln w="12700">
            <a:miter lim="400000"/>
          </a:ln>
        </p:spPr>
      </p:pic>
      <p:sp>
        <p:nvSpPr>
          <p:cNvPr id="114" name="Branding Purpose.…"/>
          <p:cNvSpPr txBox="1"/>
          <p:nvPr/>
        </p:nvSpPr>
        <p:spPr>
          <a:xfrm>
            <a:off x="580628" y="691761"/>
            <a:ext cx="10674624" cy="896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defTabSz="457200">
              <a:lnSpc>
                <a:spcPts val="6900"/>
              </a:lnSpc>
              <a:defRPr sz="4500" b="1">
                <a:solidFill>
                  <a:srgbClr val="E27939"/>
                </a:solidFill>
              </a:defRPr>
            </a:pPr>
            <a:endParaRPr dirty="0"/>
          </a:p>
        </p:txBody>
      </p:sp>
      <p:pic>
        <p:nvPicPr>
          <p:cNvPr id="115" name="Picture 3" descr="Picture 3"/>
          <p:cNvPicPr>
            <a:picLocks noChangeAspect="1"/>
          </p:cNvPicPr>
          <p:nvPr/>
        </p:nvPicPr>
        <p:blipFill>
          <a:blip r:embed="rId4"/>
          <a:srcRect l="3833" t="11743" r="66755" b="49445"/>
          <a:stretch>
            <a:fillRect/>
          </a:stretch>
        </p:blipFill>
        <p:spPr>
          <a:xfrm>
            <a:off x="10415592" y="132733"/>
            <a:ext cx="1569183" cy="1610477"/>
          </a:xfrm>
          <a:prstGeom prst="rect">
            <a:avLst/>
          </a:prstGeom>
          <a:ln w="12700">
            <a:miter lim="400000"/>
          </a:ln>
        </p:spPr>
      </p:pic>
      <p:sp>
        <p:nvSpPr>
          <p:cNvPr id="2" name="Content Placeholder 2">
            <a:extLst>
              <a:ext uri="{FF2B5EF4-FFF2-40B4-BE49-F238E27FC236}">
                <a16:creationId xmlns:a16="http://schemas.microsoft.com/office/drawing/2014/main" id="{74014A7A-60B2-555D-EB03-746C62D2B244}"/>
              </a:ext>
            </a:extLst>
          </p:cNvPr>
          <p:cNvSpPr txBox="1">
            <a:spLocks/>
          </p:cNvSpPr>
          <p:nvPr/>
        </p:nvSpPr>
        <p:spPr>
          <a:xfrm>
            <a:off x="580628" y="1875421"/>
            <a:ext cx="10515599" cy="446202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20000"/>
              </a:spcBef>
              <a:spcAft>
                <a:spcPts val="0"/>
              </a:spcAft>
              <a:buClr>
                <a:srgbClr val="DD7500"/>
              </a:buClr>
              <a:buSzPct val="75000"/>
              <a:buFontTx/>
              <a:buNone/>
              <a:tabLst/>
              <a:defRPr/>
            </a:pPr>
            <a:endParaRPr kumimoji="0" lang="en-US" sz="2400" b="0" i="0" u="none" strike="noStrike" kern="0" cap="none" spc="0" normalizeH="0" baseline="0" noProof="0" dirty="0">
              <a:ln>
                <a:noFill/>
              </a:ln>
              <a:solidFill>
                <a:schemeClr val="tx1"/>
              </a:solidFill>
              <a:effectLst/>
              <a:uLnTx/>
              <a:uFillTx/>
              <a:latin typeface="Arial"/>
              <a:cs typeface="Arial"/>
              <a:sym typeface="Arial"/>
            </a:endParaRPr>
          </a:p>
        </p:txBody>
      </p:sp>
      <p:sp>
        <p:nvSpPr>
          <p:cNvPr id="3" name="Title 3">
            <a:extLst>
              <a:ext uri="{FF2B5EF4-FFF2-40B4-BE49-F238E27FC236}">
                <a16:creationId xmlns:a16="http://schemas.microsoft.com/office/drawing/2014/main" id="{250978DE-8C6B-59E1-2C84-C6E8743C91B5}"/>
              </a:ext>
            </a:extLst>
          </p:cNvPr>
          <p:cNvSpPr txBox="1">
            <a:spLocks/>
          </p:cNvSpPr>
          <p:nvPr/>
        </p:nvSpPr>
        <p:spPr>
          <a:xfrm>
            <a:off x="341553" y="536451"/>
            <a:ext cx="6716196" cy="964052"/>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1pPr>
            <a:lvl2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2pPr>
            <a:lvl3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3pPr>
            <a:lvl4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4pPr>
            <a:lvl5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5pPr>
            <a:lvl6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6pPr>
            <a:lvl7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7pPr>
            <a:lvl8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8pPr>
            <a:lvl9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9pPr>
          </a:lstStyle>
          <a:p>
            <a:pPr hangingPunct="1"/>
            <a:r>
              <a:rPr lang="en-US" sz="3200" dirty="0">
                <a:latin typeface="+mn-lt"/>
              </a:rPr>
              <a:t>One-Time Grant Awards - Federal</a:t>
            </a:r>
            <a:endParaRPr lang="en-US" sz="4400" dirty="0">
              <a:solidFill>
                <a:schemeClr val="accent3">
                  <a:lumMod val="75000"/>
                </a:schemeClr>
              </a:solidFill>
            </a:endParaRPr>
          </a:p>
        </p:txBody>
      </p:sp>
      <p:graphicFrame>
        <p:nvGraphicFramePr>
          <p:cNvPr id="4" name="Content Placeholder 4">
            <a:extLst>
              <a:ext uri="{FF2B5EF4-FFF2-40B4-BE49-F238E27FC236}">
                <a16:creationId xmlns:a16="http://schemas.microsoft.com/office/drawing/2014/main" id="{CBF4734D-AF4E-8326-1297-783891061818}"/>
              </a:ext>
            </a:extLst>
          </p:cNvPr>
          <p:cNvGraphicFramePr>
            <a:graphicFrameLocks/>
          </p:cNvGraphicFramePr>
          <p:nvPr>
            <p:extLst>
              <p:ext uri="{D42A27DB-BD31-4B8C-83A1-F6EECF244321}">
                <p14:modId xmlns:p14="http://schemas.microsoft.com/office/powerpoint/2010/main" val="2286118659"/>
              </p:ext>
            </p:extLst>
          </p:nvPr>
        </p:nvGraphicFramePr>
        <p:xfrm>
          <a:off x="402662" y="1587900"/>
          <a:ext cx="10454490" cy="4089400"/>
        </p:xfrm>
        <a:graphic>
          <a:graphicData uri="http://schemas.openxmlformats.org/drawingml/2006/table">
            <a:tbl>
              <a:tblPr firstRow="1" bandRow="1">
                <a:tableStyleId>{69CF1AB2-1976-4502-BF36-3FF5EA218861}</a:tableStyleId>
              </a:tblPr>
              <a:tblGrid>
                <a:gridCol w="2566880">
                  <a:extLst>
                    <a:ext uri="{9D8B030D-6E8A-4147-A177-3AD203B41FA5}">
                      <a16:colId xmlns:a16="http://schemas.microsoft.com/office/drawing/2014/main" val="982184517"/>
                    </a:ext>
                  </a:extLst>
                </a:gridCol>
                <a:gridCol w="1583648">
                  <a:extLst>
                    <a:ext uri="{9D8B030D-6E8A-4147-A177-3AD203B41FA5}">
                      <a16:colId xmlns:a16="http://schemas.microsoft.com/office/drawing/2014/main" val="492625511"/>
                    </a:ext>
                  </a:extLst>
                </a:gridCol>
                <a:gridCol w="1496162">
                  <a:extLst>
                    <a:ext uri="{9D8B030D-6E8A-4147-A177-3AD203B41FA5}">
                      <a16:colId xmlns:a16="http://schemas.microsoft.com/office/drawing/2014/main" val="3205197189"/>
                    </a:ext>
                  </a:extLst>
                </a:gridCol>
                <a:gridCol w="1982447">
                  <a:extLst>
                    <a:ext uri="{9D8B030D-6E8A-4147-A177-3AD203B41FA5}">
                      <a16:colId xmlns:a16="http://schemas.microsoft.com/office/drawing/2014/main" val="522197463"/>
                    </a:ext>
                  </a:extLst>
                </a:gridCol>
                <a:gridCol w="2825353">
                  <a:extLst>
                    <a:ext uri="{9D8B030D-6E8A-4147-A177-3AD203B41FA5}">
                      <a16:colId xmlns:a16="http://schemas.microsoft.com/office/drawing/2014/main" val="3355027743"/>
                    </a:ext>
                  </a:extLst>
                </a:gridCol>
              </a:tblGrid>
              <a:tr h="370840">
                <a:tc>
                  <a:txBody>
                    <a:bodyPr/>
                    <a:lstStyle/>
                    <a:p>
                      <a:endParaRPr lang="en-US" sz="1600" dirty="0"/>
                    </a:p>
                  </a:txBody>
                  <a:tcPr/>
                </a:tc>
                <a:tc>
                  <a:txBody>
                    <a:bodyPr/>
                    <a:lstStyle/>
                    <a:p>
                      <a:pPr algn="ctr"/>
                      <a:r>
                        <a:rPr lang="en-US" sz="1600" dirty="0"/>
                        <a:t>Amount</a:t>
                      </a:r>
                    </a:p>
                  </a:txBody>
                  <a:tcPr/>
                </a:tc>
                <a:tc>
                  <a:txBody>
                    <a:bodyPr/>
                    <a:lstStyle/>
                    <a:p>
                      <a:pPr algn="ctr"/>
                      <a:r>
                        <a:rPr lang="en-US" sz="1600" dirty="0"/>
                        <a:t>Amount Budgeted/</a:t>
                      </a:r>
                    </a:p>
                    <a:p>
                      <a:pPr algn="ctr"/>
                      <a:r>
                        <a:rPr lang="en-US" sz="1600" dirty="0"/>
                        <a:t>Spent</a:t>
                      </a:r>
                    </a:p>
                  </a:txBody>
                  <a:tcPr/>
                </a:tc>
                <a:tc>
                  <a:txBody>
                    <a:bodyPr/>
                    <a:lstStyle/>
                    <a:p>
                      <a:pPr algn="ctr"/>
                      <a:r>
                        <a:rPr lang="en-US" sz="1600" dirty="0"/>
                        <a:t>Spend by</a:t>
                      </a:r>
                    </a:p>
                  </a:txBody>
                  <a:tcPr/>
                </a:tc>
                <a:tc>
                  <a:txBody>
                    <a:bodyPr/>
                    <a:lstStyle/>
                    <a:p>
                      <a:pPr algn="ctr"/>
                      <a:r>
                        <a:rPr lang="en-US" sz="1600" dirty="0"/>
                        <a:t>Major Use</a:t>
                      </a:r>
                    </a:p>
                  </a:txBody>
                  <a:tcPr/>
                </a:tc>
                <a:extLst>
                  <a:ext uri="{0D108BD9-81ED-4DB2-BD59-A6C34878D82A}">
                    <a16:rowId xmlns:a16="http://schemas.microsoft.com/office/drawing/2014/main" val="1811626232"/>
                  </a:ext>
                </a:extLst>
              </a:tr>
              <a:tr h="370840">
                <a:tc>
                  <a:txBody>
                    <a:bodyPr/>
                    <a:lstStyle/>
                    <a:p>
                      <a:pPr algn="l"/>
                      <a:r>
                        <a:rPr lang="en-US" sz="1600" dirty="0"/>
                        <a:t>ESSER I (Federal)</a:t>
                      </a:r>
                    </a:p>
                  </a:txBody>
                  <a:tcPr/>
                </a:tc>
                <a:tc>
                  <a:txBody>
                    <a:bodyPr/>
                    <a:lstStyle/>
                    <a:p>
                      <a:pPr algn="r"/>
                      <a:r>
                        <a:rPr lang="en-US" sz="1600" dirty="0"/>
                        <a:t>$4.5</a:t>
                      </a:r>
                      <a:r>
                        <a:rPr lang="en-US" sz="1600" baseline="0" dirty="0"/>
                        <a:t> M</a:t>
                      </a:r>
                      <a:endParaRPr lang="en-US" sz="1600" dirty="0"/>
                    </a:p>
                  </a:txBody>
                  <a:tcPr/>
                </a:tc>
                <a:tc>
                  <a:txBody>
                    <a:bodyPr/>
                    <a:lstStyle/>
                    <a:p>
                      <a:pPr algn="ctr"/>
                      <a:r>
                        <a:rPr lang="en-US" sz="1600" dirty="0"/>
                        <a:t>100%</a:t>
                      </a:r>
                    </a:p>
                  </a:txBody>
                  <a:tcPr/>
                </a:tc>
                <a:tc>
                  <a:txBody>
                    <a:bodyPr/>
                    <a:lstStyle/>
                    <a:p>
                      <a:pPr algn="ctr"/>
                      <a:r>
                        <a:rPr lang="en-US" sz="1600" dirty="0"/>
                        <a:t>Sept. 30, 2022</a:t>
                      </a:r>
                    </a:p>
                  </a:txBody>
                  <a:tcPr/>
                </a:tc>
                <a:tc>
                  <a:txBody>
                    <a:bodyPr/>
                    <a:lstStyle/>
                    <a:p>
                      <a:pPr algn="l"/>
                      <a:r>
                        <a:rPr lang="en-US" sz="1600" dirty="0"/>
                        <a:t>PPE, Learning Loss</a:t>
                      </a:r>
                    </a:p>
                  </a:txBody>
                  <a:tcPr/>
                </a:tc>
                <a:extLst>
                  <a:ext uri="{0D108BD9-81ED-4DB2-BD59-A6C34878D82A}">
                    <a16:rowId xmlns:a16="http://schemas.microsoft.com/office/drawing/2014/main" val="541100036"/>
                  </a:ext>
                </a:extLst>
              </a:tr>
              <a:tr h="370840">
                <a:tc>
                  <a:txBody>
                    <a:bodyPr/>
                    <a:lstStyle/>
                    <a:p>
                      <a:pPr algn="l"/>
                      <a:r>
                        <a:rPr lang="en-US" sz="1600" dirty="0"/>
                        <a:t>GEER I (Federal)</a:t>
                      </a:r>
                    </a:p>
                  </a:txBody>
                  <a:tcPr/>
                </a:tc>
                <a:tc>
                  <a:txBody>
                    <a:bodyPr/>
                    <a:lstStyle/>
                    <a:p>
                      <a:pPr algn="r"/>
                      <a:r>
                        <a:rPr lang="en-US" sz="1600" dirty="0"/>
                        <a:t>$1.1</a:t>
                      </a:r>
                      <a:r>
                        <a:rPr lang="en-US" sz="1600" baseline="0" dirty="0"/>
                        <a:t> M</a:t>
                      </a:r>
                      <a:endParaRPr lang="en-US" sz="1600" dirty="0"/>
                    </a:p>
                  </a:txBody>
                  <a:tcPr/>
                </a:tc>
                <a:tc>
                  <a:txBody>
                    <a:bodyPr/>
                    <a:lstStyle/>
                    <a:p>
                      <a:pPr algn="ctr"/>
                      <a:r>
                        <a:rPr lang="en-US" sz="1600" dirty="0"/>
                        <a:t>100%</a:t>
                      </a:r>
                    </a:p>
                  </a:txBody>
                  <a:tcPr/>
                </a:tc>
                <a:tc>
                  <a:txBody>
                    <a:bodyPr/>
                    <a:lstStyle/>
                    <a:p>
                      <a:pPr algn="ctr"/>
                      <a:r>
                        <a:rPr lang="en-US" sz="1600" dirty="0"/>
                        <a:t>Sept. 30, 2022</a:t>
                      </a:r>
                    </a:p>
                  </a:txBody>
                  <a:tcPr/>
                </a:tc>
                <a:tc>
                  <a:txBody>
                    <a:bodyPr/>
                    <a:lstStyle/>
                    <a:p>
                      <a:pPr algn="l"/>
                      <a:r>
                        <a:rPr lang="en-US" sz="1600" dirty="0"/>
                        <a:t>Learning Loss Mitigation</a:t>
                      </a:r>
                    </a:p>
                  </a:txBody>
                  <a:tcPr/>
                </a:tc>
                <a:extLst>
                  <a:ext uri="{0D108BD9-81ED-4DB2-BD59-A6C34878D82A}">
                    <a16:rowId xmlns:a16="http://schemas.microsoft.com/office/drawing/2014/main" val="681034479"/>
                  </a:ext>
                </a:extLst>
              </a:tr>
              <a:tr h="370840">
                <a:tc>
                  <a:txBody>
                    <a:bodyPr/>
                    <a:lstStyle/>
                    <a:p>
                      <a:pPr algn="l"/>
                      <a:r>
                        <a:rPr lang="en-US" sz="1600" dirty="0"/>
                        <a:t>CARES Act (Federal)</a:t>
                      </a:r>
                    </a:p>
                  </a:txBody>
                  <a:tcPr/>
                </a:tc>
                <a:tc>
                  <a:txBody>
                    <a:bodyPr/>
                    <a:lstStyle/>
                    <a:p>
                      <a:pPr algn="r"/>
                      <a:r>
                        <a:rPr lang="en-US" sz="1600" dirty="0"/>
                        <a:t>$17.7</a:t>
                      </a:r>
                      <a:r>
                        <a:rPr lang="en-US" sz="1600" baseline="0" dirty="0"/>
                        <a:t> M</a:t>
                      </a:r>
                      <a:endParaRPr lang="en-US" sz="1600" dirty="0"/>
                    </a:p>
                  </a:txBody>
                  <a:tcPr/>
                </a:tc>
                <a:tc>
                  <a:txBody>
                    <a:bodyPr/>
                    <a:lstStyle/>
                    <a:p>
                      <a:pPr algn="ctr"/>
                      <a:r>
                        <a:rPr lang="en-US" sz="1600" dirty="0"/>
                        <a:t>100%</a:t>
                      </a:r>
                    </a:p>
                  </a:txBody>
                  <a:tcPr/>
                </a:tc>
                <a:tc>
                  <a:txBody>
                    <a:bodyPr/>
                    <a:lstStyle/>
                    <a:p>
                      <a:pPr algn="ctr"/>
                      <a:r>
                        <a:rPr lang="en-US" sz="1600" dirty="0"/>
                        <a:t>May 31, 2021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Learning Loss Mitigation</a:t>
                      </a:r>
                    </a:p>
                  </a:txBody>
                  <a:tcPr/>
                </a:tc>
                <a:extLst>
                  <a:ext uri="{0D108BD9-81ED-4DB2-BD59-A6C34878D82A}">
                    <a16:rowId xmlns:a16="http://schemas.microsoft.com/office/drawing/2014/main" val="2363199973"/>
                  </a:ext>
                </a:extLst>
              </a:tr>
              <a:tr h="271939">
                <a:tc>
                  <a:txBody>
                    <a:bodyPr/>
                    <a:lstStyle/>
                    <a:p>
                      <a:pPr algn="l"/>
                      <a:r>
                        <a:rPr lang="en-US" sz="1600" dirty="0"/>
                        <a:t>ESSER</a:t>
                      </a:r>
                      <a:r>
                        <a:rPr lang="en-US" sz="1600" baseline="0" dirty="0"/>
                        <a:t> II (ELO)</a:t>
                      </a:r>
                      <a:endParaRPr lang="en-US" sz="1600"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dirty="0"/>
                        <a:t>$2.0</a:t>
                      </a:r>
                      <a:r>
                        <a:rPr lang="en-US" sz="1600" baseline="0" dirty="0"/>
                        <a:t> M</a:t>
                      </a:r>
                      <a:endParaRPr lang="en-US" sz="1600" dirty="0"/>
                    </a:p>
                  </a:txBody>
                  <a:tcPr/>
                </a:tc>
                <a:tc>
                  <a:txBody>
                    <a:bodyPr/>
                    <a:lstStyle/>
                    <a:p>
                      <a:pPr algn="ctr"/>
                      <a:r>
                        <a:rPr lang="en-US" sz="1600" dirty="0"/>
                        <a:t>100%</a:t>
                      </a:r>
                    </a:p>
                  </a:txBody>
                  <a:tcPr/>
                </a:tc>
                <a:tc>
                  <a:txBody>
                    <a:bodyPr/>
                    <a:lstStyle/>
                    <a:p>
                      <a:pPr algn="ctr"/>
                      <a:r>
                        <a:rPr lang="en-US" sz="1600" dirty="0"/>
                        <a:t>Sept</a:t>
                      </a:r>
                      <a:r>
                        <a:rPr lang="en-US" sz="1600" baseline="0" dirty="0"/>
                        <a:t> 30, 2023</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Summer School</a:t>
                      </a:r>
                    </a:p>
                  </a:txBody>
                  <a:tcPr/>
                </a:tc>
                <a:extLst>
                  <a:ext uri="{0D108BD9-81ED-4DB2-BD59-A6C34878D82A}">
                    <a16:rowId xmlns:a16="http://schemas.microsoft.com/office/drawing/2014/main" val="1733901514"/>
                  </a:ext>
                </a:extLst>
              </a:tr>
              <a:tr h="271939">
                <a:tc>
                  <a:txBody>
                    <a:bodyPr/>
                    <a:lstStyle/>
                    <a:p>
                      <a:pPr algn="l"/>
                      <a:r>
                        <a:rPr lang="en-US" sz="1600" dirty="0"/>
                        <a:t>ESSER</a:t>
                      </a:r>
                      <a:r>
                        <a:rPr lang="en-US" sz="1600" baseline="0" dirty="0"/>
                        <a:t> III (ELO)</a:t>
                      </a:r>
                      <a:endParaRPr lang="en-US" sz="1600"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dirty="0"/>
                        <a:t>$3.7</a:t>
                      </a:r>
                      <a:r>
                        <a:rPr lang="en-US" sz="1600" baseline="0" dirty="0"/>
                        <a:t> M</a:t>
                      </a:r>
                      <a:endParaRPr lang="en-US" sz="1600" dirty="0"/>
                    </a:p>
                  </a:txBody>
                  <a:tcPr/>
                </a:tc>
                <a:tc>
                  <a:txBody>
                    <a:bodyPr/>
                    <a:lstStyle/>
                    <a:p>
                      <a:pPr algn="ctr"/>
                      <a:r>
                        <a:rPr lang="en-US" sz="1600" baseline="0" dirty="0"/>
                        <a:t>100%</a:t>
                      </a:r>
                      <a:endParaRPr lang="en-US" sz="1600" dirty="0"/>
                    </a:p>
                  </a:txBody>
                  <a:tcPr/>
                </a:tc>
                <a:tc>
                  <a:txBody>
                    <a:bodyPr/>
                    <a:lstStyle/>
                    <a:p>
                      <a:pPr algn="ctr"/>
                      <a:r>
                        <a:rPr lang="en-US" sz="1600" dirty="0"/>
                        <a:t>Sept</a:t>
                      </a:r>
                      <a:r>
                        <a:rPr lang="en-US" sz="1600" baseline="0" dirty="0"/>
                        <a:t> 30, 2024</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HS Summer School </a:t>
                      </a:r>
                    </a:p>
                  </a:txBody>
                  <a:tcPr/>
                </a:tc>
                <a:extLst>
                  <a:ext uri="{0D108BD9-81ED-4DB2-BD59-A6C34878D82A}">
                    <a16:rowId xmlns:a16="http://schemas.microsoft.com/office/drawing/2014/main" val="674394062"/>
                  </a:ext>
                </a:extLst>
              </a:tr>
              <a:tr h="370840">
                <a:tc>
                  <a:txBody>
                    <a:bodyPr/>
                    <a:lstStyle/>
                    <a:p>
                      <a:pPr algn="l"/>
                      <a:r>
                        <a:rPr lang="en-US" sz="1600" dirty="0"/>
                        <a:t>ESSER</a:t>
                      </a:r>
                      <a:r>
                        <a:rPr lang="en-US" sz="1600" baseline="0" dirty="0"/>
                        <a:t> II (Federal)</a:t>
                      </a:r>
                      <a:endParaRPr lang="en-US" sz="1600" dirty="0"/>
                    </a:p>
                  </a:txBody>
                  <a:tcPr/>
                </a:tc>
                <a:tc>
                  <a:txBody>
                    <a:bodyPr/>
                    <a:lstStyle/>
                    <a:p>
                      <a:pPr algn="r"/>
                      <a:r>
                        <a:rPr lang="en-US" sz="1600" u="none" dirty="0"/>
                        <a:t>$18.1</a:t>
                      </a:r>
                      <a:r>
                        <a:rPr lang="en-US" sz="1600" u="none" baseline="0" dirty="0"/>
                        <a:t> M</a:t>
                      </a:r>
                      <a:endParaRPr lang="en-US" sz="1600" u="none" dirty="0"/>
                    </a:p>
                  </a:txBody>
                  <a:tcPr/>
                </a:tc>
                <a:tc>
                  <a:txBody>
                    <a:bodyPr/>
                    <a:lstStyle/>
                    <a:p>
                      <a:pPr algn="ctr"/>
                      <a:r>
                        <a:rPr lang="en-US" sz="1600" dirty="0"/>
                        <a:t>98%</a:t>
                      </a:r>
                    </a:p>
                  </a:txBody>
                  <a:tcPr/>
                </a:tc>
                <a:tc>
                  <a:txBody>
                    <a:bodyPr/>
                    <a:lstStyle/>
                    <a:p>
                      <a:pPr algn="ctr"/>
                      <a:r>
                        <a:rPr lang="en-US" sz="1600" dirty="0"/>
                        <a:t>Sept.</a:t>
                      </a:r>
                      <a:r>
                        <a:rPr lang="en-US" sz="1600" baseline="0" dirty="0"/>
                        <a:t> 30, 2023</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Shade Structures - HVAC</a:t>
                      </a:r>
                    </a:p>
                  </a:txBody>
                  <a:tcPr/>
                </a:tc>
                <a:extLst>
                  <a:ext uri="{0D108BD9-81ED-4DB2-BD59-A6C34878D82A}">
                    <a16:rowId xmlns:a16="http://schemas.microsoft.com/office/drawing/2014/main" val="327487214"/>
                  </a:ext>
                </a:extLst>
              </a:tr>
              <a:tr h="370840">
                <a:tc>
                  <a:txBody>
                    <a:bodyPr/>
                    <a:lstStyle/>
                    <a:p>
                      <a:pPr algn="l"/>
                      <a:r>
                        <a:rPr lang="en-US" sz="1600" dirty="0"/>
                        <a:t>ESSER</a:t>
                      </a:r>
                      <a:r>
                        <a:rPr lang="en-US" sz="1600" baseline="0" dirty="0"/>
                        <a:t> III (Federal)</a:t>
                      </a:r>
                      <a:endParaRPr lang="en-US" sz="1600" dirty="0"/>
                    </a:p>
                  </a:txBody>
                  <a:tcPr/>
                </a:tc>
                <a:tc>
                  <a:txBody>
                    <a:bodyPr/>
                    <a:lstStyle/>
                    <a:p>
                      <a:pPr algn="r"/>
                      <a:r>
                        <a:rPr lang="en-US" sz="1600" u="none" dirty="0"/>
                        <a:t>$40.7</a:t>
                      </a:r>
                      <a:r>
                        <a:rPr lang="en-US" sz="1600" u="none" baseline="0" dirty="0"/>
                        <a:t> M</a:t>
                      </a:r>
                      <a:endParaRPr lang="en-US" sz="1600" u="none" dirty="0"/>
                    </a:p>
                  </a:txBody>
                  <a:tcPr/>
                </a:tc>
                <a:tc>
                  <a:txBody>
                    <a:bodyPr/>
                    <a:lstStyle/>
                    <a:p>
                      <a:pPr algn="ctr"/>
                      <a:r>
                        <a:rPr lang="en-US" sz="1600" dirty="0"/>
                        <a:t>97%</a:t>
                      </a:r>
                    </a:p>
                  </a:txBody>
                  <a:tcPr/>
                </a:tc>
                <a:tc>
                  <a:txBody>
                    <a:bodyPr/>
                    <a:lstStyle/>
                    <a:p>
                      <a:pPr algn="ctr"/>
                      <a:r>
                        <a:rPr lang="en-US" sz="1600" dirty="0"/>
                        <a:t>Sept. 30, 2024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HVAC – Contract </a:t>
                      </a:r>
                    </a:p>
                  </a:txBody>
                  <a:tcPr/>
                </a:tc>
                <a:extLst>
                  <a:ext uri="{0D108BD9-81ED-4DB2-BD59-A6C34878D82A}">
                    <a16:rowId xmlns:a16="http://schemas.microsoft.com/office/drawing/2014/main" val="3266237071"/>
                  </a:ext>
                </a:extLst>
              </a:tr>
              <a:tr h="370840">
                <a:tc>
                  <a:txBody>
                    <a:bodyPr/>
                    <a:lstStyle/>
                    <a:p>
                      <a:pPr algn="l"/>
                      <a:r>
                        <a:rPr lang="en-US" sz="1600" dirty="0"/>
                        <a:t>GEER II (ELO)</a:t>
                      </a:r>
                    </a:p>
                  </a:txBody>
                  <a:tcPr/>
                </a:tc>
                <a:tc>
                  <a:txBody>
                    <a:bodyPr/>
                    <a:lstStyle/>
                    <a:p>
                      <a:pPr algn="r"/>
                      <a:r>
                        <a:rPr lang="en-US" sz="1600" b="0" dirty="0"/>
                        <a:t>$477</a:t>
                      </a:r>
                      <a:r>
                        <a:rPr lang="en-US" sz="1600" b="0" baseline="0" dirty="0"/>
                        <a:t> K</a:t>
                      </a:r>
                      <a:endParaRPr lang="en-US" sz="1600" b="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100%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Sept.</a:t>
                      </a:r>
                      <a:r>
                        <a:rPr lang="en-US" sz="1600" baseline="0" dirty="0"/>
                        <a:t> 30, 2023</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Summer School - ESY</a:t>
                      </a:r>
                    </a:p>
                  </a:txBody>
                  <a:tcPr/>
                </a:tc>
                <a:extLst>
                  <a:ext uri="{0D108BD9-81ED-4DB2-BD59-A6C34878D82A}">
                    <a16:rowId xmlns:a16="http://schemas.microsoft.com/office/drawing/2014/main" val="391763369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TOTAL</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b="1" dirty="0"/>
                        <a:t>$88.5</a:t>
                      </a:r>
                      <a:r>
                        <a:rPr lang="en-US" sz="1600" b="1" baseline="0" dirty="0"/>
                        <a:t> M</a:t>
                      </a:r>
                      <a:endParaRPr lang="en-US" sz="1600" b="1" dirty="0"/>
                    </a:p>
                  </a:txBody>
                  <a:tcPr/>
                </a:tc>
                <a:tc>
                  <a:txBody>
                    <a:bodyPr/>
                    <a:lstStyle/>
                    <a:p>
                      <a:pPr algn="ctr"/>
                      <a:endParaRPr lang="en-US" sz="1600" dirty="0"/>
                    </a:p>
                  </a:txBody>
                  <a:tcPr/>
                </a:tc>
                <a:tc>
                  <a:txBody>
                    <a:bodyPr/>
                    <a:lstStyle/>
                    <a:p>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p>
                  </a:txBody>
                  <a:tcPr/>
                </a:tc>
                <a:extLst>
                  <a:ext uri="{0D108BD9-81ED-4DB2-BD59-A6C34878D82A}">
                    <a16:rowId xmlns:a16="http://schemas.microsoft.com/office/drawing/2014/main" val="1739511691"/>
                  </a:ext>
                </a:extLst>
              </a:tr>
            </a:tbl>
          </a:graphicData>
        </a:graphic>
      </p:graphicFrame>
      <p:sp>
        <p:nvSpPr>
          <p:cNvPr id="5" name="Slide Number Placeholder 4">
            <a:extLst>
              <a:ext uri="{FF2B5EF4-FFF2-40B4-BE49-F238E27FC236}">
                <a16:creationId xmlns:a16="http://schemas.microsoft.com/office/drawing/2014/main" id="{C636C750-25EE-F898-F562-A0EF4BB58C29}"/>
              </a:ext>
            </a:extLst>
          </p:cNvPr>
          <p:cNvSpPr>
            <a:spLocks noGrp="1"/>
          </p:cNvSpPr>
          <p:nvPr>
            <p:ph type="sldNum" sz="quarter" idx="2"/>
          </p:nvPr>
        </p:nvSpPr>
        <p:spPr>
          <a:xfrm>
            <a:off x="174531" y="6321549"/>
            <a:ext cx="256480" cy="553998"/>
          </a:xfrm>
        </p:spPr>
        <p:txBody>
          <a:bodyPr/>
          <a:lstStyle/>
          <a:p>
            <a:fld id="{86CB4B4D-7CA3-9044-876B-883B54F8677D}" type="slidenum">
              <a:rPr lang="en-US" smtClean="0">
                <a:ln w="0"/>
                <a:solidFill>
                  <a:schemeClr val="tx1"/>
                </a:solidFill>
                <a:effectLst>
                  <a:outerShdw blurRad="38100" dist="19050" dir="2700000" algn="tl" rotWithShape="0">
                    <a:schemeClr val="dk1">
                      <a:alpha val="40000"/>
                    </a:schemeClr>
                  </a:outerShdw>
                </a:effectLst>
              </a:rPr>
              <a:t>5</a:t>
            </a:fld>
            <a:endParaRPr lang="en-US"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26579240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Alvord_PPT_blankwhite.png" descr="Alvord_PPT_blankwhite.png"/>
          <p:cNvPicPr>
            <a:picLocks noChangeAspect="1"/>
          </p:cNvPicPr>
          <p:nvPr/>
        </p:nvPicPr>
        <p:blipFill>
          <a:blip r:embed="rId3"/>
          <a:stretch>
            <a:fillRect/>
          </a:stretch>
        </p:blipFill>
        <p:spPr>
          <a:xfrm>
            <a:off x="0" y="1044"/>
            <a:ext cx="12192000" cy="6856956"/>
          </a:xfrm>
          <a:prstGeom prst="rect">
            <a:avLst/>
          </a:prstGeom>
          <a:ln w="12700">
            <a:miter lim="400000"/>
          </a:ln>
        </p:spPr>
      </p:pic>
      <p:sp>
        <p:nvSpPr>
          <p:cNvPr id="114" name="Branding Purpose.…"/>
          <p:cNvSpPr txBox="1"/>
          <p:nvPr/>
        </p:nvSpPr>
        <p:spPr>
          <a:xfrm>
            <a:off x="580628" y="691761"/>
            <a:ext cx="10674624" cy="896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defTabSz="457200">
              <a:lnSpc>
                <a:spcPts val="6900"/>
              </a:lnSpc>
              <a:defRPr sz="4500" b="1">
                <a:solidFill>
                  <a:srgbClr val="E27939"/>
                </a:solidFill>
              </a:defRPr>
            </a:pPr>
            <a:endParaRPr dirty="0"/>
          </a:p>
        </p:txBody>
      </p:sp>
      <p:sp>
        <p:nvSpPr>
          <p:cNvPr id="2" name="Content Placeholder 2">
            <a:extLst>
              <a:ext uri="{FF2B5EF4-FFF2-40B4-BE49-F238E27FC236}">
                <a16:creationId xmlns:a16="http://schemas.microsoft.com/office/drawing/2014/main" id="{74014A7A-60B2-555D-EB03-746C62D2B244}"/>
              </a:ext>
            </a:extLst>
          </p:cNvPr>
          <p:cNvSpPr txBox="1">
            <a:spLocks/>
          </p:cNvSpPr>
          <p:nvPr/>
        </p:nvSpPr>
        <p:spPr>
          <a:xfrm>
            <a:off x="580628" y="1875421"/>
            <a:ext cx="10515599" cy="446202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20000"/>
              </a:spcBef>
              <a:spcAft>
                <a:spcPts val="0"/>
              </a:spcAft>
              <a:buClr>
                <a:srgbClr val="DD7500"/>
              </a:buClr>
              <a:buSzPct val="75000"/>
              <a:buFontTx/>
              <a:buNone/>
              <a:tabLst/>
              <a:defRPr/>
            </a:pPr>
            <a:endParaRPr kumimoji="0" lang="en-US" sz="2400" b="0" i="0" u="none" strike="noStrike" kern="0" cap="none" spc="0" normalizeH="0" baseline="0" noProof="0" dirty="0">
              <a:ln>
                <a:noFill/>
              </a:ln>
              <a:solidFill>
                <a:schemeClr val="tx1"/>
              </a:solidFill>
              <a:effectLst/>
              <a:uLnTx/>
              <a:uFillTx/>
              <a:latin typeface="Arial"/>
              <a:cs typeface="Arial"/>
              <a:sym typeface="Arial"/>
            </a:endParaRPr>
          </a:p>
        </p:txBody>
      </p:sp>
      <p:sp>
        <p:nvSpPr>
          <p:cNvPr id="3" name="Title 3">
            <a:extLst>
              <a:ext uri="{FF2B5EF4-FFF2-40B4-BE49-F238E27FC236}">
                <a16:creationId xmlns:a16="http://schemas.microsoft.com/office/drawing/2014/main" id="{250978DE-8C6B-59E1-2C84-C6E8743C91B5}"/>
              </a:ext>
            </a:extLst>
          </p:cNvPr>
          <p:cNvSpPr txBox="1">
            <a:spLocks/>
          </p:cNvSpPr>
          <p:nvPr/>
        </p:nvSpPr>
        <p:spPr>
          <a:xfrm>
            <a:off x="373403" y="175778"/>
            <a:ext cx="4571459" cy="964052"/>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1pPr>
            <a:lvl2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2pPr>
            <a:lvl3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3pPr>
            <a:lvl4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4pPr>
            <a:lvl5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5pPr>
            <a:lvl6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6pPr>
            <a:lvl7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7pPr>
            <a:lvl8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8pPr>
            <a:lvl9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9pPr>
          </a:lstStyle>
          <a:p>
            <a:pPr hangingPunct="1"/>
            <a:r>
              <a:rPr lang="en-US" sz="3200" dirty="0">
                <a:latin typeface="+mn-lt"/>
              </a:rPr>
              <a:t>Grant Awards - State</a:t>
            </a:r>
            <a:endParaRPr lang="en-US" sz="4400" dirty="0">
              <a:solidFill>
                <a:schemeClr val="accent3">
                  <a:lumMod val="75000"/>
                </a:schemeClr>
              </a:solidFill>
            </a:endParaRPr>
          </a:p>
        </p:txBody>
      </p:sp>
      <p:graphicFrame>
        <p:nvGraphicFramePr>
          <p:cNvPr id="8" name="Content Placeholder 4">
            <a:extLst>
              <a:ext uri="{FF2B5EF4-FFF2-40B4-BE49-F238E27FC236}">
                <a16:creationId xmlns:a16="http://schemas.microsoft.com/office/drawing/2014/main" id="{EF785DA2-8DAB-079E-20C8-CD547D182801}"/>
              </a:ext>
            </a:extLst>
          </p:cNvPr>
          <p:cNvGraphicFramePr>
            <a:graphicFrameLocks/>
          </p:cNvGraphicFramePr>
          <p:nvPr>
            <p:extLst>
              <p:ext uri="{D42A27DB-BD31-4B8C-83A1-F6EECF244321}">
                <p14:modId xmlns:p14="http://schemas.microsoft.com/office/powerpoint/2010/main" val="870868256"/>
              </p:ext>
            </p:extLst>
          </p:nvPr>
        </p:nvGraphicFramePr>
        <p:xfrm>
          <a:off x="405782" y="804055"/>
          <a:ext cx="10244830" cy="5542391"/>
        </p:xfrm>
        <a:graphic>
          <a:graphicData uri="http://schemas.openxmlformats.org/drawingml/2006/table">
            <a:tbl>
              <a:tblPr firstRow="1" bandRow="1">
                <a:tableStyleId>{8799B23B-EC83-4686-B30A-512413B5E67A}</a:tableStyleId>
              </a:tblPr>
              <a:tblGrid>
                <a:gridCol w="3017002">
                  <a:extLst>
                    <a:ext uri="{9D8B030D-6E8A-4147-A177-3AD203B41FA5}">
                      <a16:colId xmlns:a16="http://schemas.microsoft.com/office/drawing/2014/main" val="982184517"/>
                    </a:ext>
                  </a:extLst>
                </a:gridCol>
                <a:gridCol w="1011615">
                  <a:extLst>
                    <a:ext uri="{9D8B030D-6E8A-4147-A177-3AD203B41FA5}">
                      <a16:colId xmlns:a16="http://schemas.microsoft.com/office/drawing/2014/main" val="492625511"/>
                    </a:ext>
                  </a:extLst>
                </a:gridCol>
                <a:gridCol w="1209149">
                  <a:extLst>
                    <a:ext uri="{9D8B030D-6E8A-4147-A177-3AD203B41FA5}">
                      <a16:colId xmlns:a16="http://schemas.microsoft.com/office/drawing/2014/main" val="3205197189"/>
                    </a:ext>
                  </a:extLst>
                </a:gridCol>
                <a:gridCol w="1622173">
                  <a:extLst>
                    <a:ext uri="{9D8B030D-6E8A-4147-A177-3AD203B41FA5}">
                      <a16:colId xmlns:a16="http://schemas.microsoft.com/office/drawing/2014/main" val="522197463"/>
                    </a:ext>
                  </a:extLst>
                </a:gridCol>
                <a:gridCol w="3384891">
                  <a:extLst>
                    <a:ext uri="{9D8B030D-6E8A-4147-A177-3AD203B41FA5}">
                      <a16:colId xmlns:a16="http://schemas.microsoft.com/office/drawing/2014/main" val="3355027743"/>
                    </a:ext>
                  </a:extLst>
                </a:gridCol>
              </a:tblGrid>
              <a:tr h="766822">
                <a:tc>
                  <a:txBody>
                    <a:bodyPr/>
                    <a:lstStyle/>
                    <a:p>
                      <a:endParaRPr lang="en-US" sz="1600" dirty="0"/>
                    </a:p>
                  </a:txBody>
                  <a:tcPr/>
                </a:tc>
                <a:tc>
                  <a:txBody>
                    <a:bodyPr/>
                    <a:lstStyle/>
                    <a:p>
                      <a:pPr algn="ctr"/>
                      <a:r>
                        <a:rPr lang="en-US" sz="1600" dirty="0"/>
                        <a:t>Amount</a:t>
                      </a:r>
                    </a:p>
                  </a:txBody>
                  <a:tcPr/>
                </a:tc>
                <a:tc>
                  <a:txBody>
                    <a:bodyPr/>
                    <a:lstStyle/>
                    <a:p>
                      <a:pPr algn="ctr"/>
                      <a:r>
                        <a:rPr lang="en-US" sz="1400" dirty="0"/>
                        <a:t>Amount Budgeted/</a:t>
                      </a:r>
                    </a:p>
                    <a:p>
                      <a:pPr algn="ctr"/>
                      <a:r>
                        <a:rPr lang="en-US" sz="1400" dirty="0"/>
                        <a:t>Spent</a:t>
                      </a:r>
                    </a:p>
                  </a:txBody>
                  <a:tcPr/>
                </a:tc>
                <a:tc>
                  <a:txBody>
                    <a:bodyPr/>
                    <a:lstStyle/>
                    <a:p>
                      <a:pPr algn="ctr"/>
                      <a:r>
                        <a:rPr lang="en-US" sz="1600" dirty="0"/>
                        <a:t>Spend by</a:t>
                      </a:r>
                    </a:p>
                  </a:txBody>
                  <a:tcPr/>
                </a:tc>
                <a:tc>
                  <a:txBody>
                    <a:bodyPr/>
                    <a:lstStyle/>
                    <a:p>
                      <a:pPr algn="ctr"/>
                      <a:r>
                        <a:rPr lang="en-US" sz="1600" dirty="0"/>
                        <a:t>Major Use</a:t>
                      </a:r>
                    </a:p>
                  </a:txBody>
                  <a:tcPr/>
                </a:tc>
                <a:extLst>
                  <a:ext uri="{0D108BD9-81ED-4DB2-BD59-A6C34878D82A}">
                    <a16:rowId xmlns:a16="http://schemas.microsoft.com/office/drawing/2014/main" val="1811626232"/>
                  </a:ext>
                </a:extLst>
              </a:tr>
              <a:tr h="452477">
                <a:tc>
                  <a:txBody>
                    <a:bodyPr/>
                    <a:lstStyle/>
                    <a:p>
                      <a:pPr algn="l"/>
                      <a:r>
                        <a:rPr lang="en-US" sz="1200" dirty="0"/>
                        <a:t>Educator Effectiveness Block</a:t>
                      </a:r>
                      <a:r>
                        <a:rPr lang="en-US" sz="1200" baseline="0" dirty="0"/>
                        <a:t> Grant</a:t>
                      </a:r>
                      <a:endParaRPr lang="en-US" sz="1200" dirty="0"/>
                    </a:p>
                  </a:txBody>
                  <a:tcPr/>
                </a:tc>
                <a:tc>
                  <a:txBody>
                    <a:bodyPr/>
                    <a:lstStyle/>
                    <a:p>
                      <a:pPr algn="r"/>
                      <a:r>
                        <a:rPr lang="en-US" sz="1200" dirty="0"/>
                        <a:t>$3.9 M</a:t>
                      </a:r>
                    </a:p>
                  </a:txBody>
                  <a:tcPr/>
                </a:tc>
                <a:tc>
                  <a:txBody>
                    <a:bodyPr/>
                    <a:lstStyle/>
                    <a:p>
                      <a:pPr algn="ctr"/>
                      <a:r>
                        <a:rPr lang="en-US" sz="1200" dirty="0"/>
                        <a:t>4%</a:t>
                      </a:r>
                    </a:p>
                  </a:txBody>
                  <a:tcPr/>
                </a:tc>
                <a:tc>
                  <a:txBody>
                    <a:bodyPr/>
                    <a:lstStyle/>
                    <a:p>
                      <a:pPr algn="ctr"/>
                      <a:r>
                        <a:rPr lang="en-US" sz="1200" dirty="0"/>
                        <a:t>2025-26</a:t>
                      </a:r>
                    </a:p>
                  </a:txBody>
                  <a:tcPr/>
                </a:tc>
                <a:tc>
                  <a:txBody>
                    <a:bodyPr/>
                    <a:lstStyle/>
                    <a:p>
                      <a:pPr algn="l"/>
                      <a:r>
                        <a:rPr lang="en-US" sz="1200" dirty="0"/>
                        <a:t>Professional Development</a:t>
                      </a:r>
                    </a:p>
                  </a:txBody>
                  <a:tcPr/>
                </a:tc>
                <a:extLst>
                  <a:ext uri="{0D108BD9-81ED-4DB2-BD59-A6C34878D82A}">
                    <a16:rowId xmlns:a16="http://schemas.microsoft.com/office/drawing/2014/main" val="541100036"/>
                  </a:ext>
                </a:extLst>
              </a:tr>
              <a:tr h="642994">
                <a:tc>
                  <a:txBody>
                    <a:bodyPr/>
                    <a:lstStyle/>
                    <a:p>
                      <a:pPr algn="l"/>
                      <a:r>
                        <a:rPr lang="en-US" sz="1200" dirty="0"/>
                        <a:t>Expanded Learning Opportunities Program</a:t>
                      </a:r>
                    </a:p>
                  </a:txBody>
                  <a:tcPr/>
                </a:tc>
                <a:tc>
                  <a:txBody>
                    <a:bodyPr/>
                    <a:lstStyle/>
                    <a:p>
                      <a:pPr algn="r"/>
                      <a:r>
                        <a:rPr lang="en-US" sz="1200" dirty="0"/>
                        <a:t>$4.2 M</a:t>
                      </a:r>
                    </a:p>
                    <a:p>
                      <a:pPr algn="r"/>
                      <a:r>
                        <a:rPr lang="en-US" sz="1200" dirty="0"/>
                        <a:t>($18.1 M 22/23)</a:t>
                      </a:r>
                    </a:p>
                  </a:txBody>
                  <a:tcPr/>
                </a:tc>
                <a:tc>
                  <a:txBody>
                    <a:bodyPr/>
                    <a:lstStyle/>
                    <a:p>
                      <a:pPr algn="ctr"/>
                      <a:r>
                        <a:rPr lang="en-US" sz="1200" dirty="0"/>
                        <a:t>15%</a:t>
                      </a:r>
                    </a:p>
                  </a:txBody>
                  <a:tcPr/>
                </a:tc>
                <a:tc>
                  <a:txBody>
                    <a:bodyPr/>
                    <a:lstStyle/>
                    <a:p>
                      <a:pPr algn="ctr"/>
                      <a:r>
                        <a:rPr lang="en-US" sz="1200" dirty="0"/>
                        <a:t>ongoing</a:t>
                      </a:r>
                    </a:p>
                  </a:txBody>
                  <a:tcPr/>
                </a:tc>
                <a:tc>
                  <a:txBody>
                    <a:bodyPr/>
                    <a:lstStyle/>
                    <a:p>
                      <a:pPr algn="l"/>
                      <a:r>
                        <a:rPr lang="en-US" sz="1200" dirty="0"/>
                        <a:t>Before &amp; After</a:t>
                      </a:r>
                      <a:r>
                        <a:rPr lang="en-US" sz="1200" baseline="0" dirty="0"/>
                        <a:t> School Programs – total 9-hour days + additional instructional days</a:t>
                      </a:r>
                      <a:endParaRPr lang="en-US" sz="1200" dirty="0"/>
                    </a:p>
                  </a:txBody>
                  <a:tcPr/>
                </a:tc>
                <a:extLst>
                  <a:ext uri="{0D108BD9-81ED-4DB2-BD59-A6C34878D82A}">
                    <a16:rowId xmlns:a16="http://schemas.microsoft.com/office/drawing/2014/main" val="681034479"/>
                  </a:ext>
                </a:extLst>
              </a:tr>
              <a:tr h="287558">
                <a:tc>
                  <a:txBody>
                    <a:bodyPr/>
                    <a:lstStyle/>
                    <a:p>
                      <a:pPr algn="l"/>
                      <a:r>
                        <a:rPr lang="en-US" sz="1200" dirty="0"/>
                        <a:t>Senate Bill 117 (State)</a:t>
                      </a:r>
                    </a:p>
                  </a:txBody>
                  <a:tcPr/>
                </a:tc>
                <a:tc>
                  <a:txBody>
                    <a:bodyPr/>
                    <a:lstStyle/>
                    <a:p>
                      <a:pPr algn="r"/>
                      <a:r>
                        <a:rPr lang="en-US" sz="1200" u="none" dirty="0"/>
                        <a:t>$305</a:t>
                      </a:r>
                      <a:r>
                        <a:rPr lang="en-US" sz="1200" u="none" baseline="0" dirty="0"/>
                        <a:t> K</a:t>
                      </a:r>
                      <a:endParaRPr lang="en-US" sz="1200" u="none" dirty="0"/>
                    </a:p>
                  </a:txBody>
                  <a:tcPr/>
                </a:tc>
                <a:tc>
                  <a:txBody>
                    <a:bodyPr/>
                    <a:lstStyle/>
                    <a:p>
                      <a:pPr algn="ctr"/>
                      <a:r>
                        <a:rPr lang="en-US" sz="1200" dirty="0"/>
                        <a:t>61%</a:t>
                      </a:r>
                    </a:p>
                  </a:txBody>
                  <a:tcPr/>
                </a:tc>
                <a:tc>
                  <a:txBody>
                    <a:bodyPr/>
                    <a:lstStyle/>
                    <a:p>
                      <a:pPr algn="ctr"/>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Sanitation &amp; PPE</a:t>
                      </a:r>
                    </a:p>
                  </a:txBody>
                  <a:tcPr/>
                </a:tc>
                <a:extLst>
                  <a:ext uri="{0D108BD9-81ED-4DB2-BD59-A6C34878D82A}">
                    <a16:rowId xmlns:a16="http://schemas.microsoft.com/office/drawing/2014/main" val="755899803"/>
                  </a:ext>
                </a:extLst>
              </a:tr>
              <a:tr h="479264">
                <a:tc>
                  <a:txBody>
                    <a:bodyPr/>
                    <a:lstStyle/>
                    <a:p>
                      <a:pPr algn="l"/>
                      <a:r>
                        <a:rPr lang="en-US" sz="1200" dirty="0"/>
                        <a:t>In-Person</a:t>
                      </a:r>
                      <a:r>
                        <a:rPr lang="en-US" sz="1200" baseline="0" dirty="0"/>
                        <a:t> Instruction (State)</a:t>
                      </a:r>
                      <a:endParaRPr lang="en-US" sz="1200" dirty="0"/>
                    </a:p>
                  </a:txBody>
                  <a:tcPr/>
                </a:tc>
                <a:tc>
                  <a:txBody>
                    <a:bodyPr/>
                    <a:lstStyle/>
                    <a:p>
                      <a:pPr algn="r"/>
                      <a:r>
                        <a:rPr lang="en-US" sz="1200" u="none" dirty="0"/>
                        <a:t>$7.4</a:t>
                      </a:r>
                      <a:r>
                        <a:rPr lang="en-US" sz="1200" u="none" baseline="0" dirty="0"/>
                        <a:t> M</a:t>
                      </a:r>
                      <a:endParaRPr lang="en-US" sz="1200" u="none" dirty="0"/>
                    </a:p>
                  </a:txBody>
                  <a:tcPr/>
                </a:tc>
                <a:tc>
                  <a:txBody>
                    <a:bodyPr/>
                    <a:lstStyle/>
                    <a:p>
                      <a:pPr algn="ctr"/>
                      <a:r>
                        <a:rPr lang="en-US" sz="1200" dirty="0"/>
                        <a:t>98%</a:t>
                      </a:r>
                    </a:p>
                  </a:txBody>
                  <a:tcPr/>
                </a:tc>
                <a:tc>
                  <a:txBody>
                    <a:bodyPr/>
                    <a:lstStyle/>
                    <a:p>
                      <a:pPr algn="ctr"/>
                      <a:r>
                        <a:rPr lang="en-US" sz="1200" dirty="0"/>
                        <a:t>Sept. 30, 2024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School Reopening March</a:t>
                      </a:r>
                      <a:r>
                        <a:rPr lang="en-US" sz="1200" baseline="0" dirty="0"/>
                        <a:t> 2021 &amp; Summer Academy/Bootcamp</a:t>
                      </a:r>
                      <a:endParaRPr lang="en-US" sz="1200" dirty="0"/>
                    </a:p>
                  </a:txBody>
                  <a:tcPr/>
                </a:tc>
                <a:extLst>
                  <a:ext uri="{0D108BD9-81ED-4DB2-BD59-A6C34878D82A}">
                    <a16:rowId xmlns:a16="http://schemas.microsoft.com/office/drawing/2014/main" val="4144833485"/>
                  </a:ext>
                </a:extLst>
              </a:tr>
              <a:tr h="479264">
                <a:tc>
                  <a:txBody>
                    <a:bodyPr/>
                    <a:lstStyle/>
                    <a:p>
                      <a:pPr algn="l"/>
                      <a:r>
                        <a:rPr lang="en-US" sz="1200" dirty="0"/>
                        <a:t>Expanded</a:t>
                      </a:r>
                      <a:r>
                        <a:rPr lang="en-US" sz="1200" baseline="0" dirty="0"/>
                        <a:t> Learning Opportunities Grant (ELO)</a:t>
                      </a:r>
                      <a:endParaRPr lang="en-US" sz="1200" dirty="0"/>
                    </a:p>
                  </a:txBody>
                  <a:tcPr/>
                </a:tc>
                <a:tc>
                  <a:txBody>
                    <a:bodyPr/>
                    <a:lstStyle/>
                    <a:p>
                      <a:pPr algn="r"/>
                      <a:r>
                        <a:rPr lang="en-US" sz="1200" u="none" dirty="0"/>
                        <a:t>$6.5</a:t>
                      </a:r>
                      <a:r>
                        <a:rPr lang="en-US" sz="1200" u="none" baseline="0" dirty="0"/>
                        <a:t> M</a:t>
                      </a:r>
                      <a:endParaRPr lang="en-US" sz="1200" u="none" dirty="0"/>
                    </a:p>
                  </a:txBody>
                  <a:tcPr/>
                </a:tc>
                <a:tc>
                  <a:txBody>
                    <a:bodyPr/>
                    <a:lstStyle/>
                    <a:p>
                      <a:pPr algn="ctr"/>
                      <a:r>
                        <a:rPr lang="en-US" sz="1200" dirty="0"/>
                        <a:t>87%</a:t>
                      </a:r>
                    </a:p>
                  </a:txBody>
                  <a:tcPr/>
                </a:tc>
                <a:tc>
                  <a:txBody>
                    <a:bodyPr/>
                    <a:lstStyle/>
                    <a:p>
                      <a:pPr algn="ctr"/>
                      <a:r>
                        <a:rPr lang="en-US" sz="1200" dirty="0"/>
                        <a:t>August 31, 2024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Additional</a:t>
                      </a:r>
                      <a:r>
                        <a:rPr lang="en-US" sz="1200" baseline="0" dirty="0"/>
                        <a:t> Instructional Opportunities</a:t>
                      </a:r>
                      <a:endParaRPr lang="en-US" sz="1200" dirty="0"/>
                    </a:p>
                  </a:txBody>
                  <a:tcPr/>
                </a:tc>
                <a:extLst>
                  <a:ext uri="{0D108BD9-81ED-4DB2-BD59-A6C34878D82A}">
                    <a16:rowId xmlns:a16="http://schemas.microsoft.com/office/drawing/2014/main" val="745537855"/>
                  </a:ext>
                </a:extLst>
              </a:tr>
              <a:tr h="331747">
                <a:tc>
                  <a:txBody>
                    <a:bodyPr/>
                    <a:lstStyle/>
                    <a:p>
                      <a:pPr algn="l"/>
                      <a:r>
                        <a:rPr lang="en-US" sz="1200" dirty="0"/>
                        <a:t>ELO -</a:t>
                      </a:r>
                      <a:r>
                        <a:rPr lang="en-US" sz="1200" baseline="0" dirty="0"/>
                        <a:t> Paraprofessionals</a:t>
                      </a:r>
                      <a:endParaRPr lang="en-US" sz="1200" dirty="0"/>
                    </a:p>
                  </a:txBody>
                  <a:tcPr/>
                </a:tc>
                <a:tc>
                  <a:txBody>
                    <a:bodyPr/>
                    <a:lstStyle/>
                    <a:p>
                      <a:pPr algn="r"/>
                      <a:r>
                        <a:rPr lang="en-US" sz="1200" u="none" dirty="0"/>
                        <a:t>$1.3</a:t>
                      </a:r>
                      <a:r>
                        <a:rPr lang="en-US" sz="1200" u="none" baseline="0" dirty="0"/>
                        <a:t> M</a:t>
                      </a:r>
                      <a:endParaRPr lang="en-US" sz="1200" b="0" u="none" dirty="0"/>
                    </a:p>
                  </a:txBody>
                  <a:tcPr/>
                </a:tc>
                <a:tc>
                  <a:txBody>
                    <a:bodyPr/>
                    <a:lstStyle/>
                    <a:p>
                      <a:pPr algn="ctr"/>
                      <a:r>
                        <a:rPr lang="en-US" sz="1200" dirty="0"/>
                        <a:t>100%</a:t>
                      </a:r>
                    </a:p>
                  </a:txBody>
                  <a:tcPr/>
                </a:tc>
                <a:tc>
                  <a:txBody>
                    <a:bodyPr/>
                    <a:lstStyle/>
                    <a:p>
                      <a:pPr algn="ctr"/>
                      <a:r>
                        <a:rPr lang="en-US" sz="1200" dirty="0"/>
                        <a:t>Sept. 30</a:t>
                      </a:r>
                      <a:r>
                        <a:rPr lang="en-US" sz="1200" baseline="0" dirty="0"/>
                        <a:t>, 2024</a:t>
                      </a:r>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a:tc>
                <a:extLst>
                  <a:ext uri="{0D108BD9-81ED-4DB2-BD59-A6C34878D82A}">
                    <a16:rowId xmlns:a16="http://schemas.microsoft.com/office/drawing/2014/main" val="1171981137"/>
                  </a:ext>
                </a:extLst>
              </a:tr>
              <a:tr h="4524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strike="noStrike" cap="none" dirty="0">
                          <a:sym typeface="Arial"/>
                        </a:rPr>
                        <a:t>Alternative Dispute Resolution (ADR)</a:t>
                      </a:r>
                      <a:endParaRPr lang="en-US" sz="1200" b="0" i="0" u="none" strike="noStrike" cap="none" dirty="0">
                        <a:solidFill>
                          <a:schemeClr val="dk1"/>
                        </a:solidFill>
                        <a:latin typeface="+mn-lt"/>
                        <a:ea typeface="+mn-ea"/>
                        <a:cs typeface="+mn-cs"/>
                        <a:sym typeface="Arial"/>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u="none" strike="noStrike" cap="none" dirty="0">
                          <a:sym typeface="Arial"/>
                        </a:rPr>
                        <a:t>$230 K</a:t>
                      </a:r>
                      <a:endParaRPr lang="en-US" sz="1200" b="0" i="0" u="none" strike="noStrike" cap="none" dirty="0">
                        <a:solidFill>
                          <a:schemeClr val="dk1"/>
                        </a:solidFill>
                        <a:latin typeface="+mn-lt"/>
                        <a:ea typeface="+mn-ea"/>
                        <a:cs typeface="+mn-cs"/>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u="none" strike="noStrike" cap="none" dirty="0">
                          <a:solidFill>
                            <a:schemeClr val="dk1"/>
                          </a:solidFill>
                          <a:sym typeface="Arial"/>
                        </a:rPr>
                        <a:t>100%</a:t>
                      </a:r>
                      <a:endParaRPr lang="en-US" sz="1200" b="0" i="0" u="none" strike="noStrike" cap="none" dirty="0">
                        <a:solidFill>
                          <a:schemeClr val="dk1"/>
                        </a:solidFill>
                        <a:latin typeface="+mn-lt"/>
                        <a:ea typeface="+mn-ea"/>
                        <a:cs typeface="+mn-cs"/>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u="none" strike="noStrike" cap="none" dirty="0">
                          <a:solidFill>
                            <a:schemeClr val="dk1"/>
                          </a:solidFill>
                          <a:sym typeface="Arial"/>
                        </a:rPr>
                        <a:t>June 30, 2023</a:t>
                      </a:r>
                      <a:endParaRPr lang="en-US" sz="1200" b="0" i="0" u="none" strike="noStrike" cap="none" dirty="0">
                        <a:solidFill>
                          <a:schemeClr val="dk1"/>
                        </a:solidFill>
                        <a:latin typeface="+mn-lt"/>
                        <a:ea typeface="+mn-ea"/>
                        <a:cs typeface="+mn-cs"/>
                        <a:sym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strike="noStrike" cap="none" dirty="0">
                          <a:sym typeface="Arial"/>
                        </a:rPr>
                        <a:t>Settlements Agreements</a:t>
                      </a:r>
                      <a:endParaRPr lang="en-US" sz="1200" b="0" i="0" u="none" strike="noStrike" cap="none" dirty="0">
                        <a:solidFill>
                          <a:schemeClr val="dk1"/>
                        </a:solidFill>
                        <a:latin typeface="+mn-lt"/>
                        <a:ea typeface="+mn-ea"/>
                        <a:cs typeface="+mn-cs"/>
                        <a:sym typeface="Arial"/>
                      </a:endParaRPr>
                    </a:p>
                  </a:txBody>
                  <a:tcPr/>
                </a:tc>
                <a:extLst>
                  <a:ext uri="{0D108BD9-81ED-4DB2-BD59-A6C34878D82A}">
                    <a16:rowId xmlns:a16="http://schemas.microsoft.com/office/drawing/2014/main" val="327487214"/>
                  </a:ext>
                </a:extLst>
              </a:tr>
              <a:tr h="4393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strike="noStrike" cap="none" dirty="0">
                          <a:solidFill>
                            <a:schemeClr val="dk1"/>
                          </a:solidFill>
                          <a:sym typeface="Arial"/>
                        </a:rPr>
                        <a:t>Learning Recovery Support</a:t>
                      </a:r>
                      <a:endParaRPr lang="en-US" sz="1200" b="0" i="0" u="none" strike="noStrike" cap="none" dirty="0">
                        <a:solidFill>
                          <a:schemeClr val="dk1"/>
                        </a:solidFill>
                        <a:latin typeface="+mn-lt"/>
                        <a:ea typeface="+mn-ea"/>
                        <a:cs typeface="+mn-cs"/>
                        <a:sym typeface="Arial"/>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u="none" strike="noStrike" cap="none" dirty="0">
                          <a:solidFill>
                            <a:schemeClr val="dk1"/>
                          </a:solidFill>
                          <a:sym typeface="Arial"/>
                        </a:rPr>
                        <a:t>$1.2 M</a:t>
                      </a:r>
                      <a:endParaRPr lang="en-US" sz="1200" b="0" i="0" u="none" strike="noStrike" cap="none" dirty="0">
                        <a:solidFill>
                          <a:schemeClr val="dk1"/>
                        </a:solidFill>
                        <a:latin typeface="+mn-lt"/>
                        <a:ea typeface="+mn-ea"/>
                        <a:cs typeface="+mn-cs"/>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u="none" strike="noStrike" cap="none" spc="0" baseline="0" dirty="0">
                          <a:ln w="6350" cap="flat">
                            <a:solidFill>
                              <a:srgbClr val="3B213A">
                                <a:alpha val="80000"/>
                              </a:srgbClr>
                            </a:solidFill>
                            <a:prstDash val="solid"/>
                            <a:round/>
                          </a:ln>
                          <a:solidFill>
                            <a:schemeClr val="dk1"/>
                          </a:solidFill>
                          <a:uFillTx/>
                          <a:sym typeface="Arial"/>
                        </a:rPr>
                        <a:t>100%</a:t>
                      </a:r>
                      <a:endParaRPr lang="en-US" sz="1200" b="0" i="0" u="none" strike="noStrike" cap="none" spc="0" baseline="0" dirty="0">
                        <a:ln w="6350" cap="flat">
                          <a:solidFill>
                            <a:srgbClr val="3B213A">
                              <a:alpha val="80000"/>
                            </a:srgbClr>
                          </a:solidFill>
                          <a:prstDash val="solid"/>
                          <a:round/>
                        </a:ln>
                        <a:solidFill>
                          <a:schemeClr val="dk1"/>
                        </a:solidFill>
                        <a:uFillTx/>
                        <a:latin typeface="+mn-lt"/>
                        <a:ea typeface="+mn-ea"/>
                        <a:cs typeface="+mn-cs"/>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u="none" strike="noStrike" cap="none" dirty="0">
                          <a:solidFill>
                            <a:schemeClr val="dk1"/>
                          </a:solidFill>
                          <a:sym typeface="Arial"/>
                        </a:rPr>
                        <a:t>June 30, 2023</a:t>
                      </a:r>
                      <a:endParaRPr lang="en-US" sz="1200" b="0" i="0" u="none" strike="noStrike" cap="none" dirty="0">
                        <a:solidFill>
                          <a:schemeClr val="dk1"/>
                        </a:solidFill>
                        <a:latin typeface="+mn-lt"/>
                        <a:ea typeface="+mn-ea"/>
                        <a:cs typeface="+mn-cs"/>
                        <a:sym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strike="noStrike" cap="none" dirty="0">
                          <a:solidFill>
                            <a:schemeClr val="dk1"/>
                          </a:solidFill>
                          <a:sym typeface="Arial"/>
                        </a:rPr>
                        <a:t>Learning Loss - Behavioral</a:t>
                      </a:r>
                      <a:endParaRPr lang="en-US" sz="1200" b="0" i="0" u="none" strike="noStrike" cap="none" dirty="0">
                        <a:solidFill>
                          <a:schemeClr val="dk1"/>
                        </a:solidFill>
                        <a:latin typeface="+mn-lt"/>
                        <a:ea typeface="+mn-ea"/>
                        <a:cs typeface="+mn-cs"/>
                        <a:sym typeface="Arial"/>
                      </a:endParaRPr>
                    </a:p>
                  </a:txBody>
                  <a:tcPr/>
                </a:tc>
                <a:extLst>
                  <a:ext uri="{0D108BD9-81ED-4DB2-BD59-A6C34878D82A}">
                    <a16:rowId xmlns:a16="http://schemas.microsoft.com/office/drawing/2014/main" val="1914560543"/>
                  </a:ext>
                </a:extLst>
              </a:tr>
              <a:tr h="4393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strike="noStrike" cap="none" dirty="0">
                          <a:solidFill>
                            <a:schemeClr val="dk1"/>
                          </a:solidFill>
                          <a:sym typeface="Arial"/>
                        </a:rPr>
                        <a:t>Arts, Music, &amp; Instructional Materials</a:t>
                      </a:r>
                      <a:endParaRPr lang="en-US" sz="1200" b="0" i="0" u="none" strike="noStrike" cap="none" dirty="0">
                        <a:solidFill>
                          <a:schemeClr val="dk1"/>
                        </a:solidFill>
                        <a:latin typeface="+mn-lt"/>
                        <a:ea typeface="+mn-ea"/>
                        <a:cs typeface="+mn-cs"/>
                        <a:sym typeface="Arial"/>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u="none" strike="noStrike" cap="none" dirty="0">
                          <a:solidFill>
                            <a:schemeClr val="dk1"/>
                          </a:solidFill>
                          <a:sym typeface="Arial"/>
                        </a:rPr>
                        <a:t>$6.2 M</a:t>
                      </a:r>
                      <a:endParaRPr lang="en-US" sz="1200" b="0" i="0" u="none" strike="noStrike" cap="none" dirty="0">
                        <a:solidFill>
                          <a:schemeClr val="dk1"/>
                        </a:solidFill>
                        <a:latin typeface="+mn-lt"/>
                        <a:ea typeface="+mn-ea"/>
                        <a:cs typeface="+mn-cs"/>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u="none" strike="noStrike" cap="none" spc="0" baseline="0" dirty="0">
                          <a:ln w="6350" cap="flat">
                            <a:solidFill>
                              <a:srgbClr val="3B213A">
                                <a:alpha val="80000"/>
                              </a:srgbClr>
                            </a:solidFill>
                            <a:prstDash val="solid"/>
                            <a:round/>
                          </a:ln>
                          <a:solidFill>
                            <a:schemeClr val="dk1"/>
                          </a:solidFill>
                          <a:uFillTx/>
                          <a:latin typeface="+mn-lt"/>
                          <a:ea typeface="+mn-ea"/>
                          <a:cs typeface="+mn-cs"/>
                          <a:sym typeface="Arial"/>
                        </a:rPr>
                        <a:t>100%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u="none" strike="noStrike" cap="none" dirty="0">
                          <a:solidFill>
                            <a:schemeClr val="dk1"/>
                          </a:solidFill>
                          <a:sym typeface="Arial"/>
                        </a:rPr>
                        <a:t>2025/2026</a:t>
                      </a:r>
                      <a:endParaRPr lang="en-US" sz="1200" b="0" i="0" u="none" strike="noStrike" cap="none" dirty="0">
                        <a:solidFill>
                          <a:schemeClr val="dk1"/>
                        </a:solidFill>
                        <a:latin typeface="+mn-lt"/>
                        <a:ea typeface="+mn-ea"/>
                        <a:cs typeface="+mn-cs"/>
                        <a:sym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strike="noStrike" cap="none" dirty="0">
                          <a:solidFill>
                            <a:schemeClr val="dk1"/>
                          </a:solidFill>
                          <a:sym typeface="Arial"/>
                        </a:rPr>
                        <a:t>Increase statutory expenses</a:t>
                      </a:r>
                      <a:endParaRPr lang="en-US" sz="1200" b="0" i="0" u="none" strike="noStrike" cap="none" dirty="0">
                        <a:solidFill>
                          <a:schemeClr val="dk1"/>
                        </a:solidFill>
                        <a:latin typeface="+mn-lt"/>
                        <a:ea typeface="+mn-ea"/>
                        <a:cs typeface="+mn-cs"/>
                        <a:sym typeface="Arial"/>
                      </a:endParaRPr>
                    </a:p>
                  </a:txBody>
                  <a:tcPr/>
                </a:tc>
                <a:extLst>
                  <a:ext uri="{0D108BD9-81ED-4DB2-BD59-A6C34878D82A}">
                    <a16:rowId xmlns:a16="http://schemas.microsoft.com/office/drawing/2014/main" val="3599867620"/>
                  </a:ext>
                </a:extLst>
              </a:tr>
              <a:tr h="4393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strike="noStrike" cap="none" dirty="0">
                          <a:solidFill>
                            <a:schemeClr val="dk1"/>
                          </a:solidFill>
                          <a:sym typeface="Arial"/>
                        </a:rPr>
                        <a:t>Learning Recovery Emergency Block</a:t>
                      </a:r>
                      <a:endParaRPr lang="en-US" sz="1200" b="0" i="0" u="none" strike="noStrike" cap="none" dirty="0">
                        <a:solidFill>
                          <a:schemeClr val="dk1"/>
                        </a:solidFill>
                        <a:latin typeface="+mn-lt"/>
                        <a:ea typeface="+mn-ea"/>
                        <a:cs typeface="+mn-cs"/>
                        <a:sym typeface="Arial"/>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u="none" strike="noStrike" cap="none" dirty="0">
                          <a:solidFill>
                            <a:schemeClr val="dk1"/>
                          </a:solidFill>
                          <a:sym typeface="Arial"/>
                        </a:rPr>
                        <a:t>$30.3</a:t>
                      </a:r>
                      <a:endParaRPr lang="en-US" sz="1200" b="0" i="0" u="none" strike="noStrike" cap="none" dirty="0">
                        <a:solidFill>
                          <a:schemeClr val="dk1"/>
                        </a:solidFill>
                        <a:latin typeface="+mn-lt"/>
                        <a:ea typeface="+mn-ea"/>
                        <a:cs typeface="+mn-cs"/>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u="none" strike="noStrike" cap="none" spc="0" baseline="0">
                          <a:ln w="6350" cap="flat">
                            <a:solidFill>
                              <a:srgbClr val="3B213A">
                                <a:alpha val="80000"/>
                              </a:srgbClr>
                            </a:solidFill>
                            <a:prstDash val="solid"/>
                            <a:round/>
                          </a:ln>
                          <a:solidFill>
                            <a:schemeClr val="dk1"/>
                          </a:solidFill>
                          <a:uFillTx/>
                          <a:sym typeface="Arial"/>
                        </a:rPr>
                        <a:t>1</a:t>
                      </a:r>
                      <a:r>
                        <a:rPr lang="en-US" sz="1200" b="0" u="none" strike="noStrike" cap="none" spc="0" baseline="0" dirty="0">
                          <a:ln w="6350" cap="flat">
                            <a:solidFill>
                              <a:srgbClr val="3B213A">
                                <a:alpha val="80000"/>
                              </a:srgbClr>
                            </a:solidFill>
                            <a:prstDash val="solid"/>
                            <a:round/>
                          </a:ln>
                          <a:solidFill>
                            <a:schemeClr val="dk1"/>
                          </a:solidFill>
                          <a:uFillTx/>
                          <a:sym typeface="Arial"/>
                        </a:rPr>
                        <a:t>5</a:t>
                      </a:r>
                      <a:r>
                        <a:rPr lang="en-US" sz="1200" b="0" u="none" strike="noStrike" cap="none" spc="0" baseline="0">
                          <a:ln w="6350" cap="flat">
                            <a:solidFill>
                              <a:srgbClr val="3B213A">
                                <a:alpha val="80000"/>
                              </a:srgbClr>
                            </a:solidFill>
                            <a:prstDash val="solid"/>
                            <a:round/>
                          </a:ln>
                          <a:solidFill>
                            <a:schemeClr val="dk1"/>
                          </a:solidFill>
                          <a:uFillTx/>
                          <a:sym typeface="Arial"/>
                        </a:rPr>
                        <a:t>%</a:t>
                      </a:r>
                      <a:endParaRPr lang="en-US" sz="1200" b="0" i="0" u="none" strike="noStrike" cap="none" spc="0" baseline="0" dirty="0">
                        <a:ln w="6350" cap="flat">
                          <a:solidFill>
                            <a:srgbClr val="3B213A">
                              <a:alpha val="80000"/>
                            </a:srgbClr>
                          </a:solidFill>
                          <a:prstDash val="solid"/>
                          <a:round/>
                        </a:ln>
                        <a:solidFill>
                          <a:schemeClr val="dk1"/>
                        </a:solidFill>
                        <a:uFillTx/>
                        <a:latin typeface="+mn-lt"/>
                        <a:ea typeface="+mn-ea"/>
                        <a:cs typeface="+mn-cs"/>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u="none" strike="noStrike" cap="none" dirty="0">
                          <a:solidFill>
                            <a:schemeClr val="dk1"/>
                          </a:solidFill>
                          <a:sym typeface="Arial"/>
                        </a:rPr>
                        <a:t>2027/2028</a:t>
                      </a:r>
                      <a:endParaRPr lang="en-US" sz="1200" b="0" i="0" u="none" strike="noStrike" cap="none" dirty="0">
                        <a:solidFill>
                          <a:schemeClr val="dk1"/>
                        </a:solidFill>
                        <a:latin typeface="+mn-lt"/>
                        <a:ea typeface="+mn-ea"/>
                        <a:cs typeface="+mn-cs"/>
                        <a:sym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strike="noStrike" cap="none" dirty="0">
                          <a:solidFill>
                            <a:schemeClr val="dk1"/>
                          </a:solidFill>
                          <a:sym typeface="Arial"/>
                        </a:rPr>
                        <a:t>Behavioral Support Staff</a:t>
                      </a:r>
                      <a:endParaRPr lang="en-US" sz="1200" b="0" i="0" u="none" strike="noStrike" cap="none" dirty="0">
                        <a:solidFill>
                          <a:schemeClr val="dk1"/>
                        </a:solidFill>
                        <a:latin typeface="+mn-lt"/>
                        <a:ea typeface="+mn-ea"/>
                        <a:cs typeface="+mn-cs"/>
                        <a:sym typeface="Arial"/>
                      </a:endParaRPr>
                    </a:p>
                  </a:txBody>
                  <a:tcPr/>
                </a:tc>
                <a:extLst>
                  <a:ext uri="{0D108BD9-81ED-4DB2-BD59-A6C34878D82A}">
                    <a16:rowId xmlns:a16="http://schemas.microsoft.com/office/drawing/2014/main" val="959862286"/>
                  </a:ext>
                </a:extLst>
              </a:tr>
              <a:tr h="3317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strike="noStrike" cap="none" dirty="0">
                          <a:sym typeface="Arial"/>
                        </a:rPr>
                        <a:t>TOTAL</a:t>
                      </a:r>
                      <a:endParaRPr lang="en-US" sz="1200" b="1" i="0" u="none" strike="noStrike" cap="none" dirty="0">
                        <a:solidFill>
                          <a:schemeClr val="dk1"/>
                        </a:solidFill>
                        <a:latin typeface="+mn-lt"/>
                        <a:ea typeface="+mn-ea"/>
                        <a:cs typeface="+mn-cs"/>
                        <a:sym typeface="Arial"/>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0" u="none" strike="noStrike" cap="none" dirty="0">
                          <a:solidFill>
                            <a:schemeClr val="dk1"/>
                          </a:solidFill>
                          <a:latin typeface="+mn-lt"/>
                          <a:ea typeface="+mn-ea"/>
                          <a:cs typeface="+mn-cs"/>
                          <a:sym typeface="Arial"/>
                        </a:rPr>
                        <a:t>$61.5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cap="none" dirty="0">
                        <a:solidFill>
                          <a:schemeClr val="dk1"/>
                        </a:solidFill>
                        <a:latin typeface="+mn-lt"/>
                        <a:ea typeface="+mn-ea"/>
                        <a:cs typeface="+mn-cs"/>
                        <a:sym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cap="none" dirty="0">
                        <a:solidFill>
                          <a:schemeClr val="dk1"/>
                        </a:solidFill>
                        <a:latin typeface="+mn-lt"/>
                        <a:ea typeface="+mn-ea"/>
                        <a:cs typeface="+mn-cs"/>
                        <a:sym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cap="none" dirty="0">
                        <a:solidFill>
                          <a:schemeClr val="dk1"/>
                        </a:solidFill>
                        <a:latin typeface="+mn-lt"/>
                        <a:ea typeface="+mn-ea"/>
                        <a:cs typeface="+mn-cs"/>
                        <a:sym typeface="Arial"/>
                      </a:endParaRPr>
                    </a:p>
                  </a:txBody>
                  <a:tcPr/>
                </a:tc>
                <a:extLst>
                  <a:ext uri="{0D108BD9-81ED-4DB2-BD59-A6C34878D82A}">
                    <a16:rowId xmlns:a16="http://schemas.microsoft.com/office/drawing/2014/main" val="1681190697"/>
                  </a:ext>
                </a:extLst>
              </a:tr>
            </a:tbl>
          </a:graphicData>
        </a:graphic>
      </p:graphicFrame>
      <p:sp>
        <p:nvSpPr>
          <p:cNvPr id="9" name="Slide Number Placeholder 8">
            <a:extLst>
              <a:ext uri="{FF2B5EF4-FFF2-40B4-BE49-F238E27FC236}">
                <a16:creationId xmlns:a16="http://schemas.microsoft.com/office/drawing/2014/main" id="{BD3C7176-3E00-6639-F02A-650D944E06C0}"/>
              </a:ext>
            </a:extLst>
          </p:cNvPr>
          <p:cNvSpPr>
            <a:spLocks noGrp="1"/>
          </p:cNvSpPr>
          <p:nvPr>
            <p:ph type="sldNum" sz="quarter" idx="2"/>
          </p:nvPr>
        </p:nvSpPr>
        <p:spPr>
          <a:xfrm>
            <a:off x="115639" y="6347047"/>
            <a:ext cx="290143" cy="553998"/>
          </a:xfrm>
        </p:spPr>
        <p:txBody>
          <a:bodyPr/>
          <a:lstStyle/>
          <a:p>
            <a:fld id="{86CB4B4D-7CA3-9044-876B-883B54F8677D}" type="slidenum">
              <a:rPr lang="en-US" smtClean="0">
                <a:ln w="0"/>
                <a:solidFill>
                  <a:schemeClr val="tx1"/>
                </a:solidFill>
                <a:effectLst>
                  <a:outerShdw blurRad="38100" dist="19050" dir="2700000" algn="tl" rotWithShape="0">
                    <a:schemeClr val="dk1">
                      <a:alpha val="40000"/>
                    </a:schemeClr>
                  </a:outerShdw>
                </a:effectLst>
              </a:rPr>
              <a:t>6</a:t>
            </a:fld>
            <a:endParaRPr lang="en-US" dirty="0">
              <a:ln w="0"/>
              <a:solidFill>
                <a:schemeClr val="tx1"/>
              </a:solidFill>
              <a:effectLst>
                <a:outerShdw blurRad="38100" dist="19050" dir="2700000" algn="tl" rotWithShape="0">
                  <a:schemeClr val="dk1">
                    <a:alpha val="40000"/>
                  </a:schemeClr>
                </a:outerShdw>
              </a:effectLst>
            </a:endParaRPr>
          </a:p>
        </p:txBody>
      </p:sp>
      <p:pic>
        <p:nvPicPr>
          <p:cNvPr id="115" name="Picture 3" descr="Picture 3"/>
          <p:cNvPicPr>
            <a:picLocks noChangeAspect="1"/>
          </p:cNvPicPr>
          <p:nvPr/>
        </p:nvPicPr>
        <p:blipFill>
          <a:blip r:embed="rId4"/>
          <a:srcRect l="3833" t="11743" r="66755" b="49445"/>
          <a:stretch>
            <a:fillRect/>
          </a:stretch>
        </p:blipFill>
        <p:spPr>
          <a:xfrm>
            <a:off x="10415592" y="132733"/>
            <a:ext cx="1569183" cy="1610477"/>
          </a:xfrm>
          <a:prstGeom prst="rect">
            <a:avLst/>
          </a:prstGeom>
          <a:ln w="12700">
            <a:miter lim="400000"/>
          </a:ln>
        </p:spPr>
      </p:pic>
    </p:spTree>
    <p:extLst>
      <p:ext uri="{BB962C8B-B14F-4D97-AF65-F5344CB8AC3E}">
        <p14:creationId xmlns:p14="http://schemas.microsoft.com/office/powerpoint/2010/main" val="71073927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Alvord_PPT_blankwhite.png" descr="Alvord_PPT_blankwhite.png"/>
          <p:cNvPicPr>
            <a:picLocks noChangeAspect="1"/>
          </p:cNvPicPr>
          <p:nvPr/>
        </p:nvPicPr>
        <p:blipFill>
          <a:blip r:embed="rId3"/>
          <a:stretch>
            <a:fillRect/>
          </a:stretch>
        </p:blipFill>
        <p:spPr>
          <a:xfrm>
            <a:off x="0" y="522"/>
            <a:ext cx="12192000" cy="6856956"/>
          </a:xfrm>
          <a:prstGeom prst="rect">
            <a:avLst/>
          </a:prstGeom>
          <a:ln w="12700">
            <a:miter lim="400000"/>
          </a:ln>
        </p:spPr>
      </p:pic>
      <p:sp>
        <p:nvSpPr>
          <p:cNvPr id="114" name="Branding Purpose.…"/>
          <p:cNvSpPr txBox="1"/>
          <p:nvPr/>
        </p:nvSpPr>
        <p:spPr>
          <a:xfrm>
            <a:off x="580628" y="691761"/>
            <a:ext cx="10674624" cy="896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defTabSz="457200">
              <a:lnSpc>
                <a:spcPts val="6900"/>
              </a:lnSpc>
              <a:defRPr sz="4500" b="1">
                <a:solidFill>
                  <a:srgbClr val="E27939"/>
                </a:solidFill>
              </a:defRPr>
            </a:pPr>
            <a:endParaRPr dirty="0"/>
          </a:p>
        </p:txBody>
      </p:sp>
      <p:sp>
        <p:nvSpPr>
          <p:cNvPr id="2" name="Content Placeholder 2">
            <a:extLst>
              <a:ext uri="{FF2B5EF4-FFF2-40B4-BE49-F238E27FC236}">
                <a16:creationId xmlns:a16="http://schemas.microsoft.com/office/drawing/2014/main" id="{74014A7A-60B2-555D-EB03-746C62D2B244}"/>
              </a:ext>
            </a:extLst>
          </p:cNvPr>
          <p:cNvSpPr txBox="1">
            <a:spLocks/>
          </p:cNvSpPr>
          <p:nvPr/>
        </p:nvSpPr>
        <p:spPr>
          <a:xfrm>
            <a:off x="580628" y="1875421"/>
            <a:ext cx="10515599" cy="446202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20000"/>
              </a:spcBef>
              <a:spcAft>
                <a:spcPts val="0"/>
              </a:spcAft>
              <a:buClr>
                <a:srgbClr val="DD7500"/>
              </a:buClr>
              <a:buSzPct val="75000"/>
              <a:buFontTx/>
              <a:buNone/>
              <a:tabLst/>
              <a:defRPr/>
            </a:pPr>
            <a:endParaRPr kumimoji="0" lang="en-US" sz="2400" b="0" i="0" u="none" strike="noStrike" kern="0" cap="none" spc="0" normalizeH="0" baseline="0" noProof="0" dirty="0">
              <a:ln>
                <a:noFill/>
              </a:ln>
              <a:solidFill>
                <a:schemeClr val="tx1"/>
              </a:solidFill>
              <a:effectLst/>
              <a:uLnTx/>
              <a:uFillTx/>
              <a:latin typeface="Arial"/>
              <a:cs typeface="Arial"/>
              <a:sym typeface="Arial"/>
            </a:endParaRPr>
          </a:p>
        </p:txBody>
      </p:sp>
      <p:sp>
        <p:nvSpPr>
          <p:cNvPr id="3" name="Title 3">
            <a:extLst>
              <a:ext uri="{FF2B5EF4-FFF2-40B4-BE49-F238E27FC236}">
                <a16:creationId xmlns:a16="http://schemas.microsoft.com/office/drawing/2014/main" id="{E299DD57-A69B-47CF-76E6-C804CF02D9F6}"/>
              </a:ext>
            </a:extLst>
          </p:cNvPr>
          <p:cNvSpPr txBox="1">
            <a:spLocks/>
          </p:cNvSpPr>
          <p:nvPr/>
        </p:nvSpPr>
        <p:spPr>
          <a:xfrm>
            <a:off x="413136" y="235612"/>
            <a:ext cx="8278357" cy="1292245"/>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1pPr>
            <a:lvl2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2pPr>
            <a:lvl3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3pPr>
            <a:lvl4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4pPr>
            <a:lvl5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5pPr>
            <a:lvl6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6pPr>
            <a:lvl7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7pPr>
            <a:lvl8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8pPr>
            <a:lvl9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9pPr>
          </a:lstStyle>
          <a:p>
            <a:pPr hangingPunct="1"/>
            <a:r>
              <a:rPr lang="en-US" sz="3200" dirty="0">
                <a:solidFill>
                  <a:schemeClr val="tx1"/>
                </a:solidFill>
              </a:rPr>
              <a:t>2022/23 Second Interim Budget</a:t>
            </a:r>
            <a:br>
              <a:rPr lang="en-US" sz="3200" dirty="0">
                <a:solidFill>
                  <a:schemeClr val="tx1"/>
                </a:solidFill>
              </a:rPr>
            </a:br>
            <a:r>
              <a:rPr lang="en-US" sz="3200" dirty="0">
                <a:solidFill>
                  <a:schemeClr val="tx1"/>
                </a:solidFill>
              </a:rPr>
              <a:t>GF Ending Fund Balances</a:t>
            </a:r>
            <a:br>
              <a:rPr lang="en-US" sz="3600" dirty="0">
                <a:solidFill>
                  <a:schemeClr val="tx1"/>
                </a:solidFill>
              </a:rPr>
            </a:br>
            <a:endParaRPr lang="en-US" dirty="0">
              <a:solidFill>
                <a:schemeClr val="tx1"/>
              </a:solidFill>
            </a:endParaRPr>
          </a:p>
        </p:txBody>
      </p:sp>
      <p:graphicFrame>
        <p:nvGraphicFramePr>
          <p:cNvPr id="6" name="Table 5">
            <a:extLst>
              <a:ext uri="{FF2B5EF4-FFF2-40B4-BE49-F238E27FC236}">
                <a16:creationId xmlns:a16="http://schemas.microsoft.com/office/drawing/2014/main" id="{B02F9AC6-82E5-9A51-F62B-A383990F07DF}"/>
              </a:ext>
            </a:extLst>
          </p:cNvPr>
          <p:cNvGraphicFramePr>
            <a:graphicFrameLocks noGrp="1"/>
          </p:cNvGraphicFramePr>
          <p:nvPr>
            <p:extLst>
              <p:ext uri="{D42A27DB-BD31-4B8C-83A1-F6EECF244321}">
                <p14:modId xmlns:p14="http://schemas.microsoft.com/office/powerpoint/2010/main" val="2755452644"/>
              </p:ext>
            </p:extLst>
          </p:nvPr>
        </p:nvGraphicFramePr>
        <p:xfrm>
          <a:off x="413136" y="1579271"/>
          <a:ext cx="11083646" cy="4215380"/>
        </p:xfrm>
        <a:graphic>
          <a:graphicData uri="http://schemas.openxmlformats.org/drawingml/2006/table">
            <a:tbl>
              <a:tblPr firstRow="1" bandRow="1">
                <a:tableStyleId>{22838BEF-8BB2-4498-84A7-C5851F593DF1}</a:tableStyleId>
              </a:tblPr>
              <a:tblGrid>
                <a:gridCol w="2996944">
                  <a:extLst>
                    <a:ext uri="{9D8B030D-6E8A-4147-A177-3AD203B41FA5}">
                      <a16:colId xmlns:a16="http://schemas.microsoft.com/office/drawing/2014/main" val="510670233"/>
                    </a:ext>
                  </a:extLst>
                </a:gridCol>
                <a:gridCol w="2995237">
                  <a:extLst>
                    <a:ext uri="{9D8B030D-6E8A-4147-A177-3AD203B41FA5}">
                      <a16:colId xmlns:a16="http://schemas.microsoft.com/office/drawing/2014/main" val="1246704173"/>
                    </a:ext>
                  </a:extLst>
                </a:gridCol>
                <a:gridCol w="2594845">
                  <a:extLst>
                    <a:ext uri="{9D8B030D-6E8A-4147-A177-3AD203B41FA5}">
                      <a16:colId xmlns:a16="http://schemas.microsoft.com/office/drawing/2014/main" val="837582007"/>
                    </a:ext>
                  </a:extLst>
                </a:gridCol>
                <a:gridCol w="2496620">
                  <a:extLst>
                    <a:ext uri="{9D8B030D-6E8A-4147-A177-3AD203B41FA5}">
                      <a16:colId xmlns:a16="http://schemas.microsoft.com/office/drawing/2014/main" val="2888206277"/>
                    </a:ext>
                  </a:extLst>
                </a:gridCol>
              </a:tblGrid>
              <a:tr h="904510">
                <a:tc>
                  <a:txBody>
                    <a:bodyPr/>
                    <a:lstStyle/>
                    <a:p>
                      <a:pPr algn="ctr" fontAlgn="ctr"/>
                      <a:r>
                        <a:rPr lang="en-US" sz="1800" b="0" u="none" strike="noStrike" dirty="0">
                          <a:solidFill>
                            <a:srgbClr val="000000"/>
                          </a:solidFill>
                          <a:effectLst/>
                        </a:rPr>
                        <a:t> </a:t>
                      </a:r>
                      <a:endParaRPr lang="en-US" sz="1800" b="0" i="0" u="none" strike="noStrike" dirty="0">
                        <a:solidFill>
                          <a:srgbClr val="000000"/>
                        </a:solidFill>
                        <a:effectLst/>
                        <a:latin typeface="Arial" panose="020B0604020202020204" pitchFamily="34" charset="0"/>
                      </a:endParaRPr>
                    </a:p>
                  </a:txBody>
                  <a:tcPr marL="6350" marR="6350" marT="6350" marB="0" anchor="ctr"/>
                </a:tc>
                <a:tc>
                  <a:txBody>
                    <a:bodyPr/>
                    <a:lstStyle/>
                    <a:p>
                      <a:pPr algn="ctr" rtl="0" fontAlgn="ctr"/>
                      <a:r>
                        <a:rPr lang="en-US" sz="2000" b="0" u="none" strike="noStrike" cap="none" spc="0" dirty="0">
                          <a:ln w="0"/>
                          <a:solidFill>
                            <a:schemeClr val="tx1"/>
                          </a:solidFill>
                          <a:effectLst>
                            <a:outerShdw blurRad="38100" dist="19050" dir="2700000" algn="tl" rotWithShape="0">
                              <a:schemeClr val="dk1">
                                <a:alpha val="40000"/>
                              </a:schemeClr>
                            </a:outerShdw>
                          </a:effectLst>
                        </a:rPr>
                        <a:t>2022/23</a:t>
                      </a:r>
                      <a:r>
                        <a:rPr lang="en-US" sz="2000" b="0" u="none" strike="noStrike" cap="none" spc="0" baseline="0" dirty="0">
                          <a:ln w="0"/>
                          <a:solidFill>
                            <a:schemeClr val="tx1"/>
                          </a:solidFill>
                          <a:effectLst>
                            <a:outerShdw blurRad="38100" dist="19050" dir="2700000" algn="tl" rotWithShape="0">
                              <a:schemeClr val="dk1">
                                <a:alpha val="40000"/>
                              </a:schemeClr>
                            </a:outerShdw>
                          </a:effectLst>
                        </a:rPr>
                        <a:t> First </a:t>
                      </a:r>
                    </a:p>
                    <a:p>
                      <a:pPr algn="ctr" rtl="0" fontAlgn="ctr"/>
                      <a:r>
                        <a:rPr lang="en-US" sz="2000" b="0" u="none" strike="noStrike" cap="none" spc="0" baseline="0" dirty="0">
                          <a:ln w="0"/>
                          <a:solidFill>
                            <a:schemeClr val="tx1"/>
                          </a:solidFill>
                          <a:effectLst>
                            <a:outerShdw blurRad="38100" dist="19050" dir="2700000" algn="tl" rotWithShape="0">
                              <a:schemeClr val="dk1">
                                <a:alpha val="40000"/>
                              </a:schemeClr>
                            </a:outerShdw>
                          </a:effectLst>
                        </a:rPr>
                        <a:t>Interim</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6350" marR="6350" marT="6350" marB="0" anchor="ctr"/>
                </a:tc>
                <a:tc>
                  <a:txBody>
                    <a:bodyPr/>
                    <a:lstStyle/>
                    <a:p>
                      <a:pPr algn="ctr" rtl="0" fontAlgn="ctr"/>
                      <a:r>
                        <a:rPr lang="en-US" sz="2000" b="0" u="none" strike="noStrike" cap="none" spc="0" dirty="0">
                          <a:ln w="0"/>
                          <a:solidFill>
                            <a:schemeClr val="tx1"/>
                          </a:solidFill>
                          <a:effectLst>
                            <a:outerShdw blurRad="38100" dist="19050" dir="2700000" algn="tl" rotWithShape="0">
                              <a:schemeClr val="dk1">
                                <a:alpha val="40000"/>
                              </a:schemeClr>
                            </a:outerShdw>
                          </a:effectLst>
                        </a:rPr>
                        <a:t>2022/23 Second Interim</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6350" marR="6350" marT="6350" marB="0" anchor="ctr"/>
                </a:tc>
                <a:tc>
                  <a:txBody>
                    <a:bodyPr/>
                    <a:lstStyle/>
                    <a:p>
                      <a:pPr algn="ctr" rtl="0" fontAlgn="ctr"/>
                      <a:r>
                        <a:rPr lang="en-US" sz="2000" b="0" u="none" strike="noStrike" cap="none" spc="0" dirty="0">
                          <a:ln w="0"/>
                          <a:solidFill>
                            <a:schemeClr val="tx1"/>
                          </a:solidFill>
                          <a:effectLst>
                            <a:outerShdw blurRad="38100" dist="19050" dir="2700000" algn="tl" rotWithShape="0">
                              <a:schemeClr val="dk1">
                                <a:alpha val="40000"/>
                              </a:schemeClr>
                            </a:outerShdw>
                          </a:effectLst>
                        </a:rPr>
                        <a:t>Change</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6350" marR="6350" marT="6350" marB="0" anchor="ctr"/>
                </a:tc>
                <a:extLst>
                  <a:ext uri="{0D108BD9-81ED-4DB2-BD59-A6C34878D82A}">
                    <a16:rowId xmlns:a16="http://schemas.microsoft.com/office/drawing/2014/main" val="2732552405"/>
                  </a:ext>
                </a:extLst>
              </a:tr>
              <a:tr h="609257">
                <a:tc>
                  <a:txBody>
                    <a:bodyPr/>
                    <a:lstStyle/>
                    <a:p>
                      <a:pPr marR="0" algn="l" rtl="0" fontAlgn="b">
                        <a:lnSpc>
                          <a:spcPct val="100000"/>
                        </a:lnSpc>
                        <a:spcBef>
                          <a:spcPts val="0"/>
                        </a:spcBef>
                        <a:spcAft>
                          <a:spcPts val="0"/>
                        </a:spcAft>
                        <a:buNone/>
                      </a:pPr>
                      <a:r>
                        <a:rPr lang="en-US" sz="2000" b="0" u="none" strike="noStrike" cap="none" spc="0" dirty="0">
                          <a:ln w="0"/>
                          <a:solidFill>
                            <a:schemeClr val="tx1"/>
                          </a:solidFill>
                          <a:effectLst>
                            <a:outerShdw blurRad="38100" dist="19050" dir="2700000" algn="tl" rotWithShape="0">
                              <a:schemeClr val="dk1">
                                <a:alpha val="40000"/>
                              </a:schemeClr>
                            </a:outerShdw>
                          </a:effectLst>
                          <a:sym typeface="Arial"/>
                        </a:rPr>
                        <a:t>+ Revenue</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a typeface="+mn-ea"/>
                        <a:cs typeface="+mn-cs"/>
                        <a:sym typeface="Arial"/>
                      </a:endParaRPr>
                    </a:p>
                  </a:txBody>
                  <a:tcPr marL="6350" marR="6350" marT="6350" marB="0" anchor="b"/>
                </a:tc>
                <a:tc>
                  <a:txBody>
                    <a:bodyPr/>
                    <a:lstStyle/>
                    <a:p>
                      <a:pPr algn="r" fontAlgn="b"/>
                      <a:r>
                        <a:rPr lang="en-US" sz="2400" b="0" u="none" strike="noStrike" cap="none" spc="0" dirty="0">
                          <a:ln w="0"/>
                          <a:solidFill>
                            <a:schemeClr val="tx1"/>
                          </a:solidFill>
                          <a:effectLst>
                            <a:outerShdw blurRad="38100" dist="19050" dir="2700000" algn="tl" rotWithShape="0">
                              <a:schemeClr val="dk1">
                                <a:alpha val="40000"/>
                              </a:schemeClr>
                            </a:outerShdw>
                          </a:effectLst>
                        </a:rPr>
                        <a:t>$387,599,306</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$389,416,902</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$1,817,596</a:t>
                      </a:r>
                    </a:p>
                  </a:txBody>
                  <a:tcPr marL="0" marR="0" marT="0" marB="0" anchor="b"/>
                </a:tc>
                <a:extLst>
                  <a:ext uri="{0D108BD9-81ED-4DB2-BD59-A6C34878D82A}">
                    <a16:rowId xmlns:a16="http://schemas.microsoft.com/office/drawing/2014/main" val="3000082591"/>
                  </a:ext>
                </a:extLst>
              </a:tr>
              <a:tr h="462655">
                <a:tc>
                  <a:txBody>
                    <a:bodyPr/>
                    <a:lstStyle/>
                    <a:p>
                      <a:pPr marL="342900" indent="-342900" algn="l" rtl="0" fontAlgn="ctr">
                        <a:buFontTx/>
                        <a:buChar char="-"/>
                      </a:pPr>
                      <a:r>
                        <a:rPr lang="en-US" sz="2000" b="0" u="none" strike="noStrike" cap="none" spc="0" dirty="0">
                          <a:ln w="0"/>
                          <a:solidFill>
                            <a:schemeClr val="tx1"/>
                          </a:solidFill>
                          <a:effectLst>
                            <a:outerShdw blurRad="38100" dist="19050" dir="2700000" algn="tl" rotWithShape="0">
                              <a:schemeClr val="dk1">
                                <a:alpha val="40000"/>
                              </a:schemeClr>
                            </a:outerShdw>
                          </a:effectLst>
                        </a:rPr>
                        <a:t>Expenses</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6350" marR="6350" marT="6350" marB="0" anchor="ctr"/>
                </a:tc>
                <a:tc>
                  <a:txBody>
                    <a:bodyPr/>
                    <a:lstStyle/>
                    <a:p>
                      <a:pPr algn="r" fontAlgn="b"/>
                      <a:r>
                        <a:rPr lang="en-US" sz="2400" b="0" u="sng" strike="noStrike" cap="none" spc="0" dirty="0">
                          <a:ln w="0"/>
                          <a:solidFill>
                            <a:schemeClr val="tx1"/>
                          </a:solidFill>
                          <a:effectLst>
                            <a:outerShdw blurRad="38100" dist="19050" dir="2700000" algn="tl" rotWithShape="0">
                              <a:schemeClr val="dk1">
                                <a:alpha val="40000"/>
                              </a:schemeClr>
                            </a:outerShdw>
                          </a:effectLst>
                        </a:rPr>
                        <a:t>$379,256,738</a:t>
                      </a:r>
                      <a:endParaRPr lang="en-US" sz="2400" b="0" i="0" u="sng"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400" b="0" i="0" u="sng"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$353,896,690</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400" b="0" i="0" u="sng" strike="noStrike" cap="none" spc="0" baseline="0" dirty="0">
                          <a:ln w="0"/>
                          <a:solidFill>
                            <a:srgbClr val="FF0000"/>
                          </a:solidFill>
                          <a:effectLst>
                            <a:outerShdw blurRad="38100" dist="19050" dir="2700000" algn="tl" rotWithShape="0">
                              <a:schemeClr val="dk1">
                                <a:alpha val="40000"/>
                              </a:schemeClr>
                            </a:outerShdw>
                          </a:effectLst>
                          <a:uFillTx/>
                          <a:latin typeface="+mn-lt"/>
                          <a:ea typeface="+mn-ea"/>
                          <a:cs typeface="+mn-cs"/>
                          <a:sym typeface="Neue Haas Grotesk Text Pro"/>
                        </a:rPr>
                        <a:t>($25,360,048)</a:t>
                      </a:r>
                    </a:p>
                  </a:txBody>
                  <a:tcPr marL="0" marR="0" marT="0" marB="0" anchor="b"/>
                </a:tc>
                <a:extLst>
                  <a:ext uri="{0D108BD9-81ED-4DB2-BD59-A6C34878D82A}">
                    <a16:rowId xmlns:a16="http://schemas.microsoft.com/office/drawing/2014/main" val="579295885"/>
                  </a:ext>
                </a:extLst>
              </a:tr>
              <a:tr h="462655">
                <a:tc>
                  <a:txBody>
                    <a:bodyPr/>
                    <a:lstStyle/>
                    <a:p>
                      <a:pPr algn="l"/>
                      <a:r>
                        <a:rPr lang="en-US" sz="2000" b="0" cap="none" spc="0" dirty="0">
                          <a:ln w="0"/>
                          <a:solidFill>
                            <a:schemeClr val="tx1"/>
                          </a:solidFill>
                          <a:effectLst>
                            <a:outerShdw blurRad="38100" dist="19050" dir="2700000" algn="tl" rotWithShape="0">
                              <a:schemeClr val="dk1">
                                <a:alpha val="40000"/>
                              </a:schemeClr>
                            </a:outerShdw>
                          </a:effectLst>
                        </a:rPr>
                        <a:t>Change in Fund Balance</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$7,192,567</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$35,520,212</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400" b="0" i="0" u="none" strike="noStrike" cap="none" spc="0" baseline="0" dirty="0">
                          <a:ln w="0"/>
                          <a:solidFill>
                            <a:srgbClr val="FF0000"/>
                          </a:solidFill>
                          <a:effectLst>
                            <a:outerShdw blurRad="38100" dist="19050" dir="2700000" algn="tl" rotWithShape="0">
                              <a:schemeClr val="dk1">
                                <a:alpha val="40000"/>
                              </a:schemeClr>
                            </a:outerShdw>
                          </a:effectLst>
                          <a:uFillTx/>
                          <a:latin typeface="+mn-lt"/>
                          <a:ea typeface="+mn-ea"/>
                          <a:cs typeface="+mn-cs"/>
                          <a:sym typeface="Neue Haas Grotesk Text Pro"/>
                        </a:rPr>
                        <a:t>($28,327,645)</a:t>
                      </a:r>
                    </a:p>
                  </a:txBody>
                  <a:tcPr marL="0" marR="0" marT="0" marB="0" anchor="b"/>
                </a:tc>
                <a:extLst>
                  <a:ext uri="{0D108BD9-81ED-4DB2-BD59-A6C34878D82A}">
                    <a16:rowId xmlns:a16="http://schemas.microsoft.com/office/drawing/2014/main" val="3372977275"/>
                  </a:ext>
                </a:extLst>
              </a:tr>
              <a:tr h="462655">
                <a:tc>
                  <a:txBody>
                    <a:bodyPr/>
                    <a:lstStyle/>
                    <a:p>
                      <a:pPr algn="l" rtl="0" fontAlgn="ctr"/>
                      <a:r>
                        <a:rPr lang="en-US" sz="20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Beginning</a:t>
                      </a:r>
                      <a:r>
                        <a:rPr lang="en-US" sz="1600" b="0" u="none" strike="noStrike" cap="none" spc="0" dirty="0">
                          <a:ln w="0"/>
                          <a:solidFill>
                            <a:schemeClr val="tx1"/>
                          </a:solidFill>
                          <a:effectLst>
                            <a:outerShdw blurRad="38100" dist="19050" dir="2700000" algn="tl" rotWithShape="0">
                              <a:schemeClr val="dk1">
                                <a:alpha val="40000"/>
                              </a:schemeClr>
                            </a:outerShdw>
                          </a:effectLst>
                        </a:rPr>
                        <a:t> </a:t>
                      </a:r>
                      <a:r>
                        <a:rPr lang="en-US" sz="20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Balance</a:t>
                      </a:r>
                    </a:p>
                  </a:txBody>
                  <a:tcPr marL="6350" marR="6350" marT="6350" marB="0" anchor="ctr"/>
                </a:tc>
                <a:tc>
                  <a:txBody>
                    <a:bodyPr/>
                    <a:lstStyle/>
                    <a:p>
                      <a:pPr marL="0" marR="0" indent="0" algn="r" defTabSz="914400" rtl="0" fontAlgn="b" latinLnBrk="0">
                        <a:lnSpc>
                          <a:spcPct val="100000"/>
                        </a:lnSpc>
                        <a:spcBef>
                          <a:spcPts val="0"/>
                        </a:spcBef>
                        <a:spcAft>
                          <a:spcPts val="0"/>
                        </a:spcAft>
                        <a:buClrTx/>
                        <a:buSzTx/>
                        <a:buFontTx/>
                        <a:buNone/>
                        <a:tabLst/>
                      </a:pPr>
                      <a:r>
                        <a:rPr lang="en-US" sz="2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$52,739,251</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$52,739,251</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$0</a:t>
                      </a:r>
                    </a:p>
                  </a:txBody>
                  <a:tcPr marL="0" marR="0" marT="0" marB="0" anchor="b"/>
                </a:tc>
                <a:extLst>
                  <a:ext uri="{0D108BD9-81ED-4DB2-BD59-A6C34878D82A}">
                    <a16:rowId xmlns:a16="http://schemas.microsoft.com/office/drawing/2014/main" val="3811822916"/>
                  </a:ext>
                </a:extLst>
              </a:tr>
              <a:tr h="462655">
                <a:tc>
                  <a:txBody>
                    <a:bodyPr/>
                    <a:lstStyle/>
                    <a:p>
                      <a:pPr algn="l" rtl="0" fontAlgn="ctr"/>
                      <a:r>
                        <a:rPr lang="en-US" sz="2000" b="0" u="none" strike="noStrike" cap="none" spc="0" baseline="0" dirty="0">
                          <a:ln w="0"/>
                          <a:solidFill>
                            <a:schemeClr val="tx1"/>
                          </a:solidFill>
                          <a:effectLst>
                            <a:outerShdw blurRad="38100" dist="19050" dir="2700000" algn="tl" rotWithShape="0">
                              <a:schemeClr val="dk1">
                                <a:alpha val="40000"/>
                              </a:schemeClr>
                            </a:outerShdw>
                          </a:effectLst>
                        </a:rPr>
                        <a:t>Ending Fund Balance</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6350" marR="6350" marT="6350" marB="0" anchor="ctr"/>
                </a:tc>
                <a:tc>
                  <a:txBody>
                    <a:bodyPr/>
                    <a:lstStyle/>
                    <a:p>
                      <a:pPr marL="0" marR="0" indent="0" algn="r" defTabSz="914400" rtl="0" fontAlgn="b" latinLnBrk="0">
                        <a:lnSpc>
                          <a:spcPct val="100000"/>
                        </a:lnSpc>
                        <a:spcBef>
                          <a:spcPts val="0"/>
                        </a:spcBef>
                        <a:spcAft>
                          <a:spcPts val="0"/>
                        </a:spcAft>
                        <a:buClrTx/>
                        <a:buSzTx/>
                        <a:buFontTx/>
                        <a:buNone/>
                        <a:tabLst/>
                      </a:pPr>
                      <a:r>
                        <a:rPr lang="en-US" sz="2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$59,931,818</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$88,274,643</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$28,342,825</a:t>
                      </a:r>
                    </a:p>
                  </a:txBody>
                  <a:tcPr marL="0" marR="0" marT="0" marB="0" anchor="b"/>
                </a:tc>
                <a:extLst>
                  <a:ext uri="{0D108BD9-81ED-4DB2-BD59-A6C34878D82A}">
                    <a16:rowId xmlns:a16="http://schemas.microsoft.com/office/drawing/2014/main" val="1686959407"/>
                  </a:ext>
                </a:extLst>
              </a:tr>
              <a:tr h="462655">
                <a:tc>
                  <a:txBody>
                    <a:bodyPr/>
                    <a:lstStyle/>
                    <a:p>
                      <a:pPr algn="l" rtl="0" fontAlgn="ctr"/>
                      <a:endParaRPr lang="en-US" sz="2000" b="1"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6350" marR="6350" marT="6350" marB="0" anchor="ctr"/>
                </a:tc>
                <a:tc>
                  <a:txBody>
                    <a:bodyPr/>
                    <a:lstStyle/>
                    <a:p>
                      <a:pPr marL="0" marR="0" indent="0" algn="r" defTabSz="914400" rtl="0" fontAlgn="b" latinLnBrk="0">
                        <a:lnSpc>
                          <a:spcPct val="100000"/>
                        </a:lnSpc>
                        <a:spcBef>
                          <a:spcPts val="0"/>
                        </a:spcBef>
                        <a:spcAft>
                          <a:spcPts val="0"/>
                        </a:spcAft>
                        <a:buClrTx/>
                        <a:buSzTx/>
                        <a:buFontTx/>
                        <a:buNone/>
                        <a:tabLst/>
                      </a:pPr>
                      <a:endParaRPr lang="en-US" sz="2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endParaRP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endParaRPr lang="en-US" sz="2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endParaRP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endParaRPr lang="en-US" sz="2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endParaRPr>
                    </a:p>
                  </a:txBody>
                  <a:tcPr marL="0" marR="0" marT="0" marB="0" anchor="b"/>
                </a:tc>
                <a:extLst>
                  <a:ext uri="{0D108BD9-81ED-4DB2-BD59-A6C34878D82A}">
                    <a16:rowId xmlns:a16="http://schemas.microsoft.com/office/drawing/2014/main" val="2973856355"/>
                  </a:ext>
                </a:extLst>
              </a:tr>
              <a:tr h="388338">
                <a:tc>
                  <a:txBody>
                    <a:bodyPr/>
                    <a:lstStyle/>
                    <a:p>
                      <a:pPr algn="l" rtl="0" fontAlgn="ctr"/>
                      <a:r>
                        <a:rPr lang="en-US" sz="2000" b="0" u="none" strike="noStrike" cap="none" spc="0" baseline="0" dirty="0">
                          <a:ln w="0"/>
                          <a:solidFill>
                            <a:schemeClr val="tx1"/>
                          </a:solidFill>
                          <a:effectLst>
                            <a:outerShdw blurRad="38100" dist="19050" dir="2700000" algn="tl" rotWithShape="0">
                              <a:schemeClr val="dk1">
                                <a:alpha val="40000"/>
                              </a:schemeClr>
                            </a:outerShdw>
                          </a:effectLst>
                        </a:rPr>
                        <a:t> Required Reserve</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6350" marR="6350" marT="6350" marB="0" anchor="ctr"/>
                </a:tc>
                <a:tc>
                  <a:txBody>
                    <a:bodyPr/>
                    <a:lstStyle/>
                    <a:p>
                      <a:pPr marL="0" marR="0" indent="0" algn="r" defTabSz="914400" rtl="0" fontAlgn="b" latinLnBrk="0">
                        <a:lnSpc>
                          <a:spcPct val="100000"/>
                        </a:lnSpc>
                        <a:spcBef>
                          <a:spcPts val="0"/>
                        </a:spcBef>
                        <a:spcAft>
                          <a:spcPts val="0"/>
                        </a:spcAft>
                        <a:buClrTx/>
                        <a:buSzTx/>
                        <a:buFontTx/>
                        <a:buNone/>
                        <a:tabLst/>
                      </a:pPr>
                      <a:r>
                        <a:rPr lang="en-US" sz="2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$11,412,203</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$10,616,901</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400" b="0" i="0" u="none" strike="noStrike" cap="none" spc="0" baseline="0" dirty="0">
                          <a:ln w="0"/>
                          <a:solidFill>
                            <a:srgbClr val="FF0000"/>
                          </a:solidFill>
                          <a:effectLst>
                            <a:outerShdw blurRad="38100" dist="19050" dir="2700000" algn="tl" rotWithShape="0">
                              <a:schemeClr val="dk1">
                                <a:alpha val="40000"/>
                              </a:schemeClr>
                            </a:outerShdw>
                          </a:effectLst>
                          <a:uFillTx/>
                          <a:latin typeface="+mn-lt"/>
                          <a:ea typeface="+mn-ea"/>
                          <a:cs typeface="+mn-cs"/>
                          <a:sym typeface="Neue Haas Grotesk Text Pro"/>
                        </a:rPr>
                        <a:t>($795,302)</a:t>
                      </a:r>
                    </a:p>
                  </a:txBody>
                  <a:tcPr marL="0" marR="0" marT="0" marB="0" anchor="b"/>
                </a:tc>
                <a:extLst>
                  <a:ext uri="{0D108BD9-81ED-4DB2-BD59-A6C34878D82A}">
                    <a16:rowId xmlns:a16="http://schemas.microsoft.com/office/drawing/2014/main" val="4018425773"/>
                  </a:ext>
                </a:extLst>
              </a:tr>
            </a:tbl>
          </a:graphicData>
        </a:graphic>
      </p:graphicFrame>
      <p:pic>
        <p:nvPicPr>
          <p:cNvPr id="115" name="Picture 3" descr="Picture 3"/>
          <p:cNvPicPr>
            <a:picLocks noChangeAspect="1"/>
          </p:cNvPicPr>
          <p:nvPr/>
        </p:nvPicPr>
        <p:blipFill>
          <a:blip r:embed="rId4"/>
          <a:srcRect l="3833" t="11743" r="66755" b="49445"/>
          <a:stretch>
            <a:fillRect/>
          </a:stretch>
        </p:blipFill>
        <p:spPr>
          <a:xfrm>
            <a:off x="10415592" y="132733"/>
            <a:ext cx="1569183" cy="1610477"/>
          </a:xfrm>
          <a:prstGeom prst="rect">
            <a:avLst/>
          </a:prstGeom>
          <a:ln w="12700">
            <a:miter lim="400000"/>
          </a:ln>
        </p:spPr>
      </p:pic>
      <p:sp>
        <p:nvSpPr>
          <p:cNvPr id="7" name="Slide Number Placeholder 6">
            <a:extLst>
              <a:ext uri="{FF2B5EF4-FFF2-40B4-BE49-F238E27FC236}">
                <a16:creationId xmlns:a16="http://schemas.microsoft.com/office/drawing/2014/main" id="{0FB6B38D-D0D7-6E24-4C02-52C9AF389567}"/>
              </a:ext>
            </a:extLst>
          </p:cNvPr>
          <p:cNvSpPr>
            <a:spLocks noGrp="1"/>
          </p:cNvSpPr>
          <p:nvPr>
            <p:ph type="sldNum" sz="quarter" idx="2"/>
          </p:nvPr>
        </p:nvSpPr>
        <p:spPr>
          <a:xfrm>
            <a:off x="98931" y="6314690"/>
            <a:ext cx="464871" cy="553998"/>
          </a:xfrm>
        </p:spPr>
        <p:txBody>
          <a:bodyPr/>
          <a:lstStyle/>
          <a:p>
            <a:fld id="{86CB4B4D-7CA3-9044-876B-883B54F8677D}" type="slidenum">
              <a:rPr lang="en-US" smtClean="0">
                <a:ln w="0"/>
                <a:solidFill>
                  <a:schemeClr val="tx1"/>
                </a:solidFill>
                <a:effectLst>
                  <a:outerShdw blurRad="38100" dist="19050" dir="2700000" algn="tl" rotWithShape="0">
                    <a:schemeClr val="dk1">
                      <a:alpha val="40000"/>
                    </a:schemeClr>
                  </a:outerShdw>
                </a:effectLst>
              </a:rPr>
              <a:t>7</a:t>
            </a:fld>
            <a:endParaRPr lang="en-US" dirty="0"/>
          </a:p>
        </p:txBody>
      </p:sp>
    </p:spTree>
    <p:extLst>
      <p:ext uri="{BB962C8B-B14F-4D97-AF65-F5344CB8AC3E}">
        <p14:creationId xmlns:p14="http://schemas.microsoft.com/office/powerpoint/2010/main" val="75603184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Alvord_PPT_blankwhite.png" descr="Alvord_PPT_blankwhite.png"/>
          <p:cNvPicPr>
            <a:picLocks noChangeAspect="1"/>
          </p:cNvPicPr>
          <p:nvPr/>
        </p:nvPicPr>
        <p:blipFill>
          <a:blip r:embed="rId3"/>
          <a:stretch>
            <a:fillRect/>
          </a:stretch>
        </p:blipFill>
        <p:spPr>
          <a:xfrm>
            <a:off x="0" y="522"/>
            <a:ext cx="12192000" cy="6856956"/>
          </a:xfrm>
          <a:prstGeom prst="rect">
            <a:avLst/>
          </a:prstGeom>
          <a:ln w="12700">
            <a:miter lim="400000"/>
          </a:ln>
        </p:spPr>
      </p:pic>
      <p:sp>
        <p:nvSpPr>
          <p:cNvPr id="114" name="Branding Purpose.…"/>
          <p:cNvSpPr txBox="1"/>
          <p:nvPr/>
        </p:nvSpPr>
        <p:spPr>
          <a:xfrm>
            <a:off x="580628" y="691761"/>
            <a:ext cx="10674624" cy="8961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defTabSz="457200">
              <a:lnSpc>
                <a:spcPts val="6900"/>
              </a:lnSpc>
              <a:defRPr sz="4500" b="1">
                <a:solidFill>
                  <a:srgbClr val="E27939"/>
                </a:solidFill>
              </a:defRPr>
            </a:pPr>
            <a:endParaRPr dirty="0"/>
          </a:p>
        </p:txBody>
      </p:sp>
      <p:pic>
        <p:nvPicPr>
          <p:cNvPr id="115" name="Picture 3" descr="Picture 3"/>
          <p:cNvPicPr>
            <a:picLocks noChangeAspect="1"/>
          </p:cNvPicPr>
          <p:nvPr/>
        </p:nvPicPr>
        <p:blipFill>
          <a:blip r:embed="rId4"/>
          <a:srcRect l="3833" t="11743" r="66755" b="49445"/>
          <a:stretch>
            <a:fillRect/>
          </a:stretch>
        </p:blipFill>
        <p:spPr>
          <a:xfrm>
            <a:off x="10415592" y="132733"/>
            <a:ext cx="1569183" cy="1610477"/>
          </a:xfrm>
          <a:prstGeom prst="rect">
            <a:avLst/>
          </a:prstGeom>
          <a:ln w="12700">
            <a:miter lim="400000"/>
          </a:ln>
        </p:spPr>
      </p:pic>
      <p:sp>
        <p:nvSpPr>
          <p:cNvPr id="2" name="Content Placeholder 2">
            <a:extLst>
              <a:ext uri="{FF2B5EF4-FFF2-40B4-BE49-F238E27FC236}">
                <a16:creationId xmlns:a16="http://schemas.microsoft.com/office/drawing/2014/main" id="{74014A7A-60B2-555D-EB03-746C62D2B244}"/>
              </a:ext>
            </a:extLst>
          </p:cNvPr>
          <p:cNvSpPr txBox="1">
            <a:spLocks/>
          </p:cNvSpPr>
          <p:nvPr/>
        </p:nvSpPr>
        <p:spPr>
          <a:xfrm>
            <a:off x="580628" y="1875421"/>
            <a:ext cx="10515599" cy="446202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20000"/>
              </a:spcBef>
              <a:spcAft>
                <a:spcPts val="0"/>
              </a:spcAft>
              <a:buClr>
                <a:srgbClr val="DD7500"/>
              </a:buClr>
              <a:buSzPct val="75000"/>
              <a:buFontTx/>
              <a:buNone/>
              <a:tabLst/>
              <a:defRPr/>
            </a:pPr>
            <a:endParaRPr kumimoji="0" lang="en-US" sz="2400" b="0" i="0" u="none" strike="noStrike" kern="0" cap="none" spc="0" normalizeH="0" baseline="0" noProof="0" dirty="0">
              <a:ln>
                <a:noFill/>
              </a:ln>
              <a:solidFill>
                <a:schemeClr val="tx1"/>
              </a:solidFill>
              <a:effectLst/>
              <a:uLnTx/>
              <a:uFillTx/>
              <a:latin typeface="Arial"/>
              <a:cs typeface="Arial"/>
              <a:sym typeface="Arial"/>
            </a:endParaRPr>
          </a:p>
        </p:txBody>
      </p:sp>
      <p:sp>
        <p:nvSpPr>
          <p:cNvPr id="3" name="Slide Number Placeholder 2">
            <a:extLst>
              <a:ext uri="{FF2B5EF4-FFF2-40B4-BE49-F238E27FC236}">
                <a16:creationId xmlns:a16="http://schemas.microsoft.com/office/drawing/2014/main" id="{B73A7C8F-7D99-D268-E4AC-F28DD129FC32}"/>
              </a:ext>
            </a:extLst>
          </p:cNvPr>
          <p:cNvSpPr>
            <a:spLocks noGrp="1"/>
          </p:cNvSpPr>
          <p:nvPr>
            <p:ph type="sldNum" sz="quarter" idx="2"/>
          </p:nvPr>
        </p:nvSpPr>
        <p:spPr>
          <a:xfrm>
            <a:off x="123773" y="6337441"/>
            <a:ext cx="456855" cy="553998"/>
          </a:xfrm>
        </p:spPr>
        <p:txBody>
          <a:bodyPr/>
          <a:lstStyle/>
          <a:p>
            <a:fld id="{86CB4B4D-7CA3-9044-876B-883B54F8677D}" type="slidenum">
              <a:rPr lang="en-US" smtClean="0">
                <a:ln w="0"/>
                <a:solidFill>
                  <a:schemeClr val="tx1"/>
                </a:solidFill>
                <a:effectLst>
                  <a:outerShdw blurRad="38100" dist="19050" dir="2700000" algn="tl" rotWithShape="0">
                    <a:schemeClr val="dk1">
                      <a:alpha val="40000"/>
                    </a:schemeClr>
                  </a:outerShdw>
                </a:effectLst>
              </a:rPr>
              <a:t>8</a:t>
            </a:fld>
            <a:endParaRPr lang="en-US" dirty="0">
              <a:ln w="0"/>
              <a:solidFill>
                <a:schemeClr val="tx1"/>
              </a:solidFill>
              <a:effectLst>
                <a:outerShdw blurRad="38100" dist="19050" dir="2700000" algn="tl" rotWithShape="0">
                  <a:schemeClr val="dk1">
                    <a:alpha val="40000"/>
                  </a:schemeClr>
                </a:outerShdw>
              </a:effectLst>
            </a:endParaRPr>
          </a:p>
        </p:txBody>
      </p:sp>
      <p:sp>
        <p:nvSpPr>
          <p:cNvPr id="4" name="Title 3">
            <a:extLst>
              <a:ext uri="{FF2B5EF4-FFF2-40B4-BE49-F238E27FC236}">
                <a16:creationId xmlns:a16="http://schemas.microsoft.com/office/drawing/2014/main" id="{BDD1DF71-731C-C18C-80E9-C0A6F97919A7}"/>
              </a:ext>
            </a:extLst>
          </p:cNvPr>
          <p:cNvSpPr txBox="1">
            <a:spLocks/>
          </p:cNvSpPr>
          <p:nvPr/>
        </p:nvSpPr>
        <p:spPr>
          <a:xfrm>
            <a:off x="123773" y="657804"/>
            <a:ext cx="10515599" cy="964052"/>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1pPr>
            <a:lvl2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2pPr>
            <a:lvl3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3pPr>
            <a:lvl4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4pPr>
            <a:lvl5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5pPr>
            <a:lvl6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6pPr>
            <a:lvl7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7pPr>
            <a:lvl8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8pPr>
            <a:lvl9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9pPr>
          </a:lstStyle>
          <a:p>
            <a:pPr hangingPunct="1"/>
            <a:r>
              <a:rPr lang="en-US" sz="3200" dirty="0">
                <a:solidFill>
                  <a:schemeClr val="accent3">
                    <a:lumMod val="75000"/>
                  </a:schemeClr>
                </a:solidFill>
              </a:rPr>
              <a:t>Contributions</a:t>
            </a:r>
            <a:endParaRPr lang="en-US" sz="6000" dirty="0">
              <a:solidFill>
                <a:schemeClr val="accent3">
                  <a:lumMod val="75000"/>
                </a:schemeClr>
              </a:solidFill>
            </a:endParaRPr>
          </a:p>
        </p:txBody>
      </p:sp>
      <p:sp>
        <p:nvSpPr>
          <p:cNvPr id="5" name="Text Placeholder 2">
            <a:extLst>
              <a:ext uri="{FF2B5EF4-FFF2-40B4-BE49-F238E27FC236}">
                <a16:creationId xmlns:a16="http://schemas.microsoft.com/office/drawing/2014/main" id="{BE5B4546-2DCC-D26B-3CBD-7C501D547229}"/>
              </a:ext>
            </a:extLst>
          </p:cNvPr>
          <p:cNvSpPr txBox="1">
            <a:spLocks/>
          </p:cNvSpPr>
          <p:nvPr/>
        </p:nvSpPr>
        <p:spPr>
          <a:xfrm>
            <a:off x="226130" y="1777167"/>
            <a:ext cx="11029122" cy="1116769"/>
          </a:xfrm>
          <a:prstGeom prst="rect">
            <a:avLst/>
          </a:prstGeom>
        </p:spPr>
        <p:txBody>
          <a:bodyPr/>
          <a:lstStyle>
            <a:lvl1pPr marL="360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1pPr>
            <a:lvl2pPr marL="720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2pPr>
            <a:lvl3pPr marL="1152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3pPr>
            <a:lvl4pPr marL="1511998" marR="0" indent="-359998"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4pPr>
            <a:lvl5pPr marL="1872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5pPr>
            <a:lvl6pPr marL="25400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6pPr>
            <a:lvl7pPr marL="29972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7pPr>
            <a:lvl8pPr marL="34544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8pPr>
            <a:lvl9pPr marL="39116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9pPr>
          </a:lstStyle>
          <a:p>
            <a:pPr marL="0" indent="0" hangingPunct="1">
              <a:buNone/>
            </a:pPr>
            <a:r>
              <a:rPr lang="en-US" dirty="0">
                <a:ln w="0"/>
                <a:solidFill>
                  <a:schemeClr val="accent3">
                    <a:lumMod val="75000"/>
                  </a:schemeClr>
                </a:solidFill>
                <a:effectLst>
                  <a:outerShdw blurRad="38100" dist="19050" dir="2700000" algn="tl" rotWithShape="0">
                    <a:schemeClr val="dk1">
                      <a:alpha val="40000"/>
                    </a:schemeClr>
                  </a:outerShdw>
                </a:effectLst>
              </a:rPr>
              <a:t>When a Restricted Program does not have the revenue to fully fund ALL </a:t>
            </a:r>
          </a:p>
          <a:p>
            <a:pPr marL="0" indent="0" hangingPunct="1">
              <a:buNone/>
            </a:pPr>
            <a:r>
              <a:rPr lang="en-US" dirty="0">
                <a:ln w="0"/>
                <a:solidFill>
                  <a:schemeClr val="accent3">
                    <a:lumMod val="75000"/>
                  </a:schemeClr>
                </a:solidFill>
                <a:effectLst>
                  <a:outerShdw blurRad="38100" dist="19050" dir="2700000" algn="tl" rotWithShape="0">
                    <a:schemeClr val="dk1">
                      <a:alpha val="40000"/>
                    </a:schemeClr>
                  </a:outerShdw>
                </a:effectLst>
              </a:rPr>
              <a:t>their expenses OR is a requirement of the grant</a:t>
            </a:r>
          </a:p>
        </p:txBody>
      </p:sp>
      <p:sp>
        <p:nvSpPr>
          <p:cNvPr id="6" name="Text Placeholder 3">
            <a:extLst>
              <a:ext uri="{FF2B5EF4-FFF2-40B4-BE49-F238E27FC236}">
                <a16:creationId xmlns:a16="http://schemas.microsoft.com/office/drawing/2014/main" id="{F5F3550C-AC77-9466-6EA4-922ACC86E1B9}"/>
              </a:ext>
            </a:extLst>
          </p:cNvPr>
          <p:cNvSpPr txBox="1">
            <a:spLocks/>
          </p:cNvSpPr>
          <p:nvPr/>
        </p:nvSpPr>
        <p:spPr>
          <a:xfrm>
            <a:off x="811354" y="3362498"/>
            <a:ext cx="6011261" cy="2031325"/>
          </a:xfrm>
          <a:prstGeom prst="rect">
            <a:avLst/>
          </a:prstGeom>
          <a:ln w="12700">
            <a:miter lim="400000"/>
          </a:ln>
        </p:spPr>
        <p:txBody>
          <a:bodyPr wrap="none" lIns="0" tIns="0" rIns="0" bIns="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914400" rtl="0" fontAlgn="auto" latinLnBrk="0" hangingPunct="0">
              <a:lnSpc>
                <a:spcPct val="100000"/>
              </a:lnSpc>
              <a:spcBef>
                <a:spcPts val="0"/>
              </a:spcBef>
              <a:spcAft>
                <a:spcPts val="0"/>
              </a:spcAft>
              <a:buClrTx/>
              <a:buSzTx/>
              <a:buFontTx/>
              <a:buNone/>
              <a:tabLst/>
              <a:defRPr kumimoji="0" sz="3600" b="0" i="0" u="none" strike="noStrike" cap="none" spc="0" normalizeH="0" baseline="0">
                <a:ln w="6350" cap="flat">
                  <a:solidFill>
                    <a:srgbClr val="3B213A">
                      <a:alpha val="80000"/>
                    </a:srgbClr>
                  </a:solidFill>
                  <a:prstDash val="solid"/>
                  <a:round/>
                </a:ln>
                <a:noFill/>
                <a:effectLst/>
                <a:uFillTx/>
                <a:latin typeface="+mn-lt"/>
                <a:ea typeface="+mn-ea"/>
                <a:cs typeface="+mn-cs"/>
                <a:sym typeface="Neue Haas Grotesk Text Pro"/>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9pPr>
          </a:lstStyle>
          <a:p>
            <a:pPr marL="514350" indent="-514350" algn="l">
              <a:buFont typeface="+mj-lt"/>
              <a:buAutoNum type="arabicPeriod"/>
            </a:pPr>
            <a:r>
              <a:rPr lang="en-US" sz="2800" dirty="0">
                <a:ln w="0"/>
                <a:solidFill>
                  <a:schemeClr val="accent3">
                    <a:lumMod val="75000"/>
                  </a:schemeClr>
                </a:solidFill>
                <a:effectLst>
                  <a:outerShdw blurRad="38100" dist="19050" dir="2700000" algn="tl" rotWithShape="0">
                    <a:schemeClr val="dk1">
                      <a:alpha val="40000"/>
                    </a:schemeClr>
                  </a:outerShdw>
                </a:effectLst>
              </a:rPr>
              <a:t>Special Education</a:t>
            </a:r>
          </a:p>
          <a:p>
            <a:pPr marL="1028700" lvl="1" indent="-514350">
              <a:buFont typeface="+mj-lt"/>
              <a:buAutoNum type="alphaLcPeriod"/>
            </a:pPr>
            <a:r>
              <a:rPr lang="en-US" sz="1600" dirty="0">
                <a:ln w="0"/>
                <a:solidFill>
                  <a:schemeClr val="accent3">
                    <a:lumMod val="75000"/>
                  </a:schemeClr>
                </a:solidFill>
                <a:effectLst>
                  <a:outerShdw blurRad="38100" dist="19050" dir="2700000" algn="tl" rotWithShape="0">
                    <a:schemeClr val="dk1">
                      <a:alpha val="40000"/>
                    </a:schemeClr>
                  </a:outerShdw>
                </a:effectLst>
              </a:rPr>
              <a:t>Expenses tracked by student population ($30,940,247)</a:t>
            </a:r>
          </a:p>
          <a:p>
            <a:pPr marL="514350" indent="-514350" algn="l">
              <a:buFont typeface="+mj-lt"/>
              <a:buAutoNum type="arabicPeriod"/>
            </a:pPr>
            <a:r>
              <a:rPr lang="en-US" sz="2800" dirty="0">
                <a:ln w="0"/>
                <a:solidFill>
                  <a:schemeClr val="accent3">
                    <a:lumMod val="75000"/>
                  </a:schemeClr>
                </a:solidFill>
                <a:effectLst>
                  <a:outerShdw blurRad="38100" dist="19050" dir="2700000" algn="tl" rotWithShape="0">
                    <a:schemeClr val="dk1">
                      <a:alpha val="40000"/>
                    </a:schemeClr>
                  </a:outerShdw>
                </a:effectLst>
              </a:rPr>
              <a:t>Routine Repair and Maintenance</a:t>
            </a:r>
          </a:p>
          <a:p>
            <a:pPr marL="1028700" lvl="1" indent="-514350">
              <a:buFont typeface="+mj-lt"/>
              <a:buAutoNum type="alphaLcPeriod"/>
            </a:pPr>
            <a:r>
              <a:rPr lang="en-US" sz="1600" dirty="0">
                <a:ln w="0"/>
                <a:solidFill>
                  <a:schemeClr val="accent3">
                    <a:lumMod val="75000"/>
                  </a:schemeClr>
                </a:solidFill>
                <a:effectLst>
                  <a:outerShdw blurRad="38100" dist="19050" dir="2700000" algn="tl" rotWithShape="0">
                    <a:schemeClr val="dk1">
                      <a:alpha val="40000"/>
                    </a:schemeClr>
                  </a:outerShdw>
                </a:effectLst>
              </a:rPr>
              <a:t>3% of general fund expenses ($9,830,212)</a:t>
            </a:r>
          </a:p>
          <a:p>
            <a:pPr marL="514350" indent="-514350" algn="l">
              <a:buFont typeface="+mj-lt"/>
              <a:buAutoNum type="arabicPeriod"/>
            </a:pPr>
            <a:r>
              <a:rPr lang="en-US" sz="2800" dirty="0">
                <a:ln w="0"/>
                <a:solidFill>
                  <a:schemeClr val="accent3">
                    <a:lumMod val="75000"/>
                  </a:schemeClr>
                </a:solidFill>
                <a:effectLst>
                  <a:outerShdw blurRad="38100" dist="19050" dir="2700000" algn="tl" rotWithShape="0">
                    <a:schemeClr val="dk1">
                      <a:alpha val="40000"/>
                    </a:schemeClr>
                  </a:outerShdw>
                </a:effectLst>
              </a:rPr>
              <a:t>Agricultural Incentive Grant</a:t>
            </a:r>
          </a:p>
          <a:p>
            <a:pPr marL="1028700" lvl="1" indent="-514350">
              <a:buFont typeface="+mj-lt"/>
              <a:buAutoNum type="alphaLcPeriod"/>
            </a:pPr>
            <a:r>
              <a:rPr lang="en-US" sz="1600" dirty="0">
                <a:ln w="0"/>
                <a:solidFill>
                  <a:schemeClr val="accent3">
                    <a:lumMod val="75000"/>
                  </a:schemeClr>
                </a:solidFill>
                <a:effectLst>
                  <a:outerShdw blurRad="38100" dist="19050" dir="2700000" algn="tl" rotWithShape="0">
                    <a:schemeClr val="dk1">
                      <a:alpha val="40000"/>
                    </a:schemeClr>
                  </a:outerShdw>
                </a:effectLst>
              </a:rPr>
              <a:t>Requires a 100% match ($20k)</a:t>
            </a:r>
          </a:p>
        </p:txBody>
      </p:sp>
    </p:spTree>
    <p:extLst>
      <p:ext uri="{BB962C8B-B14F-4D97-AF65-F5344CB8AC3E}">
        <p14:creationId xmlns:p14="http://schemas.microsoft.com/office/powerpoint/2010/main" val="98606291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Alvord_PPT_blankwhite.png" descr="Alvord_PPT_blankwhite.png"/>
          <p:cNvPicPr>
            <a:picLocks noChangeAspect="1"/>
          </p:cNvPicPr>
          <p:nvPr/>
        </p:nvPicPr>
        <p:blipFill>
          <a:blip r:embed="rId3"/>
          <a:stretch>
            <a:fillRect/>
          </a:stretch>
        </p:blipFill>
        <p:spPr>
          <a:xfrm>
            <a:off x="0" y="522"/>
            <a:ext cx="12192000" cy="6856956"/>
          </a:xfrm>
          <a:prstGeom prst="rect">
            <a:avLst/>
          </a:prstGeom>
          <a:ln w="12700">
            <a:miter lim="400000"/>
          </a:ln>
        </p:spPr>
      </p:pic>
      <p:sp>
        <p:nvSpPr>
          <p:cNvPr id="114" name="Branding Purpose.…"/>
          <p:cNvSpPr txBox="1"/>
          <p:nvPr/>
        </p:nvSpPr>
        <p:spPr>
          <a:xfrm>
            <a:off x="580628" y="691761"/>
            <a:ext cx="10674624" cy="896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defTabSz="457200">
              <a:lnSpc>
                <a:spcPts val="6900"/>
              </a:lnSpc>
              <a:defRPr sz="4500" b="1">
                <a:solidFill>
                  <a:srgbClr val="E27939"/>
                </a:solidFill>
              </a:defRPr>
            </a:pPr>
            <a:endParaRPr dirty="0"/>
          </a:p>
        </p:txBody>
      </p:sp>
      <p:pic>
        <p:nvPicPr>
          <p:cNvPr id="115" name="Picture 3" descr="Picture 3"/>
          <p:cNvPicPr>
            <a:picLocks noChangeAspect="1"/>
          </p:cNvPicPr>
          <p:nvPr/>
        </p:nvPicPr>
        <p:blipFill>
          <a:blip r:embed="rId4"/>
          <a:srcRect l="3833" t="11743" r="66755" b="49445"/>
          <a:stretch>
            <a:fillRect/>
          </a:stretch>
        </p:blipFill>
        <p:spPr>
          <a:xfrm>
            <a:off x="10415592" y="132733"/>
            <a:ext cx="1569183" cy="1610477"/>
          </a:xfrm>
          <a:prstGeom prst="rect">
            <a:avLst/>
          </a:prstGeom>
          <a:ln w="12700">
            <a:miter lim="400000"/>
          </a:ln>
        </p:spPr>
      </p:pic>
      <p:sp>
        <p:nvSpPr>
          <p:cNvPr id="2" name="Content Placeholder 2">
            <a:extLst>
              <a:ext uri="{FF2B5EF4-FFF2-40B4-BE49-F238E27FC236}">
                <a16:creationId xmlns:a16="http://schemas.microsoft.com/office/drawing/2014/main" id="{74014A7A-60B2-555D-EB03-746C62D2B244}"/>
              </a:ext>
            </a:extLst>
          </p:cNvPr>
          <p:cNvSpPr txBox="1">
            <a:spLocks/>
          </p:cNvSpPr>
          <p:nvPr/>
        </p:nvSpPr>
        <p:spPr>
          <a:xfrm>
            <a:off x="580628" y="1875421"/>
            <a:ext cx="10515599" cy="446202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20000"/>
              </a:spcBef>
              <a:spcAft>
                <a:spcPts val="0"/>
              </a:spcAft>
              <a:buClr>
                <a:srgbClr val="DD7500"/>
              </a:buClr>
              <a:buSzPct val="75000"/>
              <a:buFontTx/>
              <a:buNone/>
              <a:tabLst/>
              <a:defRPr/>
            </a:pPr>
            <a:endParaRPr kumimoji="0" lang="en-US" sz="2400" b="0" i="0" u="none" strike="noStrike" kern="0" cap="none" spc="0" normalizeH="0" baseline="0" noProof="0" dirty="0">
              <a:ln>
                <a:noFill/>
              </a:ln>
              <a:solidFill>
                <a:schemeClr val="tx1"/>
              </a:solidFill>
              <a:effectLst/>
              <a:uLnTx/>
              <a:uFillTx/>
              <a:latin typeface="Arial"/>
              <a:cs typeface="Arial"/>
              <a:sym typeface="Arial"/>
            </a:endParaRPr>
          </a:p>
        </p:txBody>
      </p:sp>
      <p:sp>
        <p:nvSpPr>
          <p:cNvPr id="3" name="Title 2">
            <a:extLst>
              <a:ext uri="{FF2B5EF4-FFF2-40B4-BE49-F238E27FC236}">
                <a16:creationId xmlns:a16="http://schemas.microsoft.com/office/drawing/2014/main" id="{41ECC29D-41B1-A589-2D23-D06834EE5D63}"/>
              </a:ext>
            </a:extLst>
          </p:cNvPr>
          <p:cNvSpPr txBox="1">
            <a:spLocks/>
          </p:cNvSpPr>
          <p:nvPr/>
        </p:nvSpPr>
        <p:spPr>
          <a:xfrm>
            <a:off x="580627" y="285583"/>
            <a:ext cx="10515599" cy="964052"/>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1pPr>
            <a:lvl2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2pPr>
            <a:lvl3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3pPr>
            <a:lvl4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4pPr>
            <a:lvl5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5pPr>
            <a:lvl6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6pPr>
            <a:lvl7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7pPr>
            <a:lvl8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8pPr>
            <a:lvl9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9pPr>
          </a:lstStyle>
          <a:p>
            <a:pPr hangingPunct="1"/>
            <a:r>
              <a:rPr lang="en-US" sz="3200" dirty="0">
                <a:solidFill>
                  <a:srgbClr val="990033"/>
                </a:solidFill>
              </a:rPr>
              <a:t>Multi-Year Projections Considerations for </a:t>
            </a:r>
          </a:p>
          <a:p>
            <a:pPr hangingPunct="1"/>
            <a:r>
              <a:rPr lang="en-US" sz="3200" dirty="0">
                <a:solidFill>
                  <a:srgbClr val="990033"/>
                </a:solidFill>
              </a:rPr>
              <a:t>23/24 &amp; 24/25</a:t>
            </a:r>
          </a:p>
        </p:txBody>
      </p:sp>
      <p:sp>
        <p:nvSpPr>
          <p:cNvPr id="4" name="Text Placeholder 3">
            <a:extLst>
              <a:ext uri="{FF2B5EF4-FFF2-40B4-BE49-F238E27FC236}">
                <a16:creationId xmlns:a16="http://schemas.microsoft.com/office/drawing/2014/main" id="{8B20443D-C5C5-4565-68A4-D3DCDA5927E5}"/>
              </a:ext>
            </a:extLst>
          </p:cNvPr>
          <p:cNvSpPr txBox="1">
            <a:spLocks/>
          </p:cNvSpPr>
          <p:nvPr/>
        </p:nvSpPr>
        <p:spPr>
          <a:xfrm>
            <a:off x="576422" y="1623791"/>
            <a:ext cx="10515600" cy="4766278"/>
          </a:xfrm>
          <a:prstGeom prst="rect">
            <a:avLst/>
          </a:prstGeom>
        </p:spPr>
        <p:txBody>
          <a:bodyPr/>
          <a:lstStyle>
            <a:lvl1pPr marL="360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1pPr>
            <a:lvl2pPr marL="720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2pPr>
            <a:lvl3pPr marL="1152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3pPr>
            <a:lvl4pPr marL="1511998" marR="0" indent="-359998"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4pPr>
            <a:lvl5pPr marL="1872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5pPr>
            <a:lvl6pPr marL="25400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6pPr>
            <a:lvl7pPr marL="29972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7pPr>
            <a:lvl8pPr marL="34544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8pPr>
            <a:lvl9pPr marL="39116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9pPr>
          </a:lstStyle>
          <a:p>
            <a:pPr marL="0" indent="0" hangingPunct="1">
              <a:buNone/>
            </a:pPr>
            <a:r>
              <a:rPr lang="en-US" dirty="0">
                <a:solidFill>
                  <a:srgbClr val="990033"/>
                </a:solidFill>
              </a:rPr>
              <a:t>Projections based on data, criteria, trends &amp; negotiated items</a:t>
            </a:r>
          </a:p>
          <a:p>
            <a:pPr marL="457200" indent="-457200" hangingPunct="1">
              <a:buFont typeface="Arial" panose="020B0604020202020204" pitchFamily="34" charset="0"/>
              <a:buChar char="•"/>
            </a:pPr>
            <a:r>
              <a:rPr lang="en-US" dirty="0">
                <a:solidFill>
                  <a:srgbClr val="990033"/>
                </a:solidFill>
              </a:rPr>
              <a:t>COLA for Student Attendance (LCFF)</a:t>
            </a:r>
          </a:p>
          <a:p>
            <a:pPr marL="457200" indent="-457200" hangingPunct="1">
              <a:buFont typeface="Arial" panose="020B0604020202020204" pitchFamily="34" charset="0"/>
              <a:buChar char="•"/>
            </a:pPr>
            <a:r>
              <a:rPr lang="en-US" dirty="0">
                <a:solidFill>
                  <a:srgbClr val="990033"/>
                </a:solidFill>
              </a:rPr>
              <a:t>Enrollment &amp; ADA (changes)</a:t>
            </a:r>
          </a:p>
          <a:p>
            <a:pPr marL="457200" indent="-457200" hangingPunct="1">
              <a:buFont typeface="Arial" panose="020B0604020202020204" pitchFamily="34" charset="0"/>
              <a:buChar char="•"/>
            </a:pPr>
            <a:r>
              <a:rPr lang="en-US" dirty="0">
                <a:solidFill>
                  <a:srgbClr val="990033"/>
                </a:solidFill>
              </a:rPr>
              <a:t>Unduplicated Pupil Count &amp; Unduplicated Pupil % (increase)</a:t>
            </a:r>
          </a:p>
          <a:p>
            <a:pPr marL="457200" indent="-457200" hangingPunct="1">
              <a:buFont typeface="Arial" panose="020B0604020202020204" pitchFamily="34" charset="0"/>
              <a:buChar char="•"/>
            </a:pPr>
            <a:r>
              <a:rPr lang="en-US" dirty="0">
                <a:solidFill>
                  <a:srgbClr val="990033"/>
                </a:solidFill>
              </a:rPr>
              <a:t>Reduction of one-time revenues &amp; expenses</a:t>
            </a:r>
          </a:p>
          <a:p>
            <a:pPr marL="457200" indent="-457200" hangingPunct="1">
              <a:buFont typeface="Arial" panose="020B0604020202020204" pitchFamily="34" charset="0"/>
              <a:buChar char="•"/>
            </a:pPr>
            <a:r>
              <a:rPr lang="en-US" dirty="0">
                <a:solidFill>
                  <a:srgbClr val="990033"/>
                </a:solidFill>
              </a:rPr>
              <a:t>Removal of carryovers &amp; one-time revenue/spending from 2022/23</a:t>
            </a:r>
          </a:p>
          <a:p>
            <a:pPr marL="457200" indent="-457200" hangingPunct="1">
              <a:buFont typeface="Arial" panose="020B0604020202020204" pitchFamily="34" charset="0"/>
              <a:buChar char="•"/>
            </a:pPr>
            <a:r>
              <a:rPr lang="en-US" dirty="0">
                <a:solidFill>
                  <a:srgbClr val="990033"/>
                </a:solidFill>
              </a:rPr>
              <a:t>Changes to LCAP due to LCFF COLA and declining student attendance</a:t>
            </a:r>
          </a:p>
        </p:txBody>
      </p:sp>
      <p:sp>
        <p:nvSpPr>
          <p:cNvPr id="5" name="Slide Number Placeholder 4">
            <a:extLst>
              <a:ext uri="{FF2B5EF4-FFF2-40B4-BE49-F238E27FC236}">
                <a16:creationId xmlns:a16="http://schemas.microsoft.com/office/drawing/2014/main" id="{93D76E40-9CC5-7E79-FBEC-72458CA4E19F}"/>
              </a:ext>
            </a:extLst>
          </p:cNvPr>
          <p:cNvSpPr>
            <a:spLocks noGrp="1"/>
          </p:cNvSpPr>
          <p:nvPr>
            <p:ph type="sldNum" sz="quarter" idx="2"/>
          </p:nvPr>
        </p:nvSpPr>
        <p:spPr>
          <a:xfrm>
            <a:off x="108345" y="6336024"/>
            <a:ext cx="468077" cy="553998"/>
          </a:xfrm>
        </p:spPr>
        <p:txBody>
          <a:bodyPr/>
          <a:lstStyle/>
          <a:p>
            <a:fld id="{86CB4B4D-7CA3-9044-876B-883B54F8677D}" type="slidenum">
              <a:rPr lang="en-US" smtClean="0">
                <a:ln w="0"/>
                <a:solidFill>
                  <a:schemeClr val="tx1"/>
                </a:solidFill>
                <a:effectLst>
                  <a:outerShdw blurRad="38100" dist="19050" dir="2700000" algn="tl" rotWithShape="0">
                    <a:schemeClr val="dk1">
                      <a:alpha val="40000"/>
                    </a:schemeClr>
                  </a:outerShdw>
                </a:effectLst>
              </a:rPr>
              <a:t>9</a:t>
            </a:fld>
            <a:endParaRPr lang="en-US" dirty="0"/>
          </a:p>
        </p:txBody>
      </p:sp>
    </p:spTree>
    <p:extLst>
      <p:ext uri="{BB962C8B-B14F-4D97-AF65-F5344CB8AC3E}">
        <p14:creationId xmlns:p14="http://schemas.microsoft.com/office/powerpoint/2010/main" val="1064849871"/>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Alvord_PPT_blankwhite.png" descr="Alvord_PPT_blankwhite.png"/>
          <p:cNvPicPr>
            <a:picLocks noChangeAspect="1"/>
          </p:cNvPicPr>
          <p:nvPr/>
        </p:nvPicPr>
        <p:blipFill>
          <a:blip r:embed="rId2"/>
          <a:stretch>
            <a:fillRect/>
          </a:stretch>
        </p:blipFill>
        <p:spPr>
          <a:xfrm>
            <a:off x="0" y="522"/>
            <a:ext cx="12192000" cy="6856956"/>
          </a:xfrm>
          <a:prstGeom prst="rect">
            <a:avLst/>
          </a:prstGeom>
          <a:ln w="12700">
            <a:miter lim="400000"/>
          </a:ln>
        </p:spPr>
      </p:pic>
      <p:sp>
        <p:nvSpPr>
          <p:cNvPr id="114" name="Branding Purpose.…"/>
          <p:cNvSpPr txBox="1"/>
          <p:nvPr/>
        </p:nvSpPr>
        <p:spPr>
          <a:xfrm>
            <a:off x="580628" y="691761"/>
            <a:ext cx="10674624" cy="8961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defTabSz="457200">
              <a:lnSpc>
                <a:spcPts val="6900"/>
              </a:lnSpc>
              <a:defRPr sz="4500" b="1">
                <a:solidFill>
                  <a:srgbClr val="E27939"/>
                </a:solidFill>
              </a:defRPr>
            </a:pPr>
            <a:endParaRPr dirty="0"/>
          </a:p>
        </p:txBody>
      </p:sp>
      <p:pic>
        <p:nvPicPr>
          <p:cNvPr id="115" name="Picture 3" descr="Picture 3"/>
          <p:cNvPicPr>
            <a:picLocks noChangeAspect="1"/>
          </p:cNvPicPr>
          <p:nvPr/>
        </p:nvPicPr>
        <p:blipFill>
          <a:blip r:embed="rId3"/>
          <a:srcRect l="3833" t="11743" r="66755" b="49445"/>
          <a:stretch>
            <a:fillRect/>
          </a:stretch>
        </p:blipFill>
        <p:spPr>
          <a:xfrm>
            <a:off x="10415592" y="132733"/>
            <a:ext cx="1569183" cy="1610477"/>
          </a:xfrm>
          <a:prstGeom prst="rect">
            <a:avLst/>
          </a:prstGeom>
          <a:ln w="12700">
            <a:miter lim="400000"/>
          </a:ln>
        </p:spPr>
      </p:pic>
      <p:sp>
        <p:nvSpPr>
          <p:cNvPr id="2" name="Content Placeholder 2">
            <a:extLst>
              <a:ext uri="{FF2B5EF4-FFF2-40B4-BE49-F238E27FC236}">
                <a16:creationId xmlns:a16="http://schemas.microsoft.com/office/drawing/2014/main" id="{74014A7A-60B2-555D-EB03-746C62D2B244}"/>
              </a:ext>
            </a:extLst>
          </p:cNvPr>
          <p:cNvSpPr txBox="1">
            <a:spLocks/>
          </p:cNvSpPr>
          <p:nvPr/>
        </p:nvSpPr>
        <p:spPr>
          <a:xfrm>
            <a:off x="580628" y="1875421"/>
            <a:ext cx="10515599" cy="446202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20000"/>
              </a:spcBef>
              <a:spcAft>
                <a:spcPts val="0"/>
              </a:spcAft>
              <a:buClr>
                <a:srgbClr val="DD7500"/>
              </a:buClr>
              <a:buSzPct val="75000"/>
              <a:buFontTx/>
              <a:buNone/>
              <a:tabLst/>
              <a:defRPr/>
            </a:pPr>
            <a:endParaRPr kumimoji="0" lang="en-US" sz="2400" b="0" i="0" u="none" strike="noStrike" kern="0" cap="none" spc="0" normalizeH="0" baseline="0" noProof="0" dirty="0">
              <a:ln>
                <a:noFill/>
              </a:ln>
              <a:solidFill>
                <a:schemeClr val="tx1"/>
              </a:solidFill>
              <a:effectLst/>
              <a:uLnTx/>
              <a:uFillTx/>
              <a:latin typeface="Arial"/>
              <a:cs typeface="Arial"/>
              <a:sym typeface="Arial"/>
            </a:endParaRPr>
          </a:p>
        </p:txBody>
      </p:sp>
      <p:sp>
        <p:nvSpPr>
          <p:cNvPr id="3" name="Title 2">
            <a:extLst>
              <a:ext uri="{FF2B5EF4-FFF2-40B4-BE49-F238E27FC236}">
                <a16:creationId xmlns:a16="http://schemas.microsoft.com/office/drawing/2014/main" id="{DC556564-AD5E-B2F3-3BE4-9CA7FD9E2360}"/>
              </a:ext>
            </a:extLst>
          </p:cNvPr>
          <p:cNvSpPr txBox="1">
            <a:spLocks/>
          </p:cNvSpPr>
          <p:nvPr/>
        </p:nvSpPr>
        <p:spPr>
          <a:xfrm>
            <a:off x="838200" y="365127"/>
            <a:ext cx="10515599" cy="964052"/>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1pPr>
            <a:lvl2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2pPr>
            <a:lvl3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3pPr>
            <a:lvl4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4pPr>
            <a:lvl5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5pPr>
            <a:lvl6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6pPr>
            <a:lvl7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7pPr>
            <a:lvl8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8pPr>
            <a:lvl9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9pPr>
          </a:lstStyle>
          <a:p>
            <a:pPr hangingPunct="1"/>
            <a:r>
              <a:rPr lang="en-US" sz="3200" dirty="0">
                <a:solidFill>
                  <a:srgbClr val="0099CC"/>
                </a:solidFill>
              </a:rPr>
              <a:t>Multi-Year Projections Considerations for </a:t>
            </a:r>
          </a:p>
          <a:p>
            <a:pPr hangingPunct="1"/>
            <a:r>
              <a:rPr lang="en-US" sz="3200" dirty="0">
                <a:solidFill>
                  <a:srgbClr val="0099CC"/>
                </a:solidFill>
              </a:rPr>
              <a:t>23/24 &amp; 24/25</a:t>
            </a:r>
          </a:p>
        </p:txBody>
      </p:sp>
      <p:sp>
        <p:nvSpPr>
          <p:cNvPr id="4" name="Text Placeholder 3">
            <a:extLst>
              <a:ext uri="{FF2B5EF4-FFF2-40B4-BE49-F238E27FC236}">
                <a16:creationId xmlns:a16="http://schemas.microsoft.com/office/drawing/2014/main" id="{9B2BC697-C287-D818-17BD-C0595CE44C62}"/>
              </a:ext>
            </a:extLst>
          </p:cNvPr>
          <p:cNvSpPr txBox="1">
            <a:spLocks/>
          </p:cNvSpPr>
          <p:nvPr/>
        </p:nvSpPr>
        <p:spPr>
          <a:xfrm>
            <a:off x="838200" y="1461390"/>
            <a:ext cx="10258028" cy="4720740"/>
          </a:xfrm>
          <a:prstGeom prst="rect">
            <a:avLst/>
          </a:prstGeom>
        </p:spPr>
        <p:txBody>
          <a:bodyPr/>
          <a:lstStyle>
            <a:lvl1pPr marL="360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1pPr>
            <a:lvl2pPr marL="720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2pPr>
            <a:lvl3pPr marL="1152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3pPr>
            <a:lvl4pPr marL="1511998" marR="0" indent="-359998"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4pPr>
            <a:lvl5pPr marL="1872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5pPr>
            <a:lvl6pPr marL="25400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6pPr>
            <a:lvl7pPr marL="29972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7pPr>
            <a:lvl8pPr marL="34544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8pPr>
            <a:lvl9pPr marL="39116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9pPr>
          </a:lstStyle>
          <a:p>
            <a:pPr marL="0" indent="0" hangingPunct="1">
              <a:buNone/>
            </a:pPr>
            <a:r>
              <a:rPr lang="en-US" sz="1800" dirty="0">
                <a:solidFill>
                  <a:srgbClr val="0099CC"/>
                </a:solidFill>
              </a:rPr>
              <a:t>Projections based on data, criteria, trends &amp; negotiated items</a:t>
            </a:r>
          </a:p>
          <a:p>
            <a:pPr marL="457200" indent="-457200" hangingPunct="1">
              <a:buFont typeface="Arial" panose="020B0604020202020204" pitchFamily="34" charset="0"/>
              <a:buChar char="•"/>
            </a:pPr>
            <a:r>
              <a:rPr lang="en-US" sz="1800" dirty="0">
                <a:solidFill>
                  <a:srgbClr val="0099CC"/>
                </a:solidFill>
              </a:rPr>
              <a:t>Staffing Changes</a:t>
            </a:r>
          </a:p>
          <a:p>
            <a:pPr marL="971550" lvl="1" indent="-457200" hangingPunct="1">
              <a:buFont typeface="Arial" panose="020B0604020202020204" pitchFamily="34" charset="0"/>
              <a:buChar char="•"/>
            </a:pPr>
            <a:r>
              <a:rPr lang="en-US" sz="1800" dirty="0">
                <a:solidFill>
                  <a:srgbClr val="0099CC"/>
                </a:solidFill>
              </a:rPr>
              <a:t>Decreasing Enrollment</a:t>
            </a:r>
          </a:p>
          <a:p>
            <a:pPr marL="971550" lvl="1" indent="-457200" hangingPunct="1">
              <a:buFont typeface="Arial" panose="020B0604020202020204" pitchFamily="34" charset="0"/>
              <a:buChar char="•"/>
            </a:pPr>
            <a:r>
              <a:rPr lang="en-US" sz="1800" dirty="0">
                <a:solidFill>
                  <a:srgbClr val="0099CC"/>
                </a:solidFill>
              </a:rPr>
              <a:t>One time positions in 23/24 (14 - ENT, 4 - Sec Instr. Coaches, 4 - Intervention Teachers Intermediate, 3 - Intervention Teacher Secondary)</a:t>
            </a:r>
          </a:p>
          <a:p>
            <a:pPr marL="971550" lvl="1" indent="-457200" hangingPunct="1">
              <a:buFont typeface="Arial" panose="020B0604020202020204" pitchFamily="34" charset="0"/>
              <a:buChar char="•"/>
            </a:pPr>
            <a:r>
              <a:rPr lang="en-US" sz="1800" dirty="0">
                <a:solidFill>
                  <a:srgbClr val="0099CC"/>
                </a:solidFill>
              </a:rPr>
              <a:t>Impact of the 2021-2022 SERP</a:t>
            </a:r>
          </a:p>
          <a:p>
            <a:pPr marL="457200" indent="-457200" hangingPunct="1">
              <a:buFont typeface="Arial" panose="020B0604020202020204" pitchFamily="34" charset="0"/>
              <a:buChar char="•"/>
            </a:pPr>
            <a:r>
              <a:rPr lang="en-US" sz="1800" dirty="0">
                <a:solidFill>
                  <a:srgbClr val="0099CC"/>
                </a:solidFill>
              </a:rPr>
              <a:t>Automatic Salary Step &amp; Column</a:t>
            </a:r>
          </a:p>
          <a:p>
            <a:pPr marL="457200" indent="-457200" hangingPunct="1">
              <a:buFont typeface="Arial" panose="020B0604020202020204" pitchFamily="34" charset="0"/>
              <a:buChar char="•"/>
            </a:pPr>
            <a:r>
              <a:rPr lang="en-US" sz="1800" dirty="0">
                <a:solidFill>
                  <a:srgbClr val="0099CC"/>
                </a:solidFill>
              </a:rPr>
              <a:t>Employer Fixed Charge Rate Increases</a:t>
            </a:r>
          </a:p>
          <a:p>
            <a:pPr marL="971550" lvl="1" indent="-457200" hangingPunct="1">
              <a:buFont typeface="Arial" panose="020B0604020202020204" pitchFamily="34" charset="0"/>
              <a:buChar char="•"/>
            </a:pPr>
            <a:r>
              <a:rPr lang="en-US" sz="1800" dirty="0">
                <a:solidFill>
                  <a:srgbClr val="0099CC"/>
                </a:solidFill>
              </a:rPr>
              <a:t>STRS 16.92% to 19.10%</a:t>
            </a:r>
          </a:p>
          <a:p>
            <a:pPr marL="971550" lvl="1" indent="-457200" hangingPunct="1">
              <a:buFont typeface="Arial" panose="020B0604020202020204" pitchFamily="34" charset="0"/>
              <a:buChar char="•"/>
            </a:pPr>
            <a:r>
              <a:rPr lang="en-US" sz="1800" dirty="0">
                <a:solidFill>
                  <a:srgbClr val="0099CC"/>
                </a:solidFill>
              </a:rPr>
              <a:t>PERS 25.37% to 27.00%</a:t>
            </a:r>
          </a:p>
          <a:p>
            <a:pPr marL="457200" indent="-457200" hangingPunct="1">
              <a:buFont typeface="Arial" panose="020B0604020202020204" pitchFamily="34" charset="0"/>
              <a:buChar char="•"/>
            </a:pPr>
            <a:r>
              <a:rPr lang="en-US" sz="1800" dirty="0">
                <a:solidFill>
                  <a:srgbClr val="0099CC"/>
                </a:solidFill>
              </a:rPr>
              <a:t>ADA loss </a:t>
            </a:r>
          </a:p>
          <a:p>
            <a:pPr hangingPunct="1"/>
            <a:endParaRPr lang="en-US" dirty="0">
              <a:solidFill>
                <a:schemeClr val="tx1"/>
              </a:solidFill>
            </a:endParaRPr>
          </a:p>
        </p:txBody>
      </p:sp>
      <p:sp>
        <p:nvSpPr>
          <p:cNvPr id="5" name="Slide Number Placeholder 4">
            <a:extLst>
              <a:ext uri="{FF2B5EF4-FFF2-40B4-BE49-F238E27FC236}">
                <a16:creationId xmlns:a16="http://schemas.microsoft.com/office/drawing/2014/main" id="{3422AD8F-4201-7044-E1A0-6C850C4A7E08}"/>
              </a:ext>
            </a:extLst>
          </p:cNvPr>
          <p:cNvSpPr>
            <a:spLocks noGrp="1"/>
          </p:cNvSpPr>
          <p:nvPr>
            <p:ph type="sldNum" sz="quarter" idx="2"/>
          </p:nvPr>
        </p:nvSpPr>
        <p:spPr>
          <a:xfrm>
            <a:off x="93701" y="6353004"/>
            <a:ext cx="453650" cy="553998"/>
          </a:xfrm>
        </p:spPr>
        <p:txBody>
          <a:bodyPr/>
          <a:lstStyle/>
          <a:p>
            <a:fld id="{86CB4B4D-7CA3-9044-876B-883B54F8677D}" type="slidenum">
              <a:rPr lang="en-US" smtClean="0">
                <a:ln w="0"/>
                <a:solidFill>
                  <a:schemeClr val="tx1"/>
                </a:solidFill>
                <a:effectLst>
                  <a:outerShdw blurRad="38100" dist="19050" dir="2700000" algn="tl" rotWithShape="0">
                    <a:schemeClr val="dk1">
                      <a:alpha val="40000"/>
                    </a:schemeClr>
                  </a:outerShdw>
                </a:effectLst>
              </a:rPr>
              <a:t>10</a:t>
            </a:fld>
            <a:endParaRPr lang="en-US" dirty="0"/>
          </a:p>
        </p:txBody>
      </p:sp>
    </p:spTree>
    <p:extLst>
      <p:ext uri="{BB962C8B-B14F-4D97-AF65-F5344CB8AC3E}">
        <p14:creationId xmlns:p14="http://schemas.microsoft.com/office/powerpoint/2010/main" val="41134244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Alvord_PPT_blankwhite.png" descr="Alvord_PPT_blankwhite.png"/>
          <p:cNvPicPr>
            <a:picLocks noChangeAspect="1"/>
          </p:cNvPicPr>
          <p:nvPr/>
        </p:nvPicPr>
        <p:blipFill>
          <a:blip r:embed="rId3"/>
          <a:stretch>
            <a:fillRect/>
          </a:stretch>
        </p:blipFill>
        <p:spPr>
          <a:xfrm>
            <a:off x="0" y="522"/>
            <a:ext cx="12192000" cy="6856956"/>
          </a:xfrm>
          <a:prstGeom prst="rect">
            <a:avLst/>
          </a:prstGeom>
          <a:ln w="12700">
            <a:miter lim="400000"/>
          </a:ln>
        </p:spPr>
      </p:pic>
      <p:sp>
        <p:nvSpPr>
          <p:cNvPr id="114" name="Branding Purpose.…"/>
          <p:cNvSpPr txBox="1"/>
          <p:nvPr/>
        </p:nvSpPr>
        <p:spPr>
          <a:xfrm>
            <a:off x="580628" y="691761"/>
            <a:ext cx="10674624" cy="896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defTabSz="457200">
              <a:lnSpc>
                <a:spcPts val="6900"/>
              </a:lnSpc>
              <a:defRPr sz="4500" b="1">
                <a:solidFill>
                  <a:srgbClr val="E27939"/>
                </a:solidFill>
              </a:defRPr>
            </a:pPr>
            <a:endParaRPr dirty="0"/>
          </a:p>
        </p:txBody>
      </p:sp>
      <p:pic>
        <p:nvPicPr>
          <p:cNvPr id="115" name="Picture 3" descr="Picture 3"/>
          <p:cNvPicPr>
            <a:picLocks noChangeAspect="1"/>
          </p:cNvPicPr>
          <p:nvPr/>
        </p:nvPicPr>
        <p:blipFill>
          <a:blip r:embed="rId4"/>
          <a:srcRect l="3833" t="11743" r="66755" b="49445"/>
          <a:stretch>
            <a:fillRect/>
          </a:stretch>
        </p:blipFill>
        <p:spPr>
          <a:xfrm>
            <a:off x="10415592" y="132733"/>
            <a:ext cx="1569183" cy="1610477"/>
          </a:xfrm>
          <a:prstGeom prst="rect">
            <a:avLst/>
          </a:prstGeom>
          <a:ln w="12700">
            <a:miter lim="400000"/>
          </a:ln>
        </p:spPr>
      </p:pic>
      <p:sp>
        <p:nvSpPr>
          <p:cNvPr id="2" name="Content Placeholder 2">
            <a:extLst>
              <a:ext uri="{FF2B5EF4-FFF2-40B4-BE49-F238E27FC236}">
                <a16:creationId xmlns:a16="http://schemas.microsoft.com/office/drawing/2014/main" id="{74014A7A-60B2-555D-EB03-746C62D2B244}"/>
              </a:ext>
            </a:extLst>
          </p:cNvPr>
          <p:cNvSpPr txBox="1">
            <a:spLocks/>
          </p:cNvSpPr>
          <p:nvPr/>
        </p:nvSpPr>
        <p:spPr>
          <a:xfrm>
            <a:off x="580628" y="1875421"/>
            <a:ext cx="10515599" cy="446202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20000"/>
              </a:spcBef>
              <a:spcAft>
                <a:spcPts val="0"/>
              </a:spcAft>
              <a:buClr>
                <a:srgbClr val="DD7500"/>
              </a:buClr>
              <a:buSzPct val="75000"/>
              <a:buFontTx/>
              <a:buNone/>
              <a:tabLst/>
              <a:defRPr/>
            </a:pPr>
            <a:endParaRPr kumimoji="0" lang="en-US" sz="2400" b="0" i="0" u="none" strike="noStrike" kern="0" cap="none" spc="0" normalizeH="0" baseline="0" noProof="0" dirty="0">
              <a:ln>
                <a:noFill/>
              </a:ln>
              <a:solidFill>
                <a:schemeClr val="tx1"/>
              </a:solidFill>
              <a:effectLst/>
              <a:uLnTx/>
              <a:uFillTx/>
              <a:latin typeface="Arial"/>
              <a:cs typeface="Arial"/>
              <a:sym typeface="Arial"/>
            </a:endParaRPr>
          </a:p>
        </p:txBody>
      </p:sp>
      <p:sp>
        <p:nvSpPr>
          <p:cNvPr id="3" name="Title 3">
            <a:extLst>
              <a:ext uri="{FF2B5EF4-FFF2-40B4-BE49-F238E27FC236}">
                <a16:creationId xmlns:a16="http://schemas.microsoft.com/office/drawing/2014/main" id="{35A22C42-DE8F-DDC8-3C38-1889687B74B0}"/>
              </a:ext>
            </a:extLst>
          </p:cNvPr>
          <p:cNvSpPr txBox="1">
            <a:spLocks/>
          </p:cNvSpPr>
          <p:nvPr/>
        </p:nvSpPr>
        <p:spPr>
          <a:xfrm>
            <a:off x="563880" y="154815"/>
            <a:ext cx="6733565" cy="1610477"/>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1pPr>
            <a:lvl2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2pPr>
            <a:lvl3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3pPr>
            <a:lvl4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4pPr>
            <a:lvl5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5pPr>
            <a:lvl6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6pPr>
            <a:lvl7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7pPr>
            <a:lvl8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8pPr>
            <a:lvl9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9pPr>
          </a:lstStyle>
          <a:p>
            <a:pPr hangingPunct="1"/>
            <a:r>
              <a:rPr lang="en-US" sz="3200" dirty="0">
                <a:solidFill>
                  <a:schemeClr val="tx1"/>
                </a:solidFill>
              </a:rPr>
              <a:t>2022/23 Second Interim Budget</a:t>
            </a:r>
            <a:br>
              <a:rPr lang="en-US" sz="3200" dirty="0">
                <a:solidFill>
                  <a:schemeClr val="tx1"/>
                </a:solidFill>
              </a:rPr>
            </a:br>
            <a:r>
              <a:rPr lang="en-US" sz="3200" dirty="0">
                <a:solidFill>
                  <a:schemeClr val="tx1"/>
                </a:solidFill>
              </a:rPr>
              <a:t>Multi-Year Projections</a:t>
            </a:r>
            <a:br>
              <a:rPr lang="en-US" sz="3200" dirty="0">
                <a:solidFill>
                  <a:schemeClr val="tx1"/>
                </a:solidFill>
              </a:rPr>
            </a:br>
            <a:r>
              <a:rPr lang="en-US" sz="3200" dirty="0">
                <a:solidFill>
                  <a:schemeClr val="tx1"/>
                </a:solidFill>
              </a:rPr>
              <a:t>Revenues and Expenses</a:t>
            </a:r>
            <a:br>
              <a:rPr lang="en-US" sz="3600" dirty="0">
                <a:solidFill>
                  <a:schemeClr val="tx1"/>
                </a:solidFill>
              </a:rPr>
            </a:br>
            <a:endParaRPr lang="en-US" dirty="0">
              <a:solidFill>
                <a:schemeClr val="tx1"/>
              </a:solidFill>
            </a:endParaRPr>
          </a:p>
        </p:txBody>
      </p:sp>
      <p:graphicFrame>
        <p:nvGraphicFramePr>
          <p:cNvPr id="4" name="Table 3">
            <a:extLst>
              <a:ext uri="{FF2B5EF4-FFF2-40B4-BE49-F238E27FC236}">
                <a16:creationId xmlns:a16="http://schemas.microsoft.com/office/drawing/2014/main" id="{ABD91C0B-15CE-1B98-07E2-A8F4F5F0442D}"/>
              </a:ext>
            </a:extLst>
          </p:cNvPr>
          <p:cNvGraphicFramePr>
            <a:graphicFrameLocks noGrp="1"/>
          </p:cNvGraphicFramePr>
          <p:nvPr>
            <p:extLst>
              <p:ext uri="{D42A27DB-BD31-4B8C-83A1-F6EECF244321}">
                <p14:modId xmlns:p14="http://schemas.microsoft.com/office/powerpoint/2010/main" val="1990844028"/>
              </p:ext>
            </p:extLst>
          </p:nvPr>
        </p:nvGraphicFramePr>
        <p:xfrm>
          <a:off x="563880" y="2030731"/>
          <a:ext cx="11047492" cy="3254368"/>
        </p:xfrm>
        <a:graphic>
          <a:graphicData uri="http://schemas.openxmlformats.org/drawingml/2006/table">
            <a:tbl>
              <a:tblPr firstRow="1" bandRow="1">
                <a:tableStyleId>{69CF1AB2-1976-4502-BF36-3FF5EA218861}</a:tableStyleId>
              </a:tblPr>
              <a:tblGrid>
                <a:gridCol w="3116970">
                  <a:extLst>
                    <a:ext uri="{9D8B030D-6E8A-4147-A177-3AD203B41FA5}">
                      <a16:colId xmlns:a16="http://schemas.microsoft.com/office/drawing/2014/main" val="510670233"/>
                    </a:ext>
                  </a:extLst>
                </a:gridCol>
                <a:gridCol w="3105660">
                  <a:extLst>
                    <a:ext uri="{9D8B030D-6E8A-4147-A177-3AD203B41FA5}">
                      <a16:colId xmlns:a16="http://schemas.microsoft.com/office/drawing/2014/main" val="3753858779"/>
                    </a:ext>
                  </a:extLst>
                </a:gridCol>
                <a:gridCol w="2516622">
                  <a:extLst>
                    <a:ext uri="{9D8B030D-6E8A-4147-A177-3AD203B41FA5}">
                      <a16:colId xmlns:a16="http://schemas.microsoft.com/office/drawing/2014/main" val="1246704173"/>
                    </a:ext>
                  </a:extLst>
                </a:gridCol>
                <a:gridCol w="2308240">
                  <a:extLst>
                    <a:ext uri="{9D8B030D-6E8A-4147-A177-3AD203B41FA5}">
                      <a16:colId xmlns:a16="http://schemas.microsoft.com/office/drawing/2014/main" val="837582007"/>
                    </a:ext>
                  </a:extLst>
                </a:gridCol>
              </a:tblGrid>
              <a:tr h="944577">
                <a:tc>
                  <a:txBody>
                    <a:bodyPr/>
                    <a:lstStyle/>
                    <a:p>
                      <a:pPr algn="ctr" fontAlgn="ctr"/>
                      <a:r>
                        <a:rPr lang="en-US" sz="2300" b="0" u="none" strike="noStrike" dirty="0">
                          <a:solidFill>
                            <a:srgbClr val="000000"/>
                          </a:solidFill>
                          <a:effectLst/>
                        </a:rPr>
                        <a:t> </a:t>
                      </a:r>
                      <a:endParaRPr lang="en-US" sz="2300" b="0" i="0" u="none" strike="noStrike" dirty="0">
                        <a:solidFill>
                          <a:srgbClr val="000000"/>
                        </a:solidFill>
                        <a:effectLst/>
                        <a:latin typeface="Arial" panose="020B0604020202020204" pitchFamily="34" charset="0"/>
                      </a:endParaRPr>
                    </a:p>
                  </a:txBody>
                  <a:tcPr marL="7552" marR="7552" marT="7552" marB="0" anchor="ctr"/>
                </a:tc>
                <a:tc>
                  <a:txBody>
                    <a:bodyPr/>
                    <a:lstStyle/>
                    <a:p>
                      <a:pPr algn="ctr" rtl="0" fontAlgn="ctr"/>
                      <a:r>
                        <a:rPr lang="en-US" sz="2500" b="0" u="none" strike="noStrike" cap="none" spc="0" dirty="0">
                          <a:ln w="0"/>
                          <a:solidFill>
                            <a:schemeClr val="tx1"/>
                          </a:solidFill>
                          <a:effectLst>
                            <a:outerShdw blurRad="38100" dist="19050" dir="2700000" algn="tl" rotWithShape="0">
                              <a:schemeClr val="dk1">
                                <a:alpha val="40000"/>
                              </a:schemeClr>
                            </a:outerShdw>
                          </a:effectLst>
                        </a:rPr>
                        <a:t>2022/23</a:t>
                      </a:r>
                      <a:r>
                        <a:rPr lang="en-US" sz="2500" b="0" u="none" strike="noStrike" cap="none" spc="0" baseline="0" dirty="0">
                          <a:ln w="0"/>
                          <a:solidFill>
                            <a:schemeClr val="tx1"/>
                          </a:solidFill>
                          <a:effectLst>
                            <a:outerShdw blurRad="38100" dist="19050" dir="2700000" algn="tl" rotWithShape="0">
                              <a:schemeClr val="dk1">
                                <a:alpha val="40000"/>
                              </a:schemeClr>
                            </a:outerShdw>
                          </a:effectLst>
                        </a:rPr>
                        <a:t> Second Interim</a:t>
                      </a:r>
                      <a:endParaRPr lang="en-US" sz="25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552" marR="7552" marT="7552" marB="0" anchor="ctr"/>
                </a:tc>
                <a:tc>
                  <a:txBody>
                    <a:bodyPr/>
                    <a:lstStyle/>
                    <a:p>
                      <a:pPr algn="ctr" rtl="0" fontAlgn="ctr"/>
                      <a:r>
                        <a:rPr lang="en-US" sz="2500" b="0" u="none" strike="noStrike" cap="none" spc="0" dirty="0">
                          <a:ln w="0"/>
                          <a:solidFill>
                            <a:schemeClr val="tx1"/>
                          </a:solidFill>
                          <a:effectLst>
                            <a:outerShdw blurRad="38100" dist="19050" dir="2700000" algn="tl" rotWithShape="0">
                              <a:schemeClr val="dk1">
                                <a:alpha val="40000"/>
                              </a:schemeClr>
                            </a:outerShdw>
                          </a:effectLst>
                        </a:rPr>
                        <a:t>2023/24 Projection</a:t>
                      </a:r>
                      <a:endParaRPr lang="en-US" sz="25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552" marR="7552" marT="7552" marB="0" anchor="ctr"/>
                </a:tc>
                <a:tc>
                  <a:txBody>
                    <a:bodyPr/>
                    <a:lstStyle/>
                    <a:p>
                      <a:pPr algn="ctr" rtl="0" fontAlgn="ctr"/>
                      <a:r>
                        <a:rPr lang="en-US" sz="2500" b="0" u="none" strike="noStrike" cap="none" spc="0" dirty="0">
                          <a:ln w="0"/>
                          <a:solidFill>
                            <a:schemeClr val="tx1"/>
                          </a:solidFill>
                          <a:effectLst>
                            <a:outerShdw blurRad="38100" dist="19050" dir="2700000" algn="tl" rotWithShape="0">
                              <a:schemeClr val="dk1">
                                <a:alpha val="40000"/>
                              </a:schemeClr>
                            </a:outerShdw>
                          </a:effectLst>
                        </a:rPr>
                        <a:t>2024/25 Projection</a:t>
                      </a:r>
                      <a:endParaRPr lang="en-US" sz="25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552" marR="7552" marT="7552" marB="0" anchor="ctr"/>
                </a:tc>
                <a:extLst>
                  <a:ext uri="{0D108BD9-81ED-4DB2-BD59-A6C34878D82A}">
                    <a16:rowId xmlns:a16="http://schemas.microsoft.com/office/drawing/2014/main" val="2732552405"/>
                  </a:ext>
                </a:extLst>
              </a:tr>
              <a:tr h="634029">
                <a:tc>
                  <a:txBody>
                    <a:bodyPr/>
                    <a:lstStyle/>
                    <a:p>
                      <a:pPr algn="l" rtl="0" fontAlgn="ctr"/>
                      <a:r>
                        <a:rPr lang="en-US" sz="2500" b="0" u="none" strike="noStrike" cap="none" spc="0" dirty="0">
                          <a:ln w="0"/>
                          <a:solidFill>
                            <a:schemeClr val="tx1"/>
                          </a:solidFill>
                          <a:effectLst>
                            <a:outerShdw blurRad="38100" dist="19050" dir="2700000" algn="tl" rotWithShape="0">
                              <a:schemeClr val="dk1">
                                <a:alpha val="40000"/>
                              </a:schemeClr>
                            </a:outerShdw>
                          </a:effectLst>
                        </a:rPr>
                        <a:t>GF Revenues</a:t>
                      </a:r>
                      <a:endParaRPr lang="en-US" sz="25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7552" marR="7552" marT="7552" marB="0" anchor="ctr"/>
                </a:tc>
                <a:tc>
                  <a:txBody>
                    <a:bodyPr/>
                    <a:lstStyle/>
                    <a:p>
                      <a:pPr marL="0" marR="0" indent="0" algn="r" defTabSz="914400" rtl="0" fontAlgn="b" latinLnBrk="0">
                        <a:lnSpc>
                          <a:spcPct val="100000"/>
                        </a:lnSpc>
                        <a:spcBef>
                          <a:spcPts val="0"/>
                        </a:spcBef>
                        <a:spcAft>
                          <a:spcPts val="0"/>
                        </a:spcAft>
                        <a:buClrTx/>
                        <a:buSzTx/>
                        <a:buFontTx/>
                        <a:buNone/>
                        <a:tabLst/>
                      </a:pPr>
                      <a:r>
                        <a:rPr lang="en-US" sz="25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$389,416,902 </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5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$326,017,585</a:t>
                      </a:r>
                    </a:p>
                  </a:txBody>
                  <a:tcPr marL="0" marR="0" marT="0" marB="0" anchor="b"/>
                </a:tc>
                <a:tc>
                  <a:txBody>
                    <a:bodyPr/>
                    <a:lstStyle/>
                    <a:p>
                      <a:pPr algn="r" fontAlgn="b"/>
                      <a:r>
                        <a:rPr lang="en-US" sz="2500" b="0" u="none" strike="noStrike" cap="none" spc="0" dirty="0">
                          <a:ln w="0"/>
                          <a:solidFill>
                            <a:schemeClr val="tx1"/>
                          </a:solidFill>
                          <a:effectLst>
                            <a:outerShdw blurRad="38100" dist="19050" dir="2700000" algn="tl" rotWithShape="0">
                              <a:schemeClr val="dk1">
                                <a:alpha val="40000"/>
                              </a:schemeClr>
                            </a:outerShdw>
                          </a:effectLst>
                        </a:rPr>
                        <a:t>$325,165,776 </a:t>
                      </a:r>
                      <a:endParaRPr lang="en-US" sz="25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extLst>
                  <a:ext uri="{0D108BD9-81ED-4DB2-BD59-A6C34878D82A}">
                    <a16:rowId xmlns:a16="http://schemas.microsoft.com/office/drawing/2014/main" val="1696905255"/>
                  </a:ext>
                </a:extLst>
              </a:tr>
              <a:tr h="634029">
                <a:tc>
                  <a:txBody>
                    <a:bodyPr/>
                    <a:lstStyle/>
                    <a:p>
                      <a:pPr algn="l" rtl="0" fontAlgn="ctr"/>
                      <a:r>
                        <a:rPr lang="en-US" sz="2500" b="0" u="none" strike="noStrike" cap="none" spc="0" dirty="0">
                          <a:ln w="0"/>
                          <a:solidFill>
                            <a:schemeClr val="tx1"/>
                          </a:solidFill>
                          <a:effectLst>
                            <a:outerShdw blurRad="38100" dist="19050" dir="2700000" algn="tl" rotWithShape="0">
                              <a:schemeClr val="dk1">
                                <a:alpha val="40000"/>
                              </a:schemeClr>
                            </a:outerShdw>
                          </a:effectLst>
                        </a:rPr>
                        <a:t>GF Expenditures</a:t>
                      </a:r>
                      <a:endParaRPr lang="en-US" sz="25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7552" marR="7552" marT="7552" marB="0" anchor="ctr"/>
                </a:tc>
                <a:tc>
                  <a:txBody>
                    <a:bodyPr/>
                    <a:lstStyle/>
                    <a:p>
                      <a:pPr algn="r" fontAlgn="b"/>
                      <a:r>
                        <a:rPr lang="en-US" sz="2500" b="0" u="none" strike="noStrike" cap="none" spc="0" dirty="0">
                          <a:ln w="0"/>
                          <a:solidFill>
                            <a:schemeClr val="tx1"/>
                          </a:solidFill>
                          <a:effectLst>
                            <a:outerShdw blurRad="38100" dist="19050" dir="2700000" algn="tl" rotWithShape="0">
                              <a:schemeClr val="dk1">
                                <a:alpha val="40000"/>
                              </a:schemeClr>
                            </a:outerShdw>
                          </a:effectLst>
                        </a:rPr>
                        <a:t>$353,896,690</a:t>
                      </a:r>
                      <a:endParaRPr lang="en-US" sz="25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5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$362,808,200</a:t>
                      </a:r>
                    </a:p>
                  </a:txBody>
                  <a:tcPr marL="0" marR="0" marT="0" marB="0" anchor="b"/>
                </a:tc>
                <a:tc>
                  <a:txBody>
                    <a:bodyPr/>
                    <a:lstStyle/>
                    <a:p>
                      <a:pPr algn="r" fontAlgn="b"/>
                      <a:r>
                        <a:rPr lang="en-US" sz="2500" b="0" u="none" strike="noStrike" cap="none" spc="0" dirty="0">
                          <a:ln w="0"/>
                          <a:solidFill>
                            <a:schemeClr val="tx1"/>
                          </a:solidFill>
                          <a:effectLst>
                            <a:outerShdw blurRad="38100" dist="19050" dir="2700000" algn="tl" rotWithShape="0">
                              <a:schemeClr val="dk1">
                                <a:alpha val="40000"/>
                              </a:schemeClr>
                            </a:outerShdw>
                          </a:effectLst>
                        </a:rPr>
                        <a:t>$358,748,854</a:t>
                      </a:r>
                      <a:endParaRPr lang="en-US" sz="25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extLst>
                  <a:ext uri="{0D108BD9-81ED-4DB2-BD59-A6C34878D82A}">
                    <a16:rowId xmlns:a16="http://schemas.microsoft.com/office/drawing/2014/main" val="2937618149"/>
                  </a:ext>
                </a:extLst>
              </a:tr>
              <a:tr h="688230">
                <a:tc>
                  <a:txBody>
                    <a:bodyPr/>
                    <a:lstStyle/>
                    <a:p>
                      <a:pPr algn="l" rtl="0" fontAlgn="ctr"/>
                      <a:r>
                        <a:rPr lang="en-US" sz="2500" b="0" u="none" strike="noStrike" cap="none" spc="0" baseline="0" dirty="0">
                          <a:ln w="0"/>
                          <a:solidFill>
                            <a:schemeClr val="tx1"/>
                          </a:solidFill>
                          <a:effectLst>
                            <a:outerShdw blurRad="38100" dist="19050" dir="2700000" algn="tl" rotWithShape="0">
                              <a:schemeClr val="dk1">
                                <a:alpha val="40000"/>
                              </a:schemeClr>
                            </a:outerShdw>
                          </a:effectLst>
                        </a:rPr>
                        <a:t> Deficit Spending*</a:t>
                      </a:r>
                      <a:endParaRPr lang="en-US" sz="25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7552" marR="7552" marT="7552" marB="0" anchor="ctr"/>
                </a:tc>
                <a:tc>
                  <a:txBody>
                    <a:bodyPr/>
                    <a:lstStyle/>
                    <a:p>
                      <a:pPr marL="0" marR="0" indent="0" algn="r" defTabSz="914400" rtl="0" fontAlgn="b" latinLnBrk="0">
                        <a:lnSpc>
                          <a:spcPct val="100000"/>
                        </a:lnSpc>
                        <a:spcBef>
                          <a:spcPts val="0"/>
                        </a:spcBef>
                        <a:spcAft>
                          <a:spcPts val="0"/>
                        </a:spcAft>
                        <a:buClrTx/>
                        <a:buSzTx/>
                        <a:buFontTx/>
                        <a:buNone/>
                        <a:tabLst/>
                      </a:pPr>
                      <a:r>
                        <a:rPr lang="en-US" sz="25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$35,520,212</a:t>
                      </a:r>
                    </a:p>
                  </a:txBody>
                  <a:tcPr marL="0" marR="0" marT="0" marB="0" anchor="b"/>
                </a:tc>
                <a:tc>
                  <a:txBody>
                    <a:bodyPr/>
                    <a:lstStyle/>
                    <a:p>
                      <a:pPr algn="r" fontAlgn="b"/>
                      <a:r>
                        <a:rPr lang="en-US" sz="2500" b="0" u="none" strike="noStrike" cap="none" spc="0" dirty="0">
                          <a:ln w="0"/>
                          <a:solidFill>
                            <a:srgbClr val="FF0000"/>
                          </a:solidFill>
                          <a:effectLst>
                            <a:outerShdw blurRad="38100" dist="19050" dir="2700000" algn="tl" rotWithShape="0">
                              <a:schemeClr val="dk1">
                                <a:alpha val="40000"/>
                              </a:schemeClr>
                            </a:outerShdw>
                          </a:effectLst>
                        </a:rPr>
                        <a:t>($36,790,615)</a:t>
                      </a:r>
                      <a:endParaRPr lang="en-US" sz="2500" b="0" i="0" u="none" strike="noStrike" cap="none" spc="0" dirty="0">
                        <a:ln w="0"/>
                        <a:solidFill>
                          <a:srgbClr val="FF0000"/>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tc>
                  <a:txBody>
                    <a:bodyPr/>
                    <a:lstStyle/>
                    <a:p>
                      <a:pPr algn="r" fontAlgn="b"/>
                      <a:r>
                        <a:rPr lang="en-US" sz="2500" b="0" u="none" strike="noStrike" cap="none" spc="0" dirty="0">
                          <a:ln w="0"/>
                          <a:solidFill>
                            <a:srgbClr val="FF0000"/>
                          </a:solidFill>
                          <a:effectLst>
                            <a:outerShdw blurRad="38100" dist="19050" dir="2700000" algn="tl" rotWithShape="0">
                              <a:schemeClr val="dk1">
                                <a:alpha val="40000"/>
                              </a:schemeClr>
                            </a:outerShdw>
                          </a:effectLst>
                        </a:rPr>
                        <a:t>($33,583,078)</a:t>
                      </a:r>
                      <a:endParaRPr lang="en-US" sz="2500" b="0" i="0" u="none" strike="noStrike" cap="none" spc="0" dirty="0">
                        <a:ln w="0"/>
                        <a:solidFill>
                          <a:srgbClr val="FF0000"/>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extLst>
                  <a:ext uri="{0D108BD9-81ED-4DB2-BD59-A6C34878D82A}">
                    <a16:rowId xmlns:a16="http://schemas.microsoft.com/office/drawing/2014/main" val="3509321212"/>
                  </a:ext>
                </a:extLst>
              </a:tr>
              <a:tr h="353503">
                <a:tc gridSpan="4">
                  <a:txBody>
                    <a:bodyPr/>
                    <a:lstStyle/>
                    <a:p>
                      <a:pPr algn="l" rtl="0" fontAlgn="ctr"/>
                      <a:r>
                        <a:rPr lang="en-US" sz="1600" b="0" u="none" strike="noStrike" cap="none" spc="0" dirty="0">
                          <a:ln w="0"/>
                          <a:solidFill>
                            <a:schemeClr val="tx1"/>
                          </a:solidFill>
                          <a:effectLst>
                            <a:outerShdw blurRad="38100" dist="19050" dir="2700000" algn="tl" rotWithShape="0">
                              <a:schemeClr val="dk1">
                                <a:alpha val="40000"/>
                              </a:schemeClr>
                            </a:outerShdw>
                          </a:effectLst>
                        </a:rPr>
                        <a:t>*Includes spending</a:t>
                      </a:r>
                      <a:r>
                        <a:rPr lang="en-US" sz="1600" b="0" u="none" strike="noStrike" cap="none" spc="0" baseline="0" dirty="0">
                          <a:ln w="0"/>
                          <a:solidFill>
                            <a:schemeClr val="tx1"/>
                          </a:solidFill>
                          <a:effectLst>
                            <a:outerShdw blurRad="38100" dist="19050" dir="2700000" algn="tl" rotWithShape="0">
                              <a:schemeClr val="dk1">
                                <a:alpha val="40000"/>
                              </a:schemeClr>
                            </a:outerShdw>
                          </a:effectLst>
                        </a:rPr>
                        <a:t> General Fund (GF) restricted carryover balances.</a:t>
                      </a:r>
                      <a:endParaRPr lang="en-US" sz="16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7552" marR="7552" marT="7552" marB="0" anchor="ctr"/>
                </a:tc>
                <a:tc hMerge="1">
                  <a:txBody>
                    <a:bodyPr/>
                    <a:lstStyle/>
                    <a:p>
                      <a:pPr algn="r" fontAlgn="b"/>
                      <a:endParaRPr lang="en-US" sz="2500" b="0" i="0" u="none" strike="noStrike" dirty="0">
                        <a:solidFill>
                          <a:srgbClr val="FF0000"/>
                        </a:solidFill>
                        <a:effectLst/>
                        <a:latin typeface="Arial Narrow" panose="020B0606020202030204" pitchFamily="34" charset="0"/>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EF3F7"/>
                    </a:solidFill>
                  </a:tcPr>
                </a:tc>
                <a:tc hMerge="1">
                  <a:txBody>
                    <a:bodyPr/>
                    <a:lstStyle/>
                    <a:p>
                      <a:pPr algn="r" fontAlgn="b"/>
                      <a:endParaRPr lang="en-US" sz="2500" b="0" i="0" u="none" strike="noStrike" dirty="0">
                        <a:solidFill>
                          <a:srgbClr val="FF0000"/>
                        </a:solidFill>
                        <a:effectLst/>
                        <a:latin typeface="Arial Narrow" panose="020B0606020202030204" pitchFamily="34" charset="0"/>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EF3F7"/>
                    </a:solidFill>
                  </a:tcPr>
                </a:tc>
                <a:tc hMerge="1">
                  <a:txBody>
                    <a:bodyPr/>
                    <a:lstStyle/>
                    <a:p>
                      <a:pPr algn="r" fontAlgn="b"/>
                      <a:endParaRPr lang="en-US" sz="2500" b="0" i="0" u="none" strike="noStrike" dirty="0">
                        <a:solidFill>
                          <a:srgbClr val="FF0000"/>
                        </a:solidFill>
                        <a:effectLst/>
                        <a:latin typeface="Arial Narrow" panose="020B0606020202030204" pitchFamily="34" charset="0"/>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EF3F7"/>
                    </a:solidFill>
                  </a:tcPr>
                </a:tc>
                <a:extLst>
                  <a:ext uri="{0D108BD9-81ED-4DB2-BD59-A6C34878D82A}">
                    <a16:rowId xmlns:a16="http://schemas.microsoft.com/office/drawing/2014/main" val="2454702253"/>
                  </a:ext>
                </a:extLst>
              </a:tr>
            </a:tbl>
          </a:graphicData>
        </a:graphic>
      </p:graphicFrame>
      <p:sp>
        <p:nvSpPr>
          <p:cNvPr id="5" name="Slide Number Placeholder 4">
            <a:extLst>
              <a:ext uri="{FF2B5EF4-FFF2-40B4-BE49-F238E27FC236}">
                <a16:creationId xmlns:a16="http://schemas.microsoft.com/office/drawing/2014/main" id="{99EFB367-FD3E-6AE0-F038-E5945E34EF35}"/>
              </a:ext>
            </a:extLst>
          </p:cNvPr>
          <p:cNvSpPr>
            <a:spLocks noGrp="1"/>
          </p:cNvSpPr>
          <p:nvPr>
            <p:ph type="sldNum" sz="quarter" idx="2"/>
          </p:nvPr>
        </p:nvSpPr>
        <p:spPr>
          <a:xfrm>
            <a:off x="55475" y="6337441"/>
            <a:ext cx="469679" cy="553998"/>
          </a:xfrm>
        </p:spPr>
        <p:txBody>
          <a:bodyPr/>
          <a:lstStyle/>
          <a:p>
            <a:fld id="{86CB4B4D-7CA3-9044-876B-883B54F8677D}" type="slidenum">
              <a:rPr lang="en-US" smtClean="0">
                <a:ln w="0"/>
                <a:solidFill>
                  <a:schemeClr val="tx1"/>
                </a:solidFill>
                <a:effectLst>
                  <a:outerShdw blurRad="38100" dist="19050" dir="2700000" algn="tl" rotWithShape="0">
                    <a:schemeClr val="dk1">
                      <a:alpha val="40000"/>
                    </a:schemeClr>
                  </a:outerShdw>
                </a:effectLst>
              </a:rPr>
              <a:t>11</a:t>
            </a:fld>
            <a:endParaRPr lang="en-US" dirty="0"/>
          </a:p>
        </p:txBody>
      </p:sp>
    </p:spTree>
    <p:extLst>
      <p:ext uri="{BB962C8B-B14F-4D97-AF65-F5344CB8AC3E}">
        <p14:creationId xmlns:p14="http://schemas.microsoft.com/office/powerpoint/2010/main" val="273856214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Alvord_PPT_blankwhite.png" descr="Alvord_PPT_blankwhite.png"/>
          <p:cNvPicPr>
            <a:picLocks noChangeAspect="1"/>
          </p:cNvPicPr>
          <p:nvPr/>
        </p:nvPicPr>
        <p:blipFill>
          <a:blip r:embed="rId3"/>
          <a:stretch>
            <a:fillRect/>
          </a:stretch>
        </p:blipFill>
        <p:spPr>
          <a:xfrm>
            <a:off x="0" y="522"/>
            <a:ext cx="12192000" cy="6856956"/>
          </a:xfrm>
          <a:prstGeom prst="rect">
            <a:avLst/>
          </a:prstGeom>
          <a:ln w="12700">
            <a:miter lim="400000"/>
          </a:ln>
        </p:spPr>
      </p:pic>
      <p:sp>
        <p:nvSpPr>
          <p:cNvPr id="114" name="Branding Purpose.…"/>
          <p:cNvSpPr txBox="1"/>
          <p:nvPr/>
        </p:nvSpPr>
        <p:spPr>
          <a:xfrm>
            <a:off x="580628" y="691761"/>
            <a:ext cx="10674624" cy="896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defTabSz="457200">
              <a:lnSpc>
                <a:spcPts val="6900"/>
              </a:lnSpc>
              <a:defRPr sz="4500" b="1">
                <a:solidFill>
                  <a:srgbClr val="E27939"/>
                </a:solidFill>
              </a:defRPr>
            </a:pPr>
            <a:endParaRPr dirty="0"/>
          </a:p>
        </p:txBody>
      </p:sp>
      <p:pic>
        <p:nvPicPr>
          <p:cNvPr id="115" name="Picture 3" descr="Picture 3"/>
          <p:cNvPicPr>
            <a:picLocks noChangeAspect="1"/>
          </p:cNvPicPr>
          <p:nvPr/>
        </p:nvPicPr>
        <p:blipFill>
          <a:blip r:embed="rId4"/>
          <a:srcRect l="3833" t="11743" r="66755" b="49445"/>
          <a:stretch>
            <a:fillRect/>
          </a:stretch>
        </p:blipFill>
        <p:spPr>
          <a:xfrm>
            <a:off x="10415592" y="132733"/>
            <a:ext cx="1569183" cy="1610477"/>
          </a:xfrm>
          <a:prstGeom prst="rect">
            <a:avLst/>
          </a:prstGeom>
          <a:ln w="12700">
            <a:miter lim="400000"/>
          </a:ln>
        </p:spPr>
      </p:pic>
      <p:sp>
        <p:nvSpPr>
          <p:cNvPr id="2" name="Content Placeholder 2">
            <a:extLst>
              <a:ext uri="{FF2B5EF4-FFF2-40B4-BE49-F238E27FC236}">
                <a16:creationId xmlns:a16="http://schemas.microsoft.com/office/drawing/2014/main" id="{74014A7A-60B2-555D-EB03-746C62D2B244}"/>
              </a:ext>
            </a:extLst>
          </p:cNvPr>
          <p:cNvSpPr txBox="1">
            <a:spLocks/>
          </p:cNvSpPr>
          <p:nvPr/>
        </p:nvSpPr>
        <p:spPr>
          <a:xfrm>
            <a:off x="580628" y="1875421"/>
            <a:ext cx="10515599" cy="446202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20000"/>
              </a:spcBef>
              <a:spcAft>
                <a:spcPts val="0"/>
              </a:spcAft>
              <a:buClr>
                <a:srgbClr val="DD7500"/>
              </a:buClr>
              <a:buSzPct val="75000"/>
              <a:buFontTx/>
              <a:buNone/>
              <a:tabLst/>
              <a:defRPr/>
            </a:pPr>
            <a:endParaRPr kumimoji="0" lang="en-US" sz="2400" b="0" i="0" u="none" strike="noStrike" kern="0" cap="none" spc="0" normalizeH="0" baseline="0" noProof="0" dirty="0">
              <a:ln>
                <a:noFill/>
              </a:ln>
              <a:solidFill>
                <a:schemeClr val="tx1"/>
              </a:solidFill>
              <a:effectLst/>
              <a:uLnTx/>
              <a:uFillTx/>
              <a:latin typeface="Arial"/>
              <a:cs typeface="Arial"/>
              <a:sym typeface="Arial"/>
            </a:endParaRPr>
          </a:p>
        </p:txBody>
      </p:sp>
      <p:sp>
        <p:nvSpPr>
          <p:cNvPr id="3" name="Title 3">
            <a:extLst>
              <a:ext uri="{FF2B5EF4-FFF2-40B4-BE49-F238E27FC236}">
                <a16:creationId xmlns:a16="http://schemas.microsoft.com/office/drawing/2014/main" id="{C36E0264-D822-0EAF-20A1-B7AF00484891}"/>
              </a:ext>
            </a:extLst>
          </p:cNvPr>
          <p:cNvSpPr txBox="1">
            <a:spLocks/>
          </p:cNvSpPr>
          <p:nvPr/>
        </p:nvSpPr>
        <p:spPr>
          <a:xfrm>
            <a:off x="549834" y="302195"/>
            <a:ext cx="10515599" cy="964052"/>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1pPr>
            <a:lvl2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2pPr>
            <a:lvl3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3pPr>
            <a:lvl4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4pPr>
            <a:lvl5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5pPr>
            <a:lvl6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6pPr>
            <a:lvl7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7pPr>
            <a:lvl8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8pPr>
            <a:lvl9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9pPr>
          </a:lstStyle>
          <a:p>
            <a:pPr algn="ctr" hangingPunct="1"/>
            <a:endParaRPr lang="en-US" dirty="0">
              <a:solidFill>
                <a:srgbClr val="990033"/>
              </a:solidFill>
            </a:endParaRPr>
          </a:p>
        </p:txBody>
      </p:sp>
      <p:sp>
        <p:nvSpPr>
          <p:cNvPr id="5" name="Slide Number Placeholder 4">
            <a:extLst>
              <a:ext uri="{FF2B5EF4-FFF2-40B4-BE49-F238E27FC236}">
                <a16:creationId xmlns:a16="http://schemas.microsoft.com/office/drawing/2014/main" id="{EC5F1A6F-9260-0059-798A-E758BD988603}"/>
              </a:ext>
            </a:extLst>
          </p:cNvPr>
          <p:cNvSpPr>
            <a:spLocks noGrp="1"/>
          </p:cNvSpPr>
          <p:nvPr>
            <p:ph type="sldNum" sz="quarter" idx="2"/>
          </p:nvPr>
        </p:nvSpPr>
        <p:spPr>
          <a:xfrm>
            <a:off x="44574" y="6327147"/>
            <a:ext cx="583493" cy="553998"/>
          </a:xfrm>
        </p:spPr>
        <p:txBody>
          <a:bodyPr/>
          <a:lstStyle/>
          <a:p>
            <a:fld id="{86CB4B4D-7CA3-9044-876B-883B54F8677D}" type="slidenum">
              <a:rPr lang="en-US" smtClean="0">
                <a:ln w="0"/>
                <a:solidFill>
                  <a:schemeClr val="tx1"/>
                </a:solidFill>
                <a:effectLst>
                  <a:outerShdw blurRad="38100" dist="19050" dir="2700000" algn="tl" rotWithShape="0">
                    <a:schemeClr val="dk1">
                      <a:alpha val="40000"/>
                    </a:schemeClr>
                  </a:outerShdw>
                </a:effectLst>
              </a:rPr>
              <a:t>12</a:t>
            </a:fld>
            <a:endParaRPr lang="en-US" dirty="0"/>
          </a:p>
        </p:txBody>
      </p:sp>
      <p:sp>
        <p:nvSpPr>
          <p:cNvPr id="6" name="Title 3">
            <a:extLst>
              <a:ext uri="{FF2B5EF4-FFF2-40B4-BE49-F238E27FC236}">
                <a16:creationId xmlns:a16="http://schemas.microsoft.com/office/drawing/2014/main" id="{4B19F6BA-6AA0-359B-C1F5-776042F45FBB}"/>
              </a:ext>
            </a:extLst>
          </p:cNvPr>
          <p:cNvSpPr txBox="1">
            <a:spLocks/>
          </p:cNvSpPr>
          <p:nvPr/>
        </p:nvSpPr>
        <p:spPr>
          <a:xfrm>
            <a:off x="459020" y="412950"/>
            <a:ext cx="9404071" cy="1200569"/>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1pPr>
            <a:lvl2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2pPr>
            <a:lvl3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3pPr>
            <a:lvl4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4pPr>
            <a:lvl5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5pPr>
            <a:lvl6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6pPr>
            <a:lvl7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7pPr>
            <a:lvl8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8pPr>
            <a:lvl9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9pPr>
          </a:lstStyle>
          <a:p>
            <a:pPr hangingPunct="1"/>
            <a:r>
              <a:rPr lang="en-US" sz="3200" dirty="0">
                <a:solidFill>
                  <a:schemeClr val="tx1"/>
                </a:solidFill>
              </a:rPr>
              <a:t>2022/23 Second Interim Budget &amp; Multi-Year 	</a:t>
            </a:r>
          </a:p>
          <a:p>
            <a:pPr hangingPunct="1"/>
            <a:r>
              <a:rPr lang="en-US" sz="3200" dirty="0">
                <a:solidFill>
                  <a:schemeClr val="tx1"/>
                </a:solidFill>
              </a:rPr>
              <a:t>Projections – GF Ending Fund Balance</a:t>
            </a:r>
            <a:br>
              <a:rPr lang="en-US" sz="3600" dirty="0">
                <a:solidFill>
                  <a:schemeClr val="tx1"/>
                </a:solidFill>
              </a:rPr>
            </a:br>
            <a:endParaRPr lang="en-US" dirty="0">
              <a:solidFill>
                <a:schemeClr val="tx1"/>
              </a:solidFill>
            </a:endParaRPr>
          </a:p>
        </p:txBody>
      </p:sp>
      <p:graphicFrame>
        <p:nvGraphicFramePr>
          <p:cNvPr id="8" name="Table 7">
            <a:extLst>
              <a:ext uri="{FF2B5EF4-FFF2-40B4-BE49-F238E27FC236}">
                <a16:creationId xmlns:a16="http://schemas.microsoft.com/office/drawing/2014/main" id="{5C765757-B75B-20EE-8FB1-6F82ED223B9B}"/>
              </a:ext>
            </a:extLst>
          </p:cNvPr>
          <p:cNvGraphicFramePr>
            <a:graphicFrameLocks noGrp="1"/>
          </p:cNvGraphicFramePr>
          <p:nvPr>
            <p:extLst>
              <p:ext uri="{D42A27DB-BD31-4B8C-83A1-F6EECF244321}">
                <p14:modId xmlns:p14="http://schemas.microsoft.com/office/powerpoint/2010/main" val="2578937356"/>
              </p:ext>
            </p:extLst>
          </p:nvPr>
        </p:nvGraphicFramePr>
        <p:xfrm>
          <a:off x="459020" y="2026810"/>
          <a:ext cx="10697226" cy="4080903"/>
        </p:xfrm>
        <a:graphic>
          <a:graphicData uri="http://schemas.openxmlformats.org/drawingml/2006/table">
            <a:tbl>
              <a:tblPr firstRow="1" bandRow="1">
                <a:tableStyleId>{0505E3EF-67EA-436B-97B2-0124C06EBD24}</a:tableStyleId>
              </a:tblPr>
              <a:tblGrid>
                <a:gridCol w="2630465">
                  <a:extLst>
                    <a:ext uri="{9D8B030D-6E8A-4147-A177-3AD203B41FA5}">
                      <a16:colId xmlns:a16="http://schemas.microsoft.com/office/drawing/2014/main" val="510670233"/>
                    </a:ext>
                  </a:extLst>
                </a:gridCol>
                <a:gridCol w="2937354">
                  <a:extLst>
                    <a:ext uri="{9D8B030D-6E8A-4147-A177-3AD203B41FA5}">
                      <a16:colId xmlns:a16="http://schemas.microsoft.com/office/drawing/2014/main" val="1246704173"/>
                    </a:ext>
                  </a:extLst>
                </a:gridCol>
                <a:gridCol w="2636728">
                  <a:extLst>
                    <a:ext uri="{9D8B030D-6E8A-4147-A177-3AD203B41FA5}">
                      <a16:colId xmlns:a16="http://schemas.microsoft.com/office/drawing/2014/main" val="837582007"/>
                    </a:ext>
                  </a:extLst>
                </a:gridCol>
                <a:gridCol w="2492679">
                  <a:extLst>
                    <a:ext uri="{9D8B030D-6E8A-4147-A177-3AD203B41FA5}">
                      <a16:colId xmlns:a16="http://schemas.microsoft.com/office/drawing/2014/main" val="2888206277"/>
                    </a:ext>
                  </a:extLst>
                </a:gridCol>
              </a:tblGrid>
              <a:tr h="715075">
                <a:tc>
                  <a:txBody>
                    <a:bodyPr/>
                    <a:lstStyle/>
                    <a:p>
                      <a:pPr algn="ctr" fontAlgn="ctr"/>
                      <a:r>
                        <a:rPr lang="en-US" sz="1800" b="0" u="none" strike="noStrike" cap="none" spc="0" dirty="0">
                          <a:ln w="0"/>
                          <a:solidFill>
                            <a:schemeClr val="tx1"/>
                          </a:solidFill>
                          <a:effectLst>
                            <a:outerShdw blurRad="38100" dist="19050" dir="2700000" algn="tl" rotWithShape="0">
                              <a:schemeClr val="dk1">
                                <a:alpha val="40000"/>
                              </a:schemeClr>
                            </a:outerShdw>
                          </a:effectLst>
                        </a:rPr>
                        <a:t> </a:t>
                      </a:r>
                      <a:endParaRPr lang="en-US" sz="18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6350" marR="6350" marT="6350" marB="0" anchor="ctr"/>
                </a:tc>
                <a:tc>
                  <a:txBody>
                    <a:bodyPr/>
                    <a:lstStyle/>
                    <a:p>
                      <a:pPr algn="ctr" rtl="0" fontAlgn="ctr"/>
                      <a:r>
                        <a:rPr lang="en-US" sz="2000" b="0" u="none" strike="noStrike" cap="none" spc="0" dirty="0">
                          <a:ln w="0"/>
                          <a:solidFill>
                            <a:schemeClr val="tx1"/>
                          </a:solidFill>
                          <a:effectLst>
                            <a:outerShdw blurRad="38100" dist="19050" dir="2700000" algn="tl" rotWithShape="0">
                              <a:schemeClr val="dk1">
                                <a:alpha val="40000"/>
                              </a:schemeClr>
                            </a:outerShdw>
                          </a:effectLst>
                        </a:rPr>
                        <a:t>2022/23</a:t>
                      </a:r>
                    </a:p>
                    <a:p>
                      <a:pPr algn="ctr" rtl="0" fontAlgn="ctr"/>
                      <a:r>
                        <a:rPr lang="en-US" sz="2000" b="0" u="none" strike="noStrike" cap="none" spc="0" dirty="0">
                          <a:ln w="0"/>
                          <a:solidFill>
                            <a:schemeClr val="tx1"/>
                          </a:solidFill>
                          <a:effectLst>
                            <a:outerShdw blurRad="38100" dist="19050" dir="2700000" algn="tl" rotWithShape="0">
                              <a:schemeClr val="dk1">
                                <a:alpha val="40000"/>
                              </a:schemeClr>
                            </a:outerShdw>
                          </a:effectLst>
                        </a:rPr>
                        <a:t>Second Interim</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6350" marR="6350" marT="6350" marB="0" anchor="ctr"/>
                </a:tc>
                <a:tc>
                  <a:txBody>
                    <a:bodyPr/>
                    <a:lstStyle/>
                    <a:p>
                      <a:pPr algn="ctr" rtl="0" fontAlgn="ctr"/>
                      <a:r>
                        <a:rPr lang="en-US" sz="2000" b="0" u="none" strike="noStrike" cap="none" spc="0" dirty="0">
                          <a:ln w="0"/>
                          <a:solidFill>
                            <a:schemeClr val="tx1"/>
                          </a:solidFill>
                          <a:effectLst>
                            <a:outerShdw blurRad="38100" dist="19050" dir="2700000" algn="tl" rotWithShape="0">
                              <a:schemeClr val="dk1">
                                <a:alpha val="40000"/>
                              </a:schemeClr>
                            </a:outerShdw>
                          </a:effectLst>
                        </a:rPr>
                        <a:t>2023/24</a:t>
                      </a:r>
                    </a:p>
                    <a:p>
                      <a:pPr algn="ctr" rtl="0" fontAlgn="ctr"/>
                      <a:r>
                        <a:rPr lang="en-US" sz="2000" b="0" u="none" strike="noStrike" cap="none" spc="0" dirty="0">
                          <a:ln w="0"/>
                          <a:solidFill>
                            <a:schemeClr val="tx1"/>
                          </a:solidFill>
                          <a:effectLst>
                            <a:outerShdw blurRad="38100" dist="19050" dir="2700000" algn="tl" rotWithShape="0">
                              <a:schemeClr val="dk1">
                                <a:alpha val="40000"/>
                              </a:schemeClr>
                            </a:outerShdw>
                          </a:effectLst>
                        </a:rPr>
                        <a:t>Projected</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6350" marR="6350" marT="6350" marB="0" anchor="ctr"/>
                </a:tc>
                <a:tc>
                  <a:txBody>
                    <a:bodyPr/>
                    <a:lstStyle/>
                    <a:p>
                      <a:pPr algn="ctr" rtl="0" fontAlgn="ctr"/>
                      <a:r>
                        <a:rPr lang="en-US" sz="2000" b="0" u="none" strike="noStrike" cap="none" spc="0" dirty="0">
                          <a:ln w="0"/>
                          <a:solidFill>
                            <a:schemeClr val="tx1"/>
                          </a:solidFill>
                          <a:effectLst>
                            <a:outerShdw blurRad="38100" dist="19050" dir="2700000" algn="tl" rotWithShape="0">
                              <a:schemeClr val="dk1">
                                <a:alpha val="40000"/>
                              </a:schemeClr>
                            </a:outerShdw>
                          </a:effectLst>
                        </a:rPr>
                        <a:t>2024/25</a:t>
                      </a:r>
                    </a:p>
                    <a:p>
                      <a:pPr algn="ctr" rtl="0" fontAlgn="ctr"/>
                      <a:r>
                        <a:rPr lang="en-US" sz="2000" b="0" u="none" strike="noStrike" cap="none" spc="0" dirty="0">
                          <a:ln w="0"/>
                          <a:solidFill>
                            <a:schemeClr val="tx1"/>
                          </a:solidFill>
                          <a:effectLst>
                            <a:outerShdw blurRad="38100" dist="19050" dir="2700000" algn="tl" rotWithShape="0">
                              <a:schemeClr val="dk1">
                                <a:alpha val="40000"/>
                              </a:schemeClr>
                            </a:outerShdw>
                          </a:effectLst>
                        </a:rPr>
                        <a:t>Projected</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6350" marR="6350" marT="6350" marB="0" anchor="ctr"/>
                </a:tc>
                <a:extLst>
                  <a:ext uri="{0D108BD9-81ED-4DB2-BD59-A6C34878D82A}">
                    <a16:rowId xmlns:a16="http://schemas.microsoft.com/office/drawing/2014/main" val="2732552405"/>
                  </a:ext>
                </a:extLst>
              </a:tr>
              <a:tr h="481658">
                <a:tc>
                  <a:txBody>
                    <a:bodyPr/>
                    <a:lstStyle/>
                    <a:p>
                      <a:pPr marR="0" algn="l" rtl="0" fontAlgn="b">
                        <a:lnSpc>
                          <a:spcPct val="100000"/>
                        </a:lnSpc>
                        <a:spcBef>
                          <a:spcPts val="0"/>
                        </a:spcBef>
                        <a:spcAft>
                          <a:spcPts val="0"/>
                        </a:spcAft>
                        <a:buNone/>
                      </a:pPr>
                      <a:r>
                        <a:rPr lang="en-US" sz="2000" b="0" u="none" strike="noStrike" cap="none" spc="0" dirty="0">
                          <a:ln w="0"/>
                          <a:solidFill>
                            <a:schemeClr val="tx1"/>
                          </a:solidFill>
                          <a:effectLst>
                            <a:outerShdw blurRad="38100" dist="19050" dir="2700000" algn="tl" rotWithShape="0">
                              <a:schemeClr val="dk1">
                                <a:alpha val="40000"/>
                              </a:schemeClr>
                            </a:outerShdw>
                          </a:effectLst>
                          <a:sym typeface="Arial"/>
                        </a:rPr>
                        <a:t>GF Restricted</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a typeface="+mn-ea"/>
                        <a:cs typeface="+mn-cs"/>
                        <a:sym typeface="Arial"/>
                      </a:endParaRPr>
                    </a:p>
                  </a:txBody>
                  <a:tcPr marL="6350" marR="6350" marT="6350" marB="0" anchor="b"/>
                </a:tc>
                <a:tc>
                  <a:txBody>
                    <a:bodyPr/>
                    <a:lstStyle/>
                    <a:p>
                      <a:pPr algn="r" fontAlgn="b"/>
                      <a:r>
                        <a:rPr lang="en-US" sz="28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rPr>
                        <a:t>$52,369,148</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800" b="0" i="0" u="none" strike="noStrike" cap="none" spc="0" baseline="0" dirty="0">
                          <a:ln w="0"/>
                          <a:solidFill>
                            <a:schemeClr val="tx1"/>
                          </a:solidFill>
                          <a:effectLst>
                            <a:outerShdw blurRad="38100" dist="19050" dir="2700000" algn="tl" rotWithShape="0">
                              <a:schemeClr val="dk1">
                                <a:alpha val="40000"/>
                              </a:schemeClr>
                            </a:outerShdw>
                          </a:effectLst>
                          <a:uFillTx/>
                          <a:latin typeface="Arial Narrow" panose="020B0606020202030204" pitchFamily="34" charset="0"/>
                          <a:ea typeface="+mn-ea"/>
                          <a:cs typeface="+mn-cs"/>
                          <a:sym typeface="Neue Haas Grotesk Text Pro"/>
                        </a:rPr>
                        <a:t>$23,214,273</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800" b="0" i="0" u="none" strike="noStrike" cap="none" spc="0" baseline="0" dirty="0">
                          <a:ln w="0"/>
                          <a:solidFill>
                            <a:schemeClr val="tx1"/>
                          </a:solidFill>
                          <a:effectLst>
                            <a:outerShdw blurRad="38100" dist="19050" dir="2700000" algn="tl" rotWithShape="0">
                              <a:schemeClr val="dk1">
                                <a:alpha val="40000"/>
                              </a:schemeClr>
                            </a:outerShdw>
                          </a:effectLst>
                          <a:uFillTx/>
                          <a:latin typeface="Arial Narrow" panose="020B0606020202030204" pitchFamily="34" charset="0"/>
                          <a:ea typeface="+mn-ea"/>
                          <a:cs typeface="+mn-cs"/>
                          <a:sym typeface="Neue Haas Grotesk Text Pro"/>
                        </a:rPr>
                        <a:t>$702,302</a:t>
                      </a:r>
                    </a:p>
                  </a:txBody>
                  <a:tcPr marL="0" marR="0" marT="0" marB="0" anchor="b"/>
                </a:tc>
                <a:extLst>
                  <a:ext uri="{0D108BD9-81ED-4DB2-BD59-A6C34878D82A}">
                    <a16:rowId xmlns:a16="http://schemas.microsoft.com/office/drawing/2014/main" val="3000082591"/>
                  </a:ext>
                </a:extLst>
              </a:tr>
              <a:tr h="347086">
                <a:tc>
                  <a:txBody>
                    <a:bodyPr/>
                    <a:lstStyle/>
                    <a:p>
                      <a:pPr algn="l" rtl="0" fontAlgn="ctr"/>
                      <a:r>
                        <a:rPr lang="en-US" sz="2000" b="0" u="none" strike="noStrike" cap="none" spc="0" dirty="0">
                          <a:ln w="0"/>
                          <a:solidFill>
                            <a:schemeClr val="tx1"/>
                          </a:solidFill>
                          <a:effectLst>
                            <a:outerShdw blurRad="38100" dist="19050" dir="2700000" algn="tl" rotWithShape="0">
                              <a:schemeClr val="dk1">
                                <a:alpha val="40000"/>
                              </a:schemeClr>
                            </a:outerShdw>
                          </a:effectLst>
                        </a:rPr>
                        <a:t>Revolving Cash</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6350" marR="6350" marT="6350" marB="0" anchor="ctr"/>
                </a:tc>
                <a:tc>
                  <a:txBody>
                    <a:bodyPr/>
                    <a:lstStyle/>
                    <a:p>
                      <a:pPr algn="r" fontAlgn="b"/>
                      <a:r>
                        <a:rPr lang="en-US" sz="28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rPr>
                        <a:t>$45,000</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800" b="0" i="0" u="none" strike="noStrike" cap="none" spc="0" baseline="0" dirty="0">
                          <a:ln w="0"/>
                          <a:solidFill>
                            <a:schemeClr val="tx1"/>
                          </a:solidFill>
                          <a:effectLst>
                            <a:outerShdw blurRad="38100" dist="19050" dir="2700000" algn="tl" rotWithShape="0">
                              <a:schemeClr val="dk1">
                                <a:alpha val="40000"/>
                              </a:schemeClr>
                            </a:outerShdw>
                          </a:effectLst>
                          <a:uFillTx/>
                          <a:latin typeface="Arial Narrow" panose="020B0606020202030204" pitchFamily="34" charset="0"/>
                          <a:ea typeface="+mn-ea"/>
                          <a:cs typeface="+mn-cs"/>
                          <a:sym typeface="Neue Haas Grotesk Text Pro"/>
                        </a:rPr>
                        <a:t>$45,000</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800" b="0" i="0" u="none" strike="noStrike" cap="none" spc="0" baseline="0" dirty="0">
                          <a:ln w="0"/>
                          <a:solidFill>
                            <a:schemeClr val="tx1"/>
                          </a:solidFill>
                          <a:effectLst>
                            <a:outerShdw blurRad="38100" dist="19050" dir="2700000" algn="tl" rotWithShape="0">
                              <a:schemeClr val="dk1">
                                <a:alpha val="40000"/>
                              </a:schemeClr>
                            </a:outerShdw>
                          </a:effectLst>
                          <a:uFillTx/>
                          <a:latin typeface="Arial Narrow" panose="020B0606020202030204" pitchFamily="34" charset="0"/>
                          <a:ea typeface="+mn-ea"/>
                          <a:cs typeface="+mn-cs"/>
                          <a:sym typeface="Neue Haas Grotesk Text Pro"/>
                        </a:rPr>
                        <a:t>$45,000</a:t>
                      </a:r>
                    </a:p>
                  </a:txBody>
                  <a:tcPr marL="0" marR="0" marT="0" marB="0" anchor="b"/>
                </a:tc>
                <a:extLst>
                  <a:ext uri="{0D108BD9-81ED-4DB2-BD59-A6C34878D82A}">
                    <a16:rowId xmlns:a16="http://schemas.microsoft.com/office/drawing/2014/main" val="579295885"/>
                  </a:ext>
                </a:extLst>
              </a:tr>
              <a:tr h="311844">
                <a:tc>
                  <a:txBody>
                    <a:bodyPr/>
                    <a:lstStyle/>
                    <a:p>
                      <a:pPr algn="l" rtl="0" fontAlgn="ctr"/>
                      <a:r>
                        <a:rPr lang="en-US" sz="2000" b="0" u="none" strike="noStrike" cap="none" spc="0" dirty="0">
                          <a:ln w="0"/>
                          <a:solidFill>
                            <a:schemeClr val="tx1"/>
                          </a:solidFill>
                          <a:effectLst>
                            <a:outerShdw blurRad="38100" dist="19050" dir="2700000" algn="tl" rotWithShape="0">
                              <a:schemeClr val="dk1">
                                <a:alpha val="40000"/>
                              </a:schemeClr>
                            </a:outerShdw>
                          </a:effectLst>
                        </a:rPr>
                        <a:t>Commitments</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6350" marR="6350" marT="6350" marB="0" anchor="ctr"/>
                </a:tc>
                <a:tc>
                  <a:txBody>
                    <a:bodyPr/>
                    <a:lstStyle/>
                    <a:p>
                      <a:pPr algn="r" fontAlgn="b"/>
                      <a:r>
                        <a:rPr lang="en-US" sz="28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rPr>
                        <a:t>$12,616,516</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endParaRPr lang="en-US" sz="2800" b="0" i="0" u="none" strike="noStrike" cap="none" spc="0" baseline="0" dirty="0">
                        <a:ln w="0"/>
                        <a:solidFill>
                          <a:schemeClr val="tx1"/>
                        </a:solidFill>
                        <a:effectLst>
                          <a:outerShdw blurRad="38100" dist="19050" dir="2700000" algn="tl" rotWithShape="0">
                            <a:schemeClr val="dk1">
                              <a:alpha val="40000"/>
                            </a:schemeClr>
                          </a:outerShdw>
                        </a:effectLst>
                        <a:uFillTx/>
                        <a:latin typeface="Arial Narrow" panose="020B0606020202030204" pitchFamily="34" charset="0"/>
                        <a:ea typeface="+mn-ea"/>
                        <a:cs typeface="+mn-cs"/>
                        <a:sym typeface="Neue Haas Grotesk Text Pro"/>
                      </a:endParaRPr>
                    </a:p>
                  </a:txBody>
                  <a:tcPr marL="6350" marR="6350" marT="6350" marB="0" anchor="ctr"/>
                </a:tc>
                <a:tc>
                  <a:txBody>
                    <a:bodyPr/>
                    <a:lstStyle/>
                    <a:p>
                      <a:pPr marL="0" marR="0" indent="0" algn="r" defTabSz="914400" rtl="0" fontAlgn="b" latinLnBrk="0">
                        <a:lnSpc>
                          <a:spcPct val="100000"/>
                        </a:lnSpc>
                        <a:spcBef>
                          <a:spcPts val="0"/>
                        </a:spcBef>
                        <a:spcAft>
                          <a:spcPts val="0"/>
                        </a:spcAft>
                        <a:buClrTx/>
                        <a:buSzTx/>
                        <a:buFontTx/>
                        <a:buNone/>
                        <a:tabLst/>
                      </a:pPr>
                      <a:r>
                        <a:rPr lang="en-US" sz="2800" b="0" i="0" u="none" strike="noStrike" cap="none" spc="0" baseline="0" dirty="0">
                          <a:ln w="0"/>
                          <a:solidFill>
                            <a:schemeClr val="tx1"/>
                          </a:solidFill>
                          <a:effectLst>
                            <a:outerShdw blurRad="38100" dist="19050" dir="2700000" algn="tl" rotWithShape="0">
                              <a:schemeClr val="dk1">
                                <a:alpha val="40000"/>
                              </a:schemeClr>
                            </a:outerShdw>
                          </a:effectLst>
                          <a:uFillTx/>
                          <a:latin typeface="Arial Narrow" panose="020B0606020202030204" pitchFamily="34" charset="0"/>
                          <a:ea typeface="+mn-ea"/>
                          <a:cs typeface="+mn-cs"/>
                          <a:sym typeface="Neue Haas Grotesk Text Pro"/>
                        </a:rPr>
                        <a:t>$4,500,000</a:t>
                      </a:r>
                    </a:p>
                  </a:txBody>
                  <a:tcPr marL="0" marR="0" marT="0" marB="0" anchor="b"/>
                </a:tc>
                <a:extLst>
                  <a:ext uri="{0D108BD9-81ED-4DB2-BD59-A6C34878D82A}">
                    <a16:rowId xmlns:a16="http://schemas.microsoft.com/office/drawing/2014/main" val="1328533004"/>
                  </a:ext>
                </a:extLst>
              </a:tr>
              <a:tr h="347086">
                <a:tc>
                  <a:txBody>
                    <a:bodyPr/>
                    <a:lstStyle/>
                    <a:p>
                      <a:r>
                        <a:rPr lang="en-US" sz="1600" b="0" cap="none" spc="0" dirty="0">
                          <a:ln w="0"/>
                          <a:solidFill>
                            <a:schemeClr val="tx1"/>
                          </a:solidFill>
                          <a:effectLst>
                            <a:outerShdw blurRad="38100" dist="19050" dir="2700000" algn="tl" rotWithShape="0">
                              <a:schemeClr val="dk1">
                                <a:alpha val="40000"/>
                              </a:schemeClr>
                            </a:outerShdw>
                          </a:effectLst>
                        </a:rPr>
                        <a:t>     </a:t>
                      </a:r>
                      <a:r>
                        <a:rPr lang="en-US" sz="1400" b="0" cap="none" spc="0" dirty="0">
                          <a:ln w="0"/>
                          <a:solidFill>
                            <a:schemeClr val="tx1"/>
                          </a:solidFill>
                          <a:effectLst>
                            <a:outerShdw blurRad="38100" dist="19050" dir="2700000" algn="tl" rotWithShape="0">
                              <a:schemeClr val="dk1">
                                <a:alpha val="40000"/>
                              </a:schemeClr>
                            </a:outerShdw>
                          </a:effectLst>
                        </a:rPr>
                        <a:t>Liability Checking Accounts</a:t>
                      </a:r>
                    </a:p>
                  </a:txBody>
                  <a:tcPr marL="0" marR="0" marT="0" marB="0" anchor="b"/>
                </a:tc>
                <a:tc>
                  <a:txBody>
                    <a:bodyPr/>
                    <a:lstStyle/>
                    <a:p>
                      <a:pPr algn="r"/>
                      <a:r>
                        <a:rPr lang="en-US" sz="2800" b="0"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rPr>
                        <a:t>$30,000</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800" b="0" i="0" u="none" strike="noStrike" cap="none" spc="0" baseline="0" dirty="0">
                          <a:ln w="0"/>
                          <a:solidFill>
                            <a:schemeClr val="tx1"/>
                          </a:solidFill>
                          <a:effectLst>
                            <a:outerShdw blurRad="38100" dist="19050" dir="2700000" algn="tl" rotWithShape="0">
                              <a:schemeClr val="dk1">
                                <a:alpha val="40000"/>
                              </a:schemeClr>
                            </a:outerShdw>
                          </a:effectLst>
                          <a:uFillTx/>
                          <a:latin typeface="Arial Narrow" panose="020B0606020202030204" pitchFamily="34" charset="0"/>
                          <a:ea typeface="+mn-ea"/>
                          <a:cs typeface="+mn-cs"/>
                          <a:sym typeface="Neue Haas Grotesk Text Pro"/>
                        </a:rPr>
                        <a:t>$30,000</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800" b="0" i="0" u="none" strike="noStrike" cap="none" spc="0" baseline="0" dirty="0">
                          <a:ln w="0"/>
                          <a:solidFill>
                            <a:schemeClr val="tx1"/>
                          </a:solidFill>
                          <a:effectLst>
                            <a:outerShdw blurRad="38100" dist="19050" dir="2700000" algn="tl" rotWithShape="0">
                              <a:schemeClr val="dk1">
                                <a:alpha val="40000"/>
                              </a:schemeClr>
                            </a:outerShdw>
                          </a:effectLst>
                          <a:uFillTx/>
                          <a:latin typeface="Arial Narrow" panose="020B0606020202030204" pitchFamily="34" charset="0"/>
                          <a:ea typeface="+mn-ea"/>
                          <a:cs typeface="+mn-cs"/>
                          <a:sym typeface="Neue Haas Grotesk Text Pro"/>
                        </a:rPr>
                        <a:t>$30,000</a:t>
                      </a:r>
                    </a:p>
                  </a:txBody>
                  <a:tcPr marL="0" marR="0" marT="0" marB="0" anchor="b"/>
                </a:tc>
                <a:extLst>
                  <a:ext uri="{0D108BD9-81ED-4DB2-BD59-A6C34878D82A}">
                    <a16:rowId xmlns:a16="http://schemas.microsoft.com/office/drawing/2014/main" val="4032396140"/>
                  </a:ext>
                </a:extLst>
              </a:tr>
              <a:tr h="347086">
                <a:tc>
                  <a:txBody>
                    <a:bodyPr/>
                    <a:lstStyle/>
                    <a:p>
                      <a:pPr algn="l" rtl="0" fontAlgn="ctr"/>
                      <a:r>
                        <a:rPr lang="en-US" sz="2000" b="0" u="none" strike="noStrike" cap="none" spc="0" dirty="0">
                          <a:ln w="0"/>
                          <a:solidFill>
                            <a:schemeClr val="tx1"/>
                          </a:solidFill>
                          <a:effectLst>
                            <a:outerShdw blurRad="38100" dist="19050" dir="2700000" algn="tl" rotWithShape="0">
                              <a:schemeClr val="dk1">
                                <a:alpha val="40000"/>
                              </a:schemeClr>
                            </a:outerShdw>
                          </a:effectLst>
                        </a:rPr>
                        <a:t> </a:t>
                      </a:r>
                      <a:r>
                        <a:rPr lang="en-US" sz="1600" b="0" u="none" strike="noStrike" cap="none" spc="0" dirty="0">
                          <a:ln w="0"/>
                          <a:solidFill>
                            <a:schemeClr val="tx1"/>
                          </a:solidFill>
                          <a:effectLst>
                            <a:outerShdw blurRad="38100" dist="19050" dir="2700000" algn="tl" rotWithShape="0">
                              <a:schemeClr val="dk1">
                                <a:alpha val="40000"/>
                              </a:schemeClr>
                            </a:outerShdw>
                          </a:effectLst>
                        </a:rPr>
                        <a:t>Board Assign/Future</a:t>
                      </a:r>
                      <a:r>
                        <a:rPr lang="en-US" sz="1600" b="0" u="none" strike="noStrike" cap="none" spc="0" baseline="0" dirty="0">
                          <a:ln w="0"/>
                          <a:solidFill>
                            <a:schemeClr val="tx1"/>
                          </a:solidFill>
                          <a:effectLst>
                            <a:outerShdw blurRad="38100" dist="19050" dir="2700000" algn="tl" rotWithShape="0">
                              <a:schemeClr val="dk1">
                                <a:alpha val="40000"/>
                              </a:schemeClr>
                            </a:outerShdw>
                          </a:effectLst>
                        </a:rPr>
                        <a:t> Educational Support</a:t>
                      </a:r>
                      <a:endParaRPr lang="en-US" sz="16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6350" marR="6350" marT="6350" marB="0" anchor="ctr"/>
                </a:tc>
                <a:tc>
                  <a:txBody>
                    <a:bodyPr/>
                    <a:lstStyle/>
                    <a:p>
                      <a:pPr algn="r" fontAlgn="b"/>
                      <a:r>
                        <a:rPr lang="en-US" sz="28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rPr>
                        <a:t>$12,611,897</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endParaRPr lang="en-US" sz="2800" b="0" i="0" u="none" strike="noStrike" cap="none" spc="0" baseline="0" dirty="0">
                        <a:ln w="0"/>
                        <a:solidFill>
                          <a:schemeClr val="tx1"/>
                        </a:solidFill>
                        <a:effectLst>
                          <a:outerShdw blurRad="38100" dist="19050" dir="2700000" algn="tl" rotWithShape="0">
                            <a:schemeClr val="dk1">
                              <a:alpha val="40000"/>
                            </a:schemeClr>
                          </a:outerShdw>
                        </a:effectLst>
                        <a:uFillTx/>
                        <a:latin typeface="Arial Narrow" panose="020B0606020202030204" pitchFamily="34" charset="0"/>
                        <a:ea typeface="+mn-ea"/>
                        <a:cs typeface="+mn-cs"/>
                        <a:sym typeface="Neue Haas Grotesk Text Pro"/>
                      </a:endParaRP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endParaRPr lang="en-US" sz="2800" b="0" i="0" u="none" strike="noStrike" cap="none" spc="0" baseline="0" dirty="0">
                        <a:ln w="0"/>
                        <a:solidFill>
                          <a:schemeClr val="tx1"/>
                        </a:solidFill>
                        <a:effectLst>
                          <a:outerShdw blurRad="38100" dist="19050" dir="2700000" algn="tl" rotWithShape="0">
                            <a:schemeClr val="dk1">
                              <a:alpha val="40000"/>
                            </a:schemeClr>
                          </a:outerShdw>
                        </a:effectLst>
                        <a:uFillTx/>
                        <a:latin typeface="Arial Narrow" panose="020B0606020202030204" pitchFamily="34" charset="0"/>
                        <a:ea typeface="+mn-ea"/>
                        <a:cs typeface="+mn-cs"/>
                        <a:sym typeface="Neue Haas Grotesk Text Pro"/>
                      </a:endParaRPr>
                    </a:p>
                  </a:txBody>
                  <a:tcPr marL="0" marR="0" marT="0" marB="0" anchor="b"/>
                </a:tc>
                <a:extLst>
                  <a:ext uri="{0D108BD9-81ED-4DB2-BD59-A6C34878D82A}">
                    <a16:rowId xmlns:a16="http://schemas.microsoft.com/office/drawing/2014/main" val="3811822916"/>
                  </a:ext>
                </a:extLst>
              </a:tr>
              <a:tr h="536512">
                <a:tc>
                  <a:txBody>
                    <a:bodyPr/>
                    <a:lstStyle/>
                    <a:p>
                      <a:pPr algn="l" rtl="0" fontAlgn="ctr"/>
                      <a:r>
                        <a:rPr lang="en-US" sz="2000" b="0" u="none" strike="noStrike" cap="none" spc="0" dirty="0">
                          <a:ln w="0"/>
                          <a:solidFill>
                            <a:schemeClr val="tx1"/>
                          </a:solidFill>
                          <a:effectLst>
                            <a:outerShdw blurRad="38100" dist="19050" dir="2700000" algn="tl" rotWithShape="0">
                              <a:schemeClr val="dk1">
                                <a:alpha val="40000"/>
                              </a:schemeClr>
                            </a:outerShdw>
                          </a:effectLst>
                        </a:rPr>
                        <a:t> </a:t>
                      </a:r>
                      <a:r>
                        <a:rPr lang="en-US" sz="2000" b="0" u="none" strike="noStrike" cap="none" spc="0" baseline="0" dirty="0">
                          <a:ln w="0"/>
                          <a:solidFill>
                            <a:schemeClr val="tx1"/>
                          </a:solidFill>
                          <a:effectLst>
                            <a:outerShdw blurRad="38100" dist="19050" dir="2700000" algn="tl" rotWithShape="0">
                              <a:schemeClr val="dk1">
                                <a:alpha val="40000"/>
                              </a:schemeClr>
                            </a:outerShdw>
                          </a:effectLst>
                        </a:rPr>
                        <a:t>3% Designated Reserve</a:t>
                      </a:r>
                      <a:r>
                        <a:rPr lang="en-US" sz="2000" b="0" u="none" strike="noStrike" cap="none" spc="0" dirty="0">
                          <a:ln w="0"/>
                          <a:solidFill>
                            <a:schemeClr val="tx1"/>
                          </a:solidFill>
                          <a:effectLst>
                            <a:outerShdw blurRad="38100" dist="19050" dir="2700000" algn="tl" rotWithShape="0">
                              <a:schemeClr val="dk1">
                                <a:alpha val="40000"/>
                              </a:schemeClr>
                            </a:outerShdw>
                          </a:effectLst>
                        </a:rPr>
                        <a:t>     </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6350" marR="6350" marT="6350" marB="0" anchor="ctr"/>
                </a:tc>
                <a:tc>
                  <a:txBody>
                    <a:bodyPr/>
                    <a:lstStyle/>
                    <a:p>
                      <a:pPr algn="r" fontAlgn="b"/>
                      <a:r>
                        <a:rPr lang="en-US" sz="28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rPr>
                        <a:t>$10,616,901</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800" b="0" i="0" u="none" strike="noStrike" cap="none" spc="0" baseline="0" dirty="0">
                          <a:ln w="0"/>
                          <a:solidFill>
                            <a:schemeClr val="tx1"/>
                          </a:solidFill>
                          <a:effectLst>
                            <a:outerShdw blurRad="38100" dist="19050" dir="2700000" algn="tl" rotWithShape="0">
                              <a:schemeClr val="dk1">
                                <a:alpha val="40000"/>
                              </a:schemeClr>
                            </a:outerShdw>
                          </a:effectLst>
                          <a:uFillTx/>
                          <a:latin typeface="Arial Narrow" panose="020B0606020202030204" pitchFamily="34" charset="0"/>
                          <a:ea typeface="+mn-ea"/>
                          <a:cs typeface="+mn-cs"/>
                          <a:sym typeface="Neue Haas Grotesk Text Pro"/>
                        </a:rPr>
                        <a:t>$10,884,246</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800" b="0" i="0" u="none" strike="noStrike" cap="none" spc="0" baseline="0" dirty="0">
                          <a:ln w="0"/>
                          <a:solidFill>
                            <a:schemeClr val="tx1"/>
                          </a:solidFill>
                          <a:effectLst>
                            <a:outerShdw blurRad="38100" dist="19050" dir="2700000" algn="tl" rotWithShape="0">
                              <a:schemeClr val="dk1">
                                <a:alpha val="40000"/>
                              </a:schemeClr>
                            </a:outerShdw>
                          </a:effectLst>
                          <a:uFillTx/>
                          <a:latin typeface="Arial Narrow" panose="020B0606020202030204" pitchFamily="34" charset="0"/>
                          <a:ea typeface="+mn-ea"/>
                          <a:cs typeface="+mn-cs"/>
                          <a:sym typeface="Neue Haas Grotesk Text Pro"/>
                        </a:rPr>
                        <a:t>$10,762,466</a:t>
                      </a:r>
                    </a:p>
                  </a:txBody>
                  <a:tcPr marL="0" marR="0" marT="0" marB="0" anchor="b"/>
                </a:tc>
                <a:extLst>
                  <a:ext uri="{0D108BD9-81ED-4DB2-BD59-A6C34878D82A}">
                    <a16:rowId xmlns:a16="http://schemas.microsoft.com/office/drawing/2014/main" val="1686959407"/>
                  </a:ext>
                </a:extLst>
              </a:tr>
              <a:tr h="361235">
                <a:tc>
                  <a:txBody>
                    <a:bodyPr/>
                    <a:lstStyle/>
                    <a:p>
                      <a:pPr algn="l" rtl="0" fontAlgn="ctr"/>
                      <a:r>
                        <a:rPr lang="en-US" sz="2000" b="0" u="none" strike="noStrike" cap="none" spc="0" baseline="0" dirty="0">
                          <a:ln w="0"/>
                          <a:solidFill>
                            <a:schemeClr val="tx1"/>
                          </a:solidFill>
                          <a:effectLst>
                            <a:outerShdw blurRad="38100" dist="19050" dir="2700000" algn="tl" rotWithShape="0">
                              <a:schemeClr val="dk1">
                                <a:alpha val="40000"/>
                              </a:schemeClr>
                            </a:outerShdw>
                          </a:effectLst>
                        </a:rPr>
                        <a:t> GF Ending Balance</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6350" marR="6350" marT="6350" marB="0" anchor="ctr"/>
                </a:tc>
                <a:tc>
                  <a:txBody>
                    <a:bodyPr/>
                    <a:lstStyle/>
                    <a:p>
                      <a:pPr algn="r" fontAlgn="b"/>
                      <a:r>
                        <a:rPr lang="en-US" sz="28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rPr>
                        <a:t>$88,274,643</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800" b="0" i="0" u="none" strike="noStrike" cap="none" spc="0" baseline="0" dirty="0">
                          <a:ln w="0"/>
                          <a:solidFill>
                            <a:schemeClr val="tx1"/>
                          </a:solidFill>
                          <a:effectLst>
                            <a:outerShdw blurRad="38100" dist="19050" dir="2700000" algn="tl" rotWithShape="0">
                              <a:schemeClr val="dk1">
                                <a:alpha val="40000"/>
                              </a:schemeClr>
                            </a:outerShdw>
                          </a:effectLst>
                          <a:uFillTx/>
                          <a:latin typeface="Arial Narrow" panose="020B0606020202030204" pitchFamily="34" charset="0"/>
                          <a:ea typeface="+mn-ea"/>
                          <a:cs typeface="+mn-cs"/>
                          <a:sym typeface="Neue Haas Grotesk Text Pro"/>
                        </a:rPr>
                        <a:t>$51,484,028</a:t>
                      </a:r>
                    </a:p>
                  </a:txBody>
                  <a:tcPr marL="0" marR="0" marT="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2800" b="0" i="0" u="none" strike="noStrike" cap="none" spc="0" baseline="0" dirty="0">
                          <a:ln w="0"/>
                          <a:solidFill>
                            <a:schemeClr val="tx1"/>
                          </a:solidFill>
                          <a:effectLst>
                            <a:outerShdw blurRad="38100" dist="19050" dir="2700000" algn="tl" rotWithShape="0">
                              <a:schemeClr val="dk1">
                                <a:alpha val="40000"/>
                              </a:schemeClr>
                            </a:outerShdw>
                          </a:effectLst>
                          <a:uFillTx/>
                          <a:latin typeface="Arial Narrow" panose="020B0606020202030204" pitchFamily="34" charset="0"/>
                          <a:ea typeface="+mn-ea"/>
                          <a:cs typeface="+mn-cs"/>
                          <a:sym typeface="Neue Haas Grotesk Text Pro"/>
                        </a:rPr>
                        <a:t>$17,900,949</a:t>
                      </a:r>
                    </a:p>
                  </a:txBody>
                  <a:tcPr marL="0" marR="0" marT="0" marB="0" anchor="b"/>
                </a:tc>
                <a:extLst>
                  <a:ext uri="{0D108BD9-81ED-4DB2-BD59-A6C34878D82A}">
                    <a16:rowId xmlns:a16="http://schemas.microsoft.com/office/drawing/2014/main" val="4018425773"/>
                  </a:ext>
                </a:extLst>
              </a:tr>
            </a:tbl>
          </a:graphicData>
        </a:graphic>
      </p:graphicFrame>
    </p:spTree>
    <p:extLst>
      <p:ext uri="{BB962C8B-B14F-4D97-AF65-F5344CB8AC3E}">
        <p14:creationId xmlns:p14="http://schemas.microsoft.com/office/powerpoint/2010/main" val="329464907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Alvord_PPT_blankwhite.png" descr="Alvord_PPT_blankwhite.png"/>
          <p:cNvPicPr>
            <a:picLocks noChangeAspect="1"/>
          </p:cNvPicPr>
          <p:nvPr/>
        </p:nvPicPr>
        <p:blipFill>
          <a:blip r:embed="rId3"/>
          <a:stretch>
            <a:fillRect/>
          </a:stretch>
        </p:blipFill>
        <p:spPr>
          <a:xfrm>
            <a:off x="0" y="522"/>
            <a:ext cx="12192000" cy="6856956"/>
          </a:xfrm>
          <a:prstGeom prst="rect">
            <a:avLst/>
          </a:prstGeom>
          <a:ln w="12700">
            <a:miter lim="400000"/>
          </a:ln>
        </p:spPr>
      </p:pic>
      <p:sp>
        <p:nvSpPr>
          <p:cNvPr id="114" name="Branding Purpose.…"/>
          <p:cNvSpPr txBox="1"/>
          <p:nvPr/>
        </p:nvSpPr>
        <p:spPr>
          <a:xfrm>
            <a:off x="580628" y="691761"/>
            <a:ext cx="10674624" cy="896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defTabSz="457200">
              <a:lnSpc>
                <a:spcPts val="6900"/>
              </a:lnSpc>
              <a:defRPr sz="4500" b="1">
                <a:solidFill>
                  <a:srgbClr val="E27939"/>
                </a:solidFill>
              </a:defRPr>
            </a:pPr>
            <a:endParaRPr dirty="0"/>
          </a:p>
        </p:txBody>
      </p:sp>
      <p:pic>
        <p:nvPicPr>
          <p:cNvPr id="115" name="Picture 3" descr="Picture 3"/>
          <p:cNvPicPr>
            <a:picLocks noChangeAspect="1"/>
          </p:cNvPicPr>
          <p:nvPr/>
        </p:nvPicPr>
        <p:blipFill>
          <a:blip r:embed="rId4"/>
          <a:srcRect l="3833" t="11743" r="66755" b="49445"/>
          <a:stretch>
            <a:fillRect/>
          </a:stretch>
        </p:blipFill>
        <p:spPr>
          <a:xfrm>
            <a:off x="10415592" y="132733"/>
            <a:ext cx="1569183" cy="1610477"/>
          </a:xfrm>
          <a:prstGeom prst="rect">
            <a:avLst/>
          </a:prstGeom>
          <a:ln w="12700">
            <a:miter lim="400000"/>
          </a:ln>
        </p:spPr>
      </p:pic>
      <p:sp>
        <p:nvSpPr>
          <p:cNvPr id="2" name="Content Placeholder 2">
            <a:extLst>
              <a:ext uri="{FF2B5EF4-FFF2-40B4-BE49-F238E27FC236}">
                <a16:creationId xmlns:a16="http://schemas.microsoft.com/office/drawing/2014/main" id="{74014A7A-60B2-555D-EB03-746C62D2B244}"/>
              </a:ext>
            </a:extLst>
          </p:cNvPr>
          <p:cNvSpPr txBox="1">
            <a:spLocks/>
          </p:cNvSpPr>
          <p:nvPr/>
        </p:nvSpPr>
        <p:spPr>
          <a:xfrm>
            <a:off x="580628" y="1875421"/>
            <a:ext cx="10515599" cy="446202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20000"/>
              </a:spcBef>
              <a:spcAft>
                <a:spcPts val="0"/>
              </a:spcAft>
              <a:buClr>
                <a:srgbClr val="DD7500"/>
              </a:buClr>
              <a:buSzPct val="75000"/>
              <a:buFontTx/>
              <a:buNone/>
              <a:tabLst/>
              <a:defRPr/>
            </a:pPr>
            <a:endParaRPr kumimoji="0" lang="en-US" sz="2400" b="0" i="0" u="none" strike="noStrike" kern="0" cap="none" spc="0" normalizeH="0" baseline="0" noProof="0" dirty="0">
              <a:ln>
                <a:noFill/>
              </a:ln>
              <a:solidFill>
                <a:schemeClr val="tx1"/>
              </a:solidFill>
              <a:effectLst/>
              <a:uLnTx/>
              <a:uFillTx/>
              <a:latin typeface="Arial"/>
              <a:cs typeface="Arial"/>
              <a:sym typeface="Arial"/>
            </a:endParaRPr>
          </a:p>
        </p:txBody>
      </p:sp>
      <p:sp>
        <p:nvSpPr>
          <p:cNvPr id="3" name="Title 2">
            <a:extLst>
              <a:ext uri="{FF2B5EF4-FFF2-40B4-BE49-F238E27FC236}">
                <a16:creationId xmlns:a16="http://schemas.microsoft.com/office/drawing/2014/main" id="{DC556564-AD5E-B2F3-3BE4-9CA7FD9E2360}"/>
              </a:ext>
            </a:extLst>
          </p:cNvPr>
          <p:cNvSpPr txBox="1">
            <a:spLocks/>
          </p:cNvSpPr>
          <p:nvPr/>
        </p:nvSpPr>
        <p:spPr>
          <a:xfrm>
            <a:off x="838200" y="175778"/>
            <a:ext cx="10515599" cy="964052"/>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1pPr>
            <a:lvl2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2pPr>
            <a:lvl3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3pPr>
            <a:lvl4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4pPr>
            <a:lvl5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5pPr>
            <a:lvl6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6pPr>
            <a:lvl7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7pPr>
            <a:lvl8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8pPr>
            <a:lvl9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9pPr>
          </a:lstStyle>
          <a:p>
            <a:pPr hangingPunct="1"/>
            <a:r>
              <a:rPr lang="en-US" sz="3200" dirty="0">
                <a:solidFill>
                  <a:schemeClr val="tx1"/>
                </a:solidFill>
              </a:rPr>
              <a:t>10% CAP on General Fund Unrestricted Ending Balances</a:t>
            </a:r>
            <a:endParaRPr lang="en-US" sz="4400" dirty="0">
              <a:solidFill>
                <a:schemeClr val="tx1"/>
              </a:solidFill>
            </a:endParaRPr>
          </a:p>
        </p:txBody>
      </p:sp>
      <p:sp>
        <p:nvSpPr>
          <p:cNvPr id="5" name="Slide Number Placeholder 4">
            <a:extLst>
              <a:ext uri="{FF2B5EF4-FFF2-40B4-BE49-F238E27FC236}">
                <a16:creationId xmlns:a16="http://schemas.microsoft.com/office/drawing/2014/main" id="{3422AD8F-4201-7044-E1A0-6C850C4A7E08}"/>
              </a:ext>
            </a:extLst>
          </p:cNvPr>
          <p:cNvSpPr>
            <a:spLocks noGrp="1"/>
          </p:cNvSpPr>
          <p:nvPr>
            <p:ph type="sldNum" sz="quarter" idx="2"/>
          </p:nvPr>
        </p:nvSpPr>
        <p:spPr>
          <a:xfrm>
            <a:off x="93701" y="6353004"/>
            <a:ext cx="453650" cy="553998"/>
          </a:xfrm>
        </p:spPr>
        <p:txBody>
          <a:bodyPr/>
          <a:lstStyle/>
          <a:p>
            <a:fld id="{86CB4B4D-7CA3-9044-876B-883B54F8677D}" type="slidenum">
              <a:rPr lang="en-US" smtClean="0">
                <a:ln w="0"/>
                <a:solidFill>
                  <a:schemeClr val="tx1"/>
                </a:solidFill>
                <a:effectLst>
                  <a:outerShdw blurRad="38100" dist="19050" dir="2700000" algn="tl" rotWithShape="0">
                    <a:schemeClr val="dk1">
                      <a:alpha val="40000"/>
                    </a:schemeClr>
                  </a:outerShdw>
                </a:effectLst>
              </a:rPr>
              <a:t>13</a:t>
            </a:fld>
            <a:endParaRPr lang="en-US" dirty="0"/>
          </a:p>
        </p:txBody>
      </p:sp>
      <p:sp>
        <p:nvSpPr>
          <p:cNvPr id="6" name="Content Placeholder 2">
            <a:extLst>
              <a:ext uri="{FF2B5EF4-FFF2-40B4-BE49-F238E27FC236}">
                <a16:creationId xmlns:a16="http://schemas.microsoft.com/office/drawing/2014/main" id="{C7ECBACD-8386-BB88-D345-605A1BF715BA}"/>
              </a:ext>
            </a:extLst>
          </p:cNvPr>
          <p:cNvSpPr txBox="1">
            <a:spLocks/>
          </p:cNvSpPr>
          <p:nvPr/>
        </p:nvSpPr>
        <p:spPr>
          <a:xfrm>
            <a:off x="838200" y="1192277"/>
            <a:ext cx="10614146" cy="726190"/>
          </a:xfrm>
          <a:prstGeom prst="rect">
            <a:avLst/>
          </a:prstGeom>
        </p:spPr>
        <p:txBody>
          <a:bodyPr/>
          <a:lstStyle>
            <a:lvl1pPr marL="360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1pPr>
            <a:lvl2pPr marL="720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2pPr>
            <a:lvl3pPr marL="1152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3pPr>
            <a:lvl4pPr marL="1511998" marR="0" indent="-359998"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4pPr>
            <a:lvl5pPr marL="1872000" marR="0" indent="-360000" algn="l" defTabSz="914400" rtl="0" latinLnBrk="0">
              <a:lnSpc>
                <a:spcPct val="120000"/>
              </a:lnSpc>
              <a:spcBef>
                <a:spcPts val="800"/>
              </a:spcBef>
              <a:spcAft>
                <a:spcPts val="0"/>
              </a:spcAft>
              <a:buClrTx/>
              <a:buSzPct val="70000"/>
              <a:buFontTx/>
              <a:buChar char="à"/>
              <a:tabLst/>
              <a:defRPr sz="2000" b="0" i="0" u="none" strike="noStrike" cap="none" spc="0" baseline="0">
                <a:solidFill>
                  <a:srgbClr val="3B213A">
                    <a:alpha val="77000"/>
                  </a:srgbClr>
                </a:solidFill>
                <a:uFillTx/>
                <a:latin typeface="+mn-lt"/>
                <a:ea typeface="+mn-ea"/>
                <a:cs typeface="+mn-cs"/>
                <a:sym typeface="Neue Haas Grotesk Text Pro"/>
              </a:defRPr>
            </a:lvl5pPr>
            <a:lvl6pPr marL="25400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6pPr>
            <a:lvl7pPr marL="29972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7pPr>
            <a:lvl8pPr marL="34544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8pPr>
            <a:lvl9pPr marL="3911600" marR="0" indent="-254000" algn="l" defTabSz="914400" rtl="0" latinLnBrk="0">
              <a:lnSpc>
                <a:spcPct val="120000"/>
              </a:lnSpc>
              <a:spcBef>
                <a:spcPts val="800"/>
              </a:spcBef>
              <a:spcAft>
                <a:spcPts val="0"/>
              </a:spcAft>
              <a:buClrTx/>
              <a:buSzPct val="100000"/>
              <a:buFontTx/>
              <a:buChar char="•"/>
              <a:tabLst/>
              <a:defRPr sz="2000" b="0" i="0" u="none" strike="noStrike" cap="none" spc="0" baseline="0">
                <a:solidFill>
                  <a:srgbClr val="3B213A">
                    <a:alpha val="77000"/>
                  </a:srgbClr>
                </a:solidFill>
                <a:uFillTx/>
                <a:latin typeface="+mn-lt"/>
                <a:ea typeface="+mn-ea"/>
                <a:cs typeface="+mn-cs"/>
                <a:sym typeface="Neue Haas Grotesk Text Pro"/>
              </a:defRPr>
            </a:lvl9pPr>
          </a:lstStyle>
          <a:p>
            <a:pPr marL="0" indent="0" hangingPunct="1">
              <a:buNone/>
            </a:pPr>
            <a:r>
              <a:rPr lang="en-US" sz="1800" dirty="0">
                <a:solidFill>
                  <a:schemeClr val="tx1"/>
                </a:solidFill>
                <a:latin typeface="Arial" panose="020B0604020202020204" pitchFamily="34" charset="0"/>
                <a:ea typeface="Calibri" panose="020F0502020204030204" pitchFamily="34" charset="0"/>
              </a:rPr>
              <a:t>Beginning in 2022-23, for the budget adoption cycle, district reserves will be capped at 10% </a:t>
            </a:r>
          </a:p>
          <a:p>
            <a:pPr marL="0" indent="0" hangingPunct="1">
              <a:buNone/>
            </a:pPr>
            <a:r>
              <a:rPr lang="en-US" sz="1800" dirty="0">
                <a:solidFill>
                  <a:schemeClr val="tx1"/>
                </a:solidFill>
                <a:latin typeface="Arial" panose="020B0604020202020204" pitchFamily="34" charset="0"/>
                <a:ea typeface="Calibri" panose="020F0502020204030204" pitchFamily="34" charset="0"/>
              </a:rPr>
              <a:t>using the assigned/unassigned ending balance within the general fund and special reserve funds</a:t>
            </a:r>
            <a:r>
              <a:rPr lang="en-US" sz="1800" dirty="0">
                <a:solidFill>
                  <a:srgbClr val="0099CC"/>
                </a:solidFill>
                <a:latin typeface="Arial" panose="020B0604020202020204" pitchFamily="34" charset="0"/>
                <a:ea typeface="Calibri" panose="020F0502020204030204" pitchFamily="34" charset="0"/>
              </a:rPr>
              <a:t>. </a:t>
            </a:r>
            <a:endParaRPr lang="en-US" b="1" dirty="0">
              <a:solidFill>
                <a:srgbClr val="0099CC"/>
              </a:solidFill>
            </a:endParaRPr>
          </a:p>
        </p:txBody>
      </p:sp>
      <p:graphicFrame>
        <p:nvGraphicFramePr>
          <p:cNvPr id="7" name="Table 6">
            <a:extLst>
              <a:ext uri="{FF2B5EF4-FFF2-40B4-BE49-F238E27FC236}">
                <a16:creationId xmlns:a16="http://schemas.microsoft.com/office/drawing/2014/main" id="{A2156F8B-6227-D09C-28C7-C719C29E00D1}"/>
              </a:ext>
            </a:extLst>
          </p:cNvPr>
          <p:cNvGraphicFramePr>
            <a:graphicFrameLocks noGrp="1"/>
          </p:cNvGraphicFramePr>
          <p:nvPr>
            <p:extLst>
              <p:ext uri="{D42A27DB-BD31-4B8C-83A1-F6EECF244321}">
                <p14:modId xmlns:p14="http://schemas.microsoft.com/office/powerpoint/2010/main" val="43747000"/>
              </p:ext>
            </p:extLst>
          </p:nvPr>
        </p:nvGraphicFramePr>
        <p:xfrm>
          <a:off x="838200" y="2135395"/>
          <a:ext cx="10152355" cy="4082158"/>
        </p:xfrm>
        <a:graphic>
          <a:graphicData uri="http://schemas.openxmlformats.org/drawingml/2006/table">
            <a:tbl>
              <a:tblPr firstRow="1" bandRow="1">
                <a:tableStyleId>{C4B1156A-380E-4F78-BDF5-A606A8083BF9}</a:tableStyleId>
              </a:tblPr>
              <a:tblGrid>
                <a:gridCol w="3665025">
                  <a:extLst>
                    <a:ext uri="{9D8B030D-6E8A-4147-A177-3AD203B41FA5}">
                      <a16:colId xmlns:a16="http://schemas.microsoft.com/office/drawing/2014/main" val="510670233"/>
                    </a:ext>
                  </a:extLst>
                </a:gridCol>
                <a:gridCol w="2200459">
                  <a:extLst>
                    <a:ext uri="{9D8B030D-6E8A-4147-A177-3AD203B41FA5}">
                      <a16:colId xmlns:a16="http://schemas.microsoft.com/office/drawing/2014/main" val="3753858779"/>
                    </a:ext>
                  </a:extLst>
                </a:gridCol>
                <a:gridCol w="2221915">
                  <a:extLst>
                    <a:ext uri="{9D8B030D-6E8A-4147-A177-3AD203B41FA5}">
                      <a16:colId xmlns:a16="http://schemas.microsoft.com/office/drawing/2014/main" val="1246704173"/>
                    </a:ext>
                  </a:extLst>
                </a:gridCol>
                <a:gridCol w="2064956">
                  <a:extLst>
                    <a:ext uri="{9D8B030D-6E8A-4147-A177-3AD203B41FA5}">
                      <a16:colId xmlns:a16="http://schemas.microsoft.com/office/drawing/2014/main" val="837582007"/>
                    </a:ext>
                  </a:extLst>
                </a:gridCol>
              </a:tblGrid>
              <a:tr h="631800">
                <a:tc>
                  <a:txBody>
                    <a:bodyPr/>
                    <a:lstStyle/>
                    <a:p>
                      <a:pPr algn="l" fontAlgn="ctr"/>
                      <a:r>
                        <a:rPr lang="en-US" sz="2300" b="0" u="none" strike="noStrike" cap="none" spc="0" dirty="0">
                          <a:ln w="0"/>
                          <a:solidFill>
                            <a:schemeClr val="tx1"/>
                          </a:solidFill>
                          <a:effectLst>
                            <a:outerShdw blurRad="38100" dist="19050" dir="2700000" algn="tl" rotWithShape="0">
                              <a:schemeClr val="dk1">
                                <a:alpha val="40000"/>
                              </a:schemeClr>
                            </a:outerShdw>
                          </a:effectLst>
                        </a:rPr>
                        <a:t> </a:t>
                      </a:r>
                      <a:endParaRPr lang="en-US" sz="23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552" marR="7552" marT="7552" marB="0" anchor="ctr"/>
                </a:tc>
                <a:tc>
                  <a:txBody>
                    <a:bodyPr/>
                    <a:lstStyle/>
                    <a:p>
                      <a:pPr algn="ctr" rtl="0" fontAlgn="ctr"/>
                      <a:r>
                        <a:rPr lang="en-US" sz="1800" b="0" u="none" strike="noStrike" cap="none" spc="0" dirty="0">
                          <a:ln w="0"/>
                          <a:solidFill>
                            <a:schemeClr val="tx1"/>
                          </a:solidFill>
                          <a:effectLst>
                            <a:outerShdw blurRad="38100" dist="19050" dir="2700000" algn="tl" rotWithShape="0">
                              <a:schemeClr val="dk1">
                                <a:alpha val="40000"/>
                              </a:schemeClr>
                            </a:outerShdw>
                          </a:effectLst>
                        </a:rPr>
                        <a:t>2022/23 </a:t>
                      </a:r>
                    </a:p>
                    <a:p>
                      <a:pPr algn="ctr" rtl="0" fontAlgn="ctr"/>
                      <a:r>
                        <a:rPr lang="en-US" sz="1800" b="0" u="none" strike="noStrike" cap="none" spc="0" dirty="0">
                          <a:ln w="0"/>
                          <a:solidFill>
                            <a:schemeClr val="tx1"/>
                          </a:solidFill>
                          <a:effectLst>
                            <a:outerShdw blurRad="38100" dist="19050" dir="2700000" algn="tl" rotWithShape="0">
                              <a:schemeClr val="dk1">
                                <a:alpha val="40000"/>
                              </a:schemeClr>
                            </a:outerShdw>
                          </a:effectLst>
                        </a:rPr>
                        <a:t>Second Interim</a:t>
                      </a:r>
                      <a:endParaRPr lang="en-US" sz="18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552" marR="7552" marT="7552" marB="0" anchor="ctr"/>
                </a:tc>
                <a:tc>
                  <a:txBody>
                    <a:bodyPr/>
                    <a:lstStyle/>
                    <a:p>
                      <a:pPr algn="ctr" rtl="0" fontAlgn="ctr"/>
                      <a:r>
                        <a:rPr lang="en-US" sz="1800" b="0" u="none" strike="noStrike" cap="none" spc="0" dirty="0">
                          <a:ln w="0"/>
                          <a:solidFill>
                            <a:schemeClr val="tx1"/>
                          </a:solidFill>
                          <a:effectLst>
                            <a:outerShdw blurRad="38100" dist="19050" dir="2700000" algn="tl" rotWithShape="0">
                              <a:schemeClr val="dk1">
                                <a:alpha val="40000"/>
                              </a:schemeClr>
                            </a:outerShdw>
                          </a:effectLst>
                        </a:rPr>
                        <a:t>2023/24</a:t>
                      </a:r>
                    </a:p>
                    <a:p>
                      <a:pPr algn="ctr" rtl="0" fontAlgn="ctr"/>
                      <a:r>
                        <a:rPr lang="en-US" sz="1800" b="0" u="none" strike="noStrike" cap="none" spc="0" dirty="0">
                          <a:ln w="0"/>
                          <a:solidFill>
                            <a:schemeClr val="tx1"/>
                          </a:solidFill>
                          <a:effectLst>
                            <a:outerShdw blurRad="38100" dist="19050" dir="2700000" algn="tl" rotWithShape="0">
                              <a:schemeClr val="dk1">
                                <a:alpha val="40000"/>
                              </a:schemeClr>
                            </a:outerShdw>
                          </a:effectLst>
                        </a:rPr>
                        <a:t>Projected</a:t>
                      </a:r>
                      <a:endParaRPr lang="en-US" sz="18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552" marR="7552" marT="7552" marB="0" anchor="ctr"/>
                </a:tc>
                <a:tc>
                  <a:txBody>
                    <a:bodyPr/>
                    <a:lstStyle/>
                    <a:p>
                      <a:pPr algn="ctr" rtl="0" fontAlgn="ctr"/>
                      <a:r>
                        <a:rPr lang="en-US" sz="1800" b="0" u="none" strike="noStrike" cap="none" spc="0" dirty="0">
                          <a:ln w="0"/>
                          <a:solidFill>
                            <a:schemeClr val="tx1"/>
                          </a:solidFill>
                          <a:effectLst>
                            <a:outerShdw blurRad="38100" dist="19050" dir="2700000" algn="tl" rotWithShape="0">
                              <a:schemeClr val="dk1">
                                <a:alpha val="40000"/>
                              </a:schemeClr>
                            </a:outerShdw>
                          </a:effectLst>
                        </a:rPr>
                        <a:t>2024/25</a:t>
                      </a:r>
                    </a:p>
                    <a:p>
                      <a:pPr algn="ctr" rtl="0" fontAlgn="ctr"/>
                      <a:r>
                        <a:rPr lang="en-US" sz="1800" b="0" u="none" strike="noStrike" cap="none" spc="0" dirty="0">
                          <a:ln w="0"/>
                          <a:solidFill>
                            <a:schemeClr val="tx1"/>
                          </a:solidFill>
                          <a:effectLst>
                            <a:outerShdw blurRad="38100" dist="19050" dir="2700000" algn="tl" rotWithShape="0">
                              <a:schemeClr val="dk1">
                                <a:alpha val="40000"/>
                              </a:schemeClr>
                            </a:outerShdw>
                          </a:effectLst>
                        </a:rPr>
                        <a:t>Projected</a:t>
                      </a:r>
                      <a:endParaRPr lang="en-US" sz="18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552" marR="7552" marT="7552" marB="0" anchor="ctr"/>
                </a:tc>
                <a:extLst>
                  <a:ext uri="{0D108BD9-81ED-4DB2-BD59-A6C34878D82A}">
                    <a16:rowId xmlns:a16="http://schemas.microsoft.com/office/drawing/2014/main" val="2732552405"/>
                  </a:ext>
                </a:extLst>
              </a:tr>
              <a:tr h="581576">
                <a:tc>
                  <a:txBody>
                    <a:bodyPr/>
                    <a:lstStyle/>
                    <a:p>
                      <a:pPr algn="l" rtl="0" fontAlgn="ctr"/>
                      <a:r>
                        <a:rPr lang="en-US" sz="1800" b="0" u="none" strike="noStrike" cap="none" spc="0" dirty="0">
                          <a:ln w="0"/>
                          <a:solidFill>
                            <a:schemeClr val="tx1"/>
                          </a:solidFill>
                          <a:effectLst>
                            <a:outerShdw blurRad="38100" dist="19050" dir="2700000" algn="tl" rotWithShape="0">
                              <a:schemeClr val="dk1">
                                <a:alpha val="40000"/>
                              </a:schemeClr>
                            </a:outerShdw>
                          </a:effectLst>
                        </a:rPr>
                        <a:t>Total Combined GF Expenditures</a:t>
                      </a:r>
                      <a:endParaRPr lang="en-US" sz="18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7552" marR="7552" marT="7552" marB="0" anchor="ctr"/>
                </a:tc>
                <a:tc>
                  <a:txBody>
                    <a:bodyPr/>
                    <a:lstStyle/>
                    <a:p>
                      <a:pPr algn="r" fontAlgn="ctr"/>
                      <a:r>
                        <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rPr>
                        <a:t>$353,986,690</a:t>
                      </a:r>
                    </a:p>
                  </a:txBody>
                  <a:tcPr marL="7620" marR="7620" marT="7620" marB="0" anchor="ctr"/>
                </a:tc>
                <a:tc>
                  <a:txBody>
                    <a:bodyPr/>
                    <a:lstStyle/>
                    <a:p>
                      <a:pPr algn="r" fontAlgn="ctr"/>
                      <a:r>
                        <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rPr>
                        <a:t>$362,808,200</a:t>
                      </a:r>
                    </a:p>
                  </a:txBody>
                  <a:tcPr marL="7620" marR="7620" marT="7620" marB="0" anchor="ctr"/>
                </a:tc>
                <a:tc>
                  <a:txBody>
                    <a:bodyPr/>
                    <a:lstStyle/>
                    <a:p>
                      <a:pPr marL="0" marR="0" indent="0" algn="r" defTabSz="914400" rtl="0" fontAlgn="ctr" latinLnBrk="0">
                        <a:lnSpc>
                          <a:spcPct val="100000"/>
                        </a:lnSpc>
                        <a:spcBef>
                          <a:spcPts val="0"/>
                        </a:spcBef>
                        <a:spcAft>
                          <a:spcPts val="0"/>
                        </a:spcAft>
                        <a:buClrTx/>
                        <a:buSzTx/>
                        <a:buFontTx/>
                        <a:buNone/>
                        <a:tabLst/>
                      </a:pPr>
                      <a:r>
                        <a:rPr lang="en-US" sz="2400" b="0" i="0" u="none" strike="noStrike" cap="none" spc="0" baseline="0" dirty="0">
                          <a:ln w="0"/>
                          <a:solidFill>
                            <a:schemeClr val="tx1"/>
                          </a:solidFill>
                          <a:effectLst>
                            <a:outerShdw blurRad="38100" dist="19050" dir="2700000" algn="tl" rotWithShape="0">
                              <a:schemeClr val="dk1">
                                <a:alpha val="40000"/>
                              </a:schemeClr>
                            </a:outerShdw>
                          </a:effectLst>
                          <a:uFillTx/>
                          <a:latin typeface="Arial Narrow" panose="020B0606020202030204" pitchFamily="34" charset="0"/>
                          <a:ea typeface="+mn-ea"/>
                          <a:cs typeface="+mn-cs"/>
                          <a:sym typeface="Neue Haas Grotesk Text Pro"/>
                        </a:rPr>
                        <a:t>$358,748,854</a:t>
                      </a:r>
                    </a:p>
                  </a:txBody>
                  <a:tcPr marL="7620" marR="7620" marT="7620" marB="0" anchor="ctr"/>
                </a:tc>
                <a:extLst>
                  <a:ext uri="{0D108BD9-81ED-4DB2-BD59-A6C34878D82A}">
                    <a16:rowId xmlns:a16="http://schemas.microsoft.com/office/drawing/2014/main" val="1696905255"/>
                  </a:ext>
                </a:extLst>
              </a:tr>
              <a:tr h="294801">
                <a:tc>
                  <a:txBody>
                    <a:bodyPr/>
                    <a:lstStyle/>
                    <a:p>
                      <a:pPr algn="l" rtl="0" fontAlgn="ctr"/>
                      <a:r>
                        <a:rPr lang="en-US" sz="1800" b="0" u="none" strike="noStrike" cap="none" spc="0" dirty="0">
                          <a:ln w="0"/>
                          <a:solidFill>
                            <a:srgbClr val="00B050"/>
                          </a:solidFill>
                          <a:effectLst>
                            <a:outerShdw blurRad="38100" dist="19050" dir="2700000" algn="tl" rotWithShape="0">
                              <a:schemeClr val="dk1">
                                <a:alpha val="40000"/>
                              </a:schemeClr>
                            </a:outerShdw>
                          </a:effectLst>
                        </a:rPr>
                        <a:t>10% Reserve Cap Max</a:t>
                      </a:r>
                      <a:endParaRPr lang="en-US" sz="1800" b="0" i="0" u="none" strike="noStrike" cap="none" spc="0" dirty="0">
                        <a:ln w="0"/>
                        <a:solidFill>
                          <a:srgbClr val="00B050"/>
                        </a:solidFill>
                        <a:effectLst>
                          <a:outerShdw blurRad="38100" dist="19050" dir="2700000" algn="tl" rotWithShape="0">
                            <a:schemeClr val="dk1">
                              <a:alpha val="40000"/>
                            </a:schemeClr>
                          </a:outerShdw>
                        </a:effectLst>
                        <a:latin typeface="Arial Narrow" panose="020B0606020202030204" pitchFamily="34" charset="0"/>
                      </a:endParaRPr>
                    </a:p>
                  </a:txBody>
                  <a:tcPr marL="7552" marR="7552" marT="7552" marB="0" anchor="ctr"/>
                </a:tc>
                <a:tc>
                  <a:txBody>
                    <a:bodyPr/>
                    <a:lstStyle/>
                    <a:p>
                      <a:pPr algn="ctr" fontAlgn="b"/>
                      <a:r>
                        <a:rPr lang="en-US" sz="1800" b="0" u="none" strike="noStrike" cap="none" spc="0" dirty="0">
                          <a:ln w="0"/>
                          <a:solidFill>
                            <a:srgbClr val="00B050"/>
                          </a:solidFill>
                          <a:effectLst>
                            <a:outerShdw blurRad="38100" dist="19050" dir="2700000" algn="tl" rotWithShape="0">
                              <a:schemeClr val="dk1">
                                <a:alpha val="40000"/>
                              </a:schemeClr>
                            </a:outerShdw>
                          </a:effectLst>
                        </a:rPr>
                        <a:t>$35.3 M</a:t>
                      </a:r>
                      <a:endParaRPr lang="en-US" sz="1800" b="0" i="0" u="none" strike="noStrike" cap="none" spc="0" dirty="0">
                        <a:ln w="0"/>
                        <a:solidFill>
                          <a:srgbClr val="00B050"/>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tc>
                  <a:txBody>
                    <a:bodyPr/>
                    <a:lstStyle/>
                    <a:p>
                      <a:pPr algn="ctr" fontAlgn="b"/>
                      <a:r>
                        <a:rPr lang="en-US" sz="1800" b="0" u="none" strike="noStrike" cap="none" spc="0" dirty="0">
                          <a:ln w="0"/>
                          <a:solidFill>
                            <a:srgbClr val="00B050"/>
                          </a:solidFill>
                          <a:effectLst>
                            <a:outerShdw blurRad="38100" dist="19050" dir="2700000" algn="tl" rotWithShape="0">
                              <a:schemeClr val="dk1">
                                <a:alpha val="40000"/>
                              </a:schemeClr>
                            </a:outerShdw>
                          </a:effectLst>
                        </a:rPr>
                        <a:t>$36.3 M</a:t>
                      </a:r>
                      <a:endParaRPr lang="en-US" sz="1800" b="0" i="0" u="none" strike="noStrike" cap="none" spc="0" dirty="0">
                        <a:ln w="0"/>
                        <a:solidFill>
                          <a:srgbClr val="00B050"/>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tc>
                  <a:txBody>
                    <a:bodyPr/>
                    <a:lstStyle/>
                    <a:p>
                      <a:pPr algn="ctr" fontAlgn="b"/>
                      <a:r>
                        <a:rPr lang="en-US" sz="1800" b="0" u="none" strike="noStrike" cap="none" spc="0" dirty="0">
                          <a:ln w="0"/>
                          <a:solidFill>
                            <a:srgbClr val="00B050"/>
                          </a:solidFill>
                          <a:effectLst>
                            <a:outerShdw blurRad="38100" dist="19050" dir="2700000" algn="tl" rotWithShape="0">
                              <a:schemeClr val="dk1">
                                <a:alpha val="40000"/>
                              </a:schemeClr>
                            </a:outerShdw>
                          </a:effectLst>
                        </a:rPr>
                        <a:t>$35.9 M</a:t>
                      </a:r>
                      <a:endParaRPr lang="en-US" sz="1800" b="0" i="0" u="none" strike="noStrike" cap="none" spc="0" dirty="0">
                        <a:ln w="0"/>
                        <a:solidFill>
                          <a:srgbClr val="00B050"/>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extLst>
                  <a:ext uri="{0D108BD9-81ED-4DB2-BD59-A6C34878D82A}">
                    <a16:rowId xmlns:a16="http://schemas.microsoft.com/office/drawing/2014/main" val="932608970"/>
                  </a:ext>
                </a:extLst>
              </a:tr>
              <a:tr h="293545">
                <a:tc>
                  <a:txBody>
                    <a:bodyPr/>
                    <a:lstStyle/>
                    <a:p>
                      <a:pPr algn="l" rtl="0" fontAlgn="ctr"/>
                      <a:r>
                        <a:rPr lang="en-US" sz="1800" b="0" u="none" strike="noStrike" cap="none" spc="0" baseline="0" dirty="0">
                          <a:ln w="0"/>
                          <a:solidFill>
                            <a:schemeClr val="tx1"/>
                          </a:solidFill>
                          <a:effectLst>
                            <a:outerShdw blurRad="38100" dist="19050" dir="2700000" algn="tl" rotWithShape="0">
                              <a:schemeClr val="dk1">
                                <a:alpha val="40000"/>
                              </a:schemeClr>
                            </a:outerShdw>
                          </a:effectLst>
                        </a:rPr>
                        <a:t>GF Ending Balance</a:t>
                      </a:r>
                      <a:endParaRPr lang="en-US" sz="18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6350" marR="6350" marT="6350" marB="0" anchor="ctr"/>
                </a:tc>
                <a:tc>
                  <a:txBody>
                    <a:bodyPr/>
                    <a:lstStyle/>
                    <a:p>
                      <a:pPr algn="r" fontAlgn="b"/>
                      <a:r>
                        <a:rPr lang="en-US" sz="2000" b="0" u="none" strike="noStrike" cap="none" spc="0" dirty="0">
                          <a:ln w="0"/>
                          <a:solidFill>
                            <a:schemeClr val="tx1"/>
                          </a:solidFill>
                          <a:effectLst>
                            <a:outerShdw blurRad="38100" dist="19050" dir="2700000" algn="tl" rotWithShape="0">
                              <a:schemeClr val="dk1">
                                <a:alpha val="40000"/>
                              </a:schemeClr>
                            </a:outerShdw>
                          </a:effectLst>
                        </a:rPr>
                        <a:t>$88,274,643</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tc>
                  <a:txBody>
                    <a:bodyPr/>
                    <a:lstStyle/>
                    <a:p>
                      <a:pPr algn="r" fontAlgn="b"/>
                      <a:r>
                        <a:rPr lang="en-US" sz="2000" b="0" u="none" strike="noStrike" cap="none" spc="0" dirty="0">
                          <a:ln w="0"/>
                          <a:solidFill>
                            <a:schemeClr val="tx1"/>
                          </a:solidFill>
                          <a:effectLst>
                            <a:outerShdw blurRad="38100" dist="19050" dir="2700000" algn="tl" rotWithShape="0">
                              <a:schemeClr val="dk1">
                                <a:alpha val="40000"/>
                              </a:schemeClr>
                            </a:outerShdw>
                          </a:effectLst>
                        </a:rPr>
                        <a:t>$51,484,028</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tc>
                  <a:txBody>
                    <a:bodyPr/>
                    <a:lstStyle/>
                    <a:p>
                      <a:pPr algn="r" fontAlgn="b"/>
                      <a:r>
                        <a:rPr lang="en-US" sz="2000" b="0" u="none" strike="noStrike" cap="none" spc="0" dirty="0">
                          <a:ln w="0"/>
                          <a:solidFill>
                            <a:schemeClr val="tx1"/>
                          </a:solidFill>
                          <a:effectLst>
                            <a:outerShdw blurRad="38100" dist="19050" dir="2700000" algn="tl" rotWithShape="0">
                              <a:schemeClr val="dk1">
                                <a:alpha val="40000"/>
                              </a:schemeClr>
                            </a:outerShdw>
                          </a:effectLst>
                        </a:rPr>
                        <a:t>$17,900,949</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extLst>
                  <a:ext uri="{0D108BD9-81ED-4DB2-BD59-A6C34878D82A}">
                    <a16:rowId xmlns:a16="http://schemas.microsoft.com/office/drawing/2014/main" val="1657698090"/>
                  </a:ext>
                </a:extLst>
              </a:tr>
              <a:tr h="293545">
                <a:tc>
                  <a:txBody>
                    <a:bodyPr/>
                    <a:lstStyle/>
                    <a:p>
                      <a:pPr marR="0" algn="l" rtl="0" fontAlgn="b">
                        <a:lnSpc>
                          <a:spcPct val="100000"/>
                        </a:lnSpc>
                        <a:spcBef>
                          <a:spcPts val="0"/>
                        </a:spcBef>
                        <a:spcAft>
                          <a:spcPts val="0"/>
                        </a:spcAft>
                        <a:buNone/>
                      </a:pPr>
                      <a:r>
                        <a:rPr lang="en-US" sz="1800" b="0" u="none" strike="noStrike" cap="none" spc="0" dirty="0">
                          <a:ln w="0"/>
                          <a:solidFill>
                            <a:schemeClr val="tx1"/>
                          </a:solidFill>
                          <a:effectLst>
                            <a:outerShdw blurRad="38100" dist="19050" dir="2700000" algn="tl" rotWithShape="0">
                              <a:schemeClr val="dk1">
                                <a:alpha val="40000"/>
                              </a:schemeClr>
                            </a:outerShdw>
                          </a:effectLst>
                          <a:sym typeface="Arial"/>
                        </a:rPr>
                        <a:t>Less GF Restricted</a:t>
                      </a:r>
                      <a:endParaRPr lang="en-US" sz="18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a typeface="+mn-ea"/>
                        <a:cs typeface="+mn-cs"/>
                        <a:sym typeface="Arial"/>
                      </a:endParaRPr>
                    </a:p>
                  </a:txBody>
                  <a:tcPr marL="6350" marR="6350" marT="6350" marB="0" anchor="b"/>
                </a:tc>
                <a:tc>
                  <a:txBody>
                    <a:bodyPr/>
                    <a:lstStyle/>
                    <a:p>
                      <a:pPr algn="r" fontAlgn="b"/>
                      <a:r>
                        <a:rPr lang="en-US" sz="2000" b="0" u="none" strike="noStrike" cap="none" spc="0" dirty="0">
                          <a:ln w="0"/>
                          <a:solidFill>
                            <a:srgbClr val="FF0000"/>
                          </a:solidFill>
                          <a:effectLst>
                            <a:outerShdw blurRad="38100" dist="19050" dir="2700000" algn="tl" rotWithShape="0">
                              <a:schemeClr val="dk1">
                                <a:alpha val="40000"/>
                              </a:schemeClr>
                            </a:outerShdw>
                          </a:effectLst>
                        </a:rPr>
                        <a:t>($52,369,148)</a:t>
                      </a:r>
                      <a:endParaRPr lang="en-US" sz="2000" b="0" i="0" u="none" strike="noStrike" cap="none" spc="0" dirty="0">
                        <a:ln w="0"/>
                        <a:solidFill>
                          <a:srgbClr val="FF0000"/>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tc>
                  <a:txBody>
                    <a:bodyPr/>
                    <a:lstStyle/>
                    <a:p>
                      <a:pPr algn="r" fontAlgn="b"/>
                      <a:r>
                        <a:rPr lang="en-US" sz="2000" b="0" u="none" strike="noStrike" cap="none" spc="0" dirty="0">
                          <a:ln w="0"/>
                          <a:solidFill>
                            <a:srgbClr val="FF0000"/>
                          </a:solidFill>
                          <a:effectLst>
                            <a:outerShdw blurRad="38100" dist="19050" dir="2700000" algn="tl" rotWithShape="0">
                              <a:schemeClr val="dk1">
                                <a:alpha val="40000"/>
                              </a:schemeClr>
                            </a:outerShdw>
                          </a:effectLst>
                        </a:rPr>
                        <a:t>($23,214,273)</a:t>
                      </a:r>
                      <a:endParaRPr lang="en-US" sz="2000" b="0" i="0" u="none" strike="noStrike" cap="none" spc="0" dirty="0">
                        <a:ln w="0"/>
                        <a:solidFill>
                          <a:srgbClr val="FF0000"/>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tc>
                  <a:txBody>
                    <a:bodyPr/>
                    <a:lstStyle/>
                    <a:p>
                      <a:pPr algn="r" fontAlgn="b"/>
                      <a:r>
                        <a:rPr lang="en-US" sz="2000" b="0" u="none" strike="noStrike" cap="none" spc="0" dirty="0">
                          <a:ln w="0"/>
                          <a:solidFill>
                            <a:srgbClr val="FF0000"/>
                          </a:solidFill>
                          <a:effectLst>
                            <a:outerShdw blurRad="38100" dist="19050" dir="2700000" algn="tl" rotWithShape="0">
                              <a:schemeClr val="dk1">
                                <a:alpha val="40000"/>
                              </a:schemeClr>
                            </a:outerShdw>
                          </a:effectLst>
                        </a:rPr>
                        <a:t>($702,303)</a:t>
                      </a:r>
                      <a:endParaRPr lang="en-US" sz="2000" b="0" i="0" u="none" strike="noStrike" cap="none" spc="0" dirty="0">
                        <a:ln w="0"/>
                        <a:solidFill>
                          <a:srgbClr val="FF0000"/>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extLst>
                  <a:ext uri="{0D108BD9-81ED-4DB2-BD59-A6C34878D82A}">
                    <a16:rowId xmlns:a16="http://schemas.microsoft.com/office/drawing/2014/main" val="690343810"/>
                  </a:ext>
                </a:extLst>
              </a:tr>
              <a:tr h="294873">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0" u="none" strike="noStrike" cap="none" spc="0" dirty="0">
                          <a:ln w="0"/>
                          <a:solidFill>
                            <a:schemeClr val="tx1"/>
                          </a:solidFill>
                          <a:effectLst>
                            <a:outerShdw blurRad="38100" dist="19050" dir="2700000" algn="tl" rotWithShape="0">
                              <a:schemeClr val="dk1">
                                <a:alpha val="40000"/>
                              </a:schemeClr>
                            </a:outerShdw>
                          </a:effectLst>
                        </a:rPr>
                        <a:t>Less </a:t>
                      </a:r>
                      <a:r>
                        <a:rPr lang="en-US" sz="1800" b="0" u="none" strike="noStrike" cap="none" spc="0" dirty="0" err="1">
                          <a:ln w="0"/>
                          <a:solidFill>
                            <a:schemeClr val="tx1"/>
                          </a:solidFill>
                          <a:effectLst>
                            <a:outerShdw blurRad="38100" dist="19050" dir="2700000" algn="tl" rotWithShape="0">
                              <a:schemeClr val="dk1">
                                <a:alpha val="40000"/>
                              </a:schemeClr>
                            </a:outerShdw>
                          </a:effectLst>
                        </a:rPr>
                        <a:t>Nonspendable</a:t>
                      </a:r>
                      <a:endParaRPr lang="en-US" sz="18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a typeface="+mn-ea"/>
                        <a:cs typeface="+mn-cs"/>
                        <a:sym typeface="Arial"/>
                      </a:endParaRPr>
                    </a:p>
                  </a:txBody>
                  <a:tcPr marL="6350" marR="6350" marT="6350" marB="0" anchor="b"/>
                </a:tc>
                <a:tc>
                  <a:txBody>
                    <a:bodyPr/>
                    <a:lstStyle/>
                    <a:p>
                      <a:pPr algn="r" fontAlgn="b"/>
                      <a:r>
                        <a:rPr lang="en-US" sz="2000" b="0" u="none" strike="noStrike" cap="none" spc="0" dirty="0">
                          <a:ln w="0"/>
                          <a:solidFill>
                            <a:srgbClr val="FF0000"/>
                          </a:solidFill>
                          <a:effectLst>
                            <a:outerShdw blurRad="38100" dist="19050" dir="2700000" algn="tl" rotWithShape="0">
                              <a:schemeClr val="dk1">
                                <a:alpha val="40000"/>
                              </a:schemeClr>
                            </a:outerShdw>
                          </a:effectLst>
                        </a:rPr>
                        <a:t>($45,000)</a:t>
                      </a:r>
                      <a:endParaRPr lang="en-US" sz="2000" b="0" i="0" u="none" strike="noStrike" cap="none" spc="0" dirty="0">
                        <a:ln w="0"/>
                        <a:solidFill>
                          <a:srgbClr val="FF0000"/>
                        </a:solidFill>
                        <a:effectLst>
                          <a:outerShdw blurRad="38100" dist="19050" dir="2700000" algn="tl" rotWithShape="0">
                            <a:schemeClr val="dk1">
                              <a:alpha val="40000"/>
                            </a:schemeClr>
                          </a:outerShdw>
                        </a:effectLst>
                        <a:latin typeface="Arial Narrow" panose="020B0606020202030204" pitchFamily="34" charset="0"/>
                      </a:endParaRPr>
                    </a:p>
                  </a:txBody>
                  <a:tcPr marL="7620" marR="7620" marT="7620" marB="0" anchor="b"/>
                </a:tc>
                <a:tc>
                  <a:txBody>
                    <a:bodyPr/>
                    <a:lstStyle/>
                    <a:p>
                      <a:pPr algn="r" fontAlgn="b"/>
                      <a:r>
                        <a:rPr lang="en-US" sz="2000" b="0" u="none" strike="noStrike" cap="none" spc="0" dirty="0">
                          <a:ln w="0"/>
                          <a:solidFill>
                            <a:srgbClr val="FF0000"/>
                          </a:solidFill>
                          <a:effectLst>
                            <a:outerShdw blurRad="38100" dist="19050" dir="2700000" algn="tl" rotWithShape="0">
                              <a:schemeClr val="dk1">
                                <a:alpha val="40000"/>
                              </a:schemeClr>
                            </a:outerShdw>
                          </a:effectLst>
                        </a:rPr>
                        <a:t>($45,000)</a:t>
                      </a:r>
                      <a:endParaRPr lang="en-US" sz="2000" b="0" i="0" u="none" strike="noStrike" cap="none" spc="0" dirty="0">
                        <a:ln w="0"/>
                        <a:solidFill>
                          <a:srgbClr val="FF0000"/>
                        </a:solidFill>
                        <a:effectLst>
                          <a:outerShdw blurRad="38100" dist="19050" dir="2700000" algn="tl" rotWithShape="0">
                            <a:schemeClr val="dk1">
                              <a:alpha val="40000"/>
                            </a:schemeClr>
                          </a:outerShdw>
                        </a:effectLst>
                        <a:latin typeface="Arial Narrow" panose="020B0606020202030204" pitchFamily="34" charset="0"/>
                      </a:endParaRPr>
                    </a:p>
                  </a:txBody>
                  <a:tcPr marL="7620" marR="7620" marT="7620" marB="0" anchor="b"/>
                </a:tc>
                <a:tc>
                  <a:txBody>
                    <a:bodyPr/>
                    <a:lstStyle/>
                    <a:p>
                      <a:pPr algn="r" fontAlgn="b"/>
                      <a:r>
                        <a:rPr lang="en-US" sz="2000" b="0" u="none" strike="noStrike" cap="none" spc="0" dirty="0">
                          <a:ln w="0"/>
                          <a:solidFill>
                            <a:srgbClr val="FF0000"/>
                          </a:solidFill>
                          <a:effectLst>
                            <a:outerShdw blurRad="38100" dist="19050" dir="2700000" algn="tl" rotWithShape="0">
                              <a:schemeClr val="dk1">
                                <a:alpha val="40000"/>
                              </a:schemeClr>
                            </a:outerShdw>
                          </a:effectLst>
                        </a:rPr>
                        <a:t>($45,000)</a:t>
                      </a:r>
                      <a:endParaRPr lang="en-US" sz="2000" b="0" i="0" u="none" strike="noStrike" cap="none" spc="0" dirty="0">
                        <a:ln w="0"/>
                        <a:solidFill>
                          <a:srgbClr val="FF0000"/>
                        </a:solidFill>
                        <a:effectLst>
                          <a:outerShdw blurRad="38100" dist="19050" dir="2700000" algn="tl" rotWithShape="0">
                            <a:schemeClr val="dk1">
                              <a:alpha val="40000"/>
                            </a:schemeClr>
                          </a:outerShdw>
                        </a:effectLst>
                        <a:latin typeface="Arial Narrow" panose="020B0606020202030204" pitchFamily="34" charset="0"/>
                      </a:endParaRPr>
                    </a:p>
                  </a:txBody>
                  <a:tcPr marL="7620" marR="7620" marT="7620" marB="0" anchor="b"/>
                </a:tc>
                <a:extLst>
                  <a:ext uri="{0D108BD9-81ED-4DB2-BD59-A6C34878D82A}">
                    <a16:rowId xmlns:a16="http://schemas.microsoft.com/office/drawing/2014/main" val="426459883"/>
                  </a:ext>
                </a:extLst>
              </a:tr>
              <a:tr h="760071">
                <a:tc>
                  <a:txBody>
                    <a:bodyPr/>
                    <a:lstStyle/>
                    <a:p>
                      <a:pPr algn="l" rtl="0" fontAlgn="ctr"/>
                      <a:r>
                        <a:rPr lang="en-US" sz="1600" b="0" u="none" strike="noStrike" cap="none" spc="0" dirty="0">
                          <a:ln w="0"/>
                          <a:solidFill>
                            <a:schemeClr val="tx1"/>
                          </a:solidFill>
                          <a:effectLst>
                            <a:outerShdw blurRad="38100" dist="19050" dir="2700000" algn="tl" rotWithShape="0">
                              <a:schemeClr val="dk1">
                                <a:alpha val="40000"/>
                              </a:schemeClr>
                            </a:outerShdw>
                          </a:effectLst>
                        </a:rPr>
                        <a:t>Designated Future Education Support – Assignment + Commitment</a:t>
                      </a:r>
                      <a:endParaRPr lang="en-US" sz="16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6350" marR="6350" marT="6350" marB="0" anchor="ctr"/>
                </a:tc>
                <a:tc>
                  <a:txBody>
                    <a:bodyPr/>
                    <a:lstStyle/>
                    <a:p>
                      <a:pPr marL="0" marR="0" indent="0" algn="r" defTabSz="914400" rtl="0" fontAlgn="b" latinLnBrk="0">
                        <a:lnSpc>
                          <a:spcPct val="100000"/>
                        </a:lnSpc>
                        <a:spcBef>
                          <a:spcPts val="0"/>
                        </a:spcBef>
                        <a:spcAft>
                          <a:spcPts val="0"/>
                        </a:spcAft>
                        <a:buClrTx/>
                        <a:buSzTx/>
                        <a:buFontTx/>
                        <a:buNone/>
                        <a:tabLst/>
                      </a:pPr>
                      <a:r>
                        <a:rPr lang="en-US" sz="20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$25,228,413</a:t>
                      </a:r>
                    </a:p>
                  </a:txBody>
                  <a:tcPr marL="7620" marR="7620" marT="7620" marB="0" anchor="b"/>
                </a:tc>
                <a:tc>
                  <a:txBody>
                    <a:bodyPr/>
                    <a:lstStyle/>
                    <a:p>
                      <a:pPr algn="r" fontAlgn="b"/>
                      <a:endParaRPr lang="en-US" sz="18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7620" marR="7620" marT="7620" marB="0" anchor="b"/>
                </a:tc>
                <a:tc>
                  <a:txBody>
                    <a:bodyPr/>
                    <a:lstStyle/>
                    <a:p>
                      <a:pPr marL="0" marR="0" indent="0" algn="r" defTabSz="914400" rtl="0" fontAlgn="b" latinLnBrk="0">
                        <a:lnSpc>
                          <a:spcPct val="100000"/>
                        </a:lnSpc>
                        <a:spcBef>
                          <a:spcPts val="0"/>
                        </a:spcBef>
                        <a:spcAft>
                          <a:spcPts val="0"/>
                        </a:spcAft>
                        <a:buClrTx/>
                        <a:buSzTx/>
                        <a:buFontTx/>
                        <a:buNone/>
                        <a:tabLst/>
                      </a:pPr>
                      <a:r>
                        <a:rPr lang="en-US" sz="18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$4,500,000</a:t>
                      </a:r>
                    </a:p>
                  </a:txBody>
                  <a:tcPr marL="7620" marR="7620" marT="7620" marB="0" anchor="b"/>
                </a:tc>
                <a:extLst>
                  <a:ext uri="{0D108BD9-81ED-4DB2-BD59-A6C34878D82A}">
                    <a16:rowId xmlns:a16="http://schemas.microsoft.com/office/drawing/2014/main" val="4053547529"/>
                  </a:ext>
                </a:extLst>
              </a:tr>
              <a:tr h="293545">
                <a:tc>
                  <a:txBody>
                    <a:bodyPr/>
                    <a:lstStyle/>
                    <a:p>
                      <a:pPr algn="l" rtl="0" fontAlgn="ctr"/>
                      <a:r>
                        <a:rPr lang="en-US" sz="1800" b="0" u="none" strike="noStrike" cap="none" spc="0" dirty="0">
                          <a:ln w="0"/>
                          <a:solidFill>
                            <a:schemeClr val="tx1"/>
                          </a:solidFill>
                          <a:effectLst>
                            <a:outerShdw blurRad="38100" dist="19050" dir="2700000" algn="tl" rotWithShape="0">
                              <a:schemeClr val="dk1">
                                <a:alpha val="40000"/>
                              </a:schemeClr>
                            </a:outerShdw>
                          </a:effectLst>
                        </a:rPr>
                        <a:t> </a:t>
                      </a:r>
                      <a:r>
                        <a:rPr lang="en-US" sz="1800" b="0" u="none" strike="noStrike" cap="none" spc="0" baseline="0" dirty="0">
                          <a:ln w="0"/>
                          <a:solidFill>
                            <a:schemeClr val="tx1"/>
                          </a:solidFill>
                          <a:effectLst>
                            <a:outerShdw blurRad="38100" dist="19050" dir="2700000" algn="tl" rotWithShape="0">
                              <a:schemeClr val="dk1">
                                <a:alpha val="40000"/>
                              </a:schemeClr>
                            </a:outerShdw>
                          </a:effectLst>
                        </a:rPr>
                        <a:t>3% Designated Reserve</a:t>
                      </a:r>
                      <a:r>
                        <a:rPr lang="en-US" sz="1800" b="0" u="none" strike="noStrike" cap="none" spc="0" dirty="0">
                          <a:ln w="0"/>
                          <a:solidFill>
                            <a:schemeClr val="tx1"/>
                          </a:solidFill>
                          <a:effectLst>
                            <a:outerShdw blurRad="38100" dist="19050" dir="2700000" algn="tl" rotWithShape="0">
                              <a:schemeClr val="dk1">
                                <a:alpha val="40000"/>
                              </a:schemeClr>
                            </a:outerShdw>
                          </a:effectLst>
                        </a:rPr>
                        <a:t>     </a:t>
                      </a:r>
                      <a:endParaRPr lang="en-US" sz="18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6350" marR="6350" marT="6350" marB="0" anchor="ctr"/>
                </a:tc>
                <a:tc>
                  <a:txBody>
                    <a:bodyPr/>
                    <a:lstStyle/>
                    <a:p>
                      <a:pPr algn="r" fontAlgn="b"/>
                      <a:r>
                        <a:rPr lang="en-US" sz="2000" b="0" u="none" strike="noStrike" cap="none" spc="0" dirty="0">
                          <a:ln w="0"/>
                          <a:solidFill>
                            <a:schemeClr val="tx1"/>
                          </a:solidFill>
                          <a:effectLst>
                            <a:outerShdw blurRad="38100" dist="19050" dir="2700000" algn="tl" rotWithShape="0">
                              <a:schemeClr val="dk1">
                                <a:alpha val="40000"/>
                              </a:schemeClr>
                            </a:outerShdw>
                          </a:effectLst>
                        </a:rPr>
                        <a:t>$10,616,901</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tc>
                  <a:txBody>
                    <a:bodyPr/>
                    <a:lstStyle/>
                    <a:p>
                      <a:pPr algn="r" fontAlgn="b"/>
                      <a:r>
                        <a:rPr lang="en-US" sz="2000" b="0" u="none" strike="noStrike" cap="none" spc="0" dirty="0">
                          <a:ln w="0"/>
                          <a:solidFill>
                            <a:schemeClr val="tx1"/>
                          </a:solidFill>
                          <a:effectLst>
                            <a:outerShdw blurRad="38100" dist="19050" dir="2700000" algn="tl" rotWithShape="0">
                              <a:schemeClr val="dk1">
                                <a:alpha val="40000"/>
                              </a:schemeClr>
                            </a:outerShdw>
                          </a:effectLst>
                        </a:rPr>
                        <a:t>$10,884,246</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tc>
                  <a:txBody>
                    <a:bodyPr/>
                    <a:lstStyle/>
                    <a:p>
                      <a:pPr algn="r" fontAlgn="b"/>
                      <a:r>
                        <a:rPr lang="en-US" sz="2000" b="0" u="none" strike="noStrike" cap="none" spc="0" dirty="0">
                          <a:ln w="0"/>
                          <a:solidFill>
                            <a:schemeClr val="tx1"/>
                          </a:solidFill>
                          <a:effectLst>
                            <a:outerShdw blurRad="38100" dist="19050" dir="2700000" algn="tl" rotWithShape="0">
                              <a:schemeClr val="dk1">
                                <a:alpha val="40000"/>
                              </a:schemeClr>
                            </a:outerShdw>
                          </a:effectLst>
                        </a:rPr>
                        <a:t>$10,762,466</a:t>
                      </a:r>
                      <a:endParaRPr lang="en-US" sz="2000" b="0" i="0" u="none" strike="noStrike"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extLst>
                  <a:ext uri="{0D108BD9-81ED-4DB2-BD59-A6C34878D82A}">
                    <a16:rowId xmlns:a16="http://schemas.microsoft.com/office/drawing/2014/main" val="2513843260"/>
                  </a:ext>
                </a:extLst>
              </a:tr>
              <a:tr h="293545">
                <a:tc>
                  <a:txBody>
                    <a:bodyPr/>
                    <a:lstStyle/>
                    <a:p>
                      <a:pPr algn="l" rtl="0" fontAlgn="ctr"/>
                      <a:r>
                        <a:rPr lang="en-US" sz="1800" b="0" u="none" strike="noStrike" cap="none" spc="0" dirty="0">
                          <a:ln w="0"/>
                          <a:solidFill>
                            <a:srgbClr val="00B050"/>
                          </a:solidFill>
                          <a:effectLst>
                            <a:outerShdw blurRad="38100" dist="19050" dir="2700000" algn="tl" rotWithShape="0">
                              <a:schemeClr val="dk1">
                                <a:alpha val="40000"/>
                              </a:schemeClr>
                            </a:outerShdw>
                          </a:effectLst>
                        </a:rPr>
                        <a:t>AUSD Reserve</a:t>
                      </a:r>
                      <a:endParaRPr lang="en-US" sz="1800" b="0" i="0" u="none" strike="noStrike" cap="none" spc="0" dirty="0">
                        <a:ln w="0"/>
                        <a:solidFill>
                          <a:srgbClr val="00B050"/>
                        </a:solidFill>
                        <a:effectLst>
                          <a:outerShdw blurRad="38100" dist="19050" dir="2700000" algn="tl" rotWithShape="0">
                            <a:schemeClr val="dk1">
                              <a:alpha val="40000"/>
                            </a:schemeClr>
                          </a:outerShdw>
                        </a:effectLst>
                        <a:latin typeface="Arial Narrow" panose="020B0606020202030204" pitchFamily="34" charset="0"/>
                      </a:endParaRPr>
                    </a:p>
                  </a:txBody>
                  <a:tcPr marL="6350" marR="6350" marT="6350" marB="0" anchor="ctr"/>
                </a:tc>
                <a:tc>
                  <a:txBody>
                    <a:bodyPr/>
                    <a:lstStyle/>
                    <a:p>
                      <a:pPr algn="ctr" fontAlgn="b"/>
                      <a:r>
                        <a:rPr lang="en-US" sz="1800" b="0" u="none" strike="noStrike" cap="none" spc="0" dirty="0">
                          <a:ln w="0"/>
                          <a:solidFill>
                            <a:srgbClr val="00B050"/>
                          </a:solidFill>
                          <a:effectLst>
                            <a:outerShdw blurRad="38100" dist="19050" dir="2700000" algn="tl" rotWithShape="0">
                              <a:schemeClr val="dk1">
                                <a:alpha val="40000"/>
                              </a:schemeClr>
                            </a:outerShdw>
                          </a:effectLst>
                        </a:rPr>
                        <a:t>$15K</a:t>
                      </a:r>
                      <a:endParaRPr lang="en-US" sz="1800" b="0" i="0" u="none" strike="noStrike" cap="none" spc="0" dirty="0">
                        <a:ln w="0"/>
                        <a:solidFill>
                          <a:srgbClr val="00B050"/>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tc>
                  <a:txBody>
                    <a:bodyPr/>
                    <a:lstStyle/>
                    <a:p>
                      <a:pPr algn="ctr" fontAlgn="b"/>
                      <a:r>
                        <a:rPr lang="en-US" sz="1800" b="0" u="none" strike="noStrike" cap="none" spc="0" dirty="0">
                          <a:ln w="0"/>
                          <a:solidFill>
                            <a:srgbClr val="00B050"/>
                          </a:solidFill>
                          <a:effectLst>
                            <a:outerShdw blurRad="38100" dist="19050" dir="2700000" algn="tl" rotWithShape="0">
                              <a:schemeClr val="dk1">
                                <a:alpha val="40000"/>
                              </a:schemeClr>
                            </a:outerShdw>
                          </a:effectLst>
                        </a:rPr>
                        <a:t>$17.3 M</a:t>
                      </a:r>
                      <a:endParaRPr lang="en-US" sz="1800" b="0" i="0" u="none" strike="noStrike" cap="none" spc="0" dirty="0">
                        <a:ln w="0"/>
                        <a:solidFill>
                          <a:srgbClr val="00B050"/>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tc>
                  <a:txBody>
                    <a:bodyPr/>
                    <a:lstStyle/>
                    <a:p>
                      <a:pPr algn="ctr" fontAlgn="b"/>
                      <a:r>
                        <a:rPr lang="en-US" sz="1800" b="0" u="none" strike="noStrike" cap="none" spc="0" dirty="0">
                          <a:ln w="0"/>
                          <a:solidFill>
                            <a:srgbClr val="00B050"/>
                          </a:solidFill>
                          <a:effectLst>
                            <a:outerShdw blurRad="38100" dist="19050" dir="2700000" algn="tl" rotWithShape="0">
                              <a:schemeClr val="dk1">
                                <a:alpha val="40000"/>
                              </a:schemeClr>
                            </a:outerShdw>
                          </a:effectLst>
                        </a:rPr>
                        <a:t>$1.8 M</a:t>
                      </a:r>
                      <a:endParaRPr lang="en-US" sz="1800" b="0" i="0" u="none" strike="noStrike" cap="none" spc="0" dirty="0">
                        <a:ln w="0"/>
                        <a:solidFill>
                          <a:srgbClr val="00B050"/>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extLst>
                  <a:ext uri="{0D108BD9-81ED-4DB2-BD59-A6C34878D82A}">
                    <a16:rowId xmlns:a16="http://schemas.microsoft.com/office/drawing/2014/main" val="2100922294"/>
                  </a:ext>
                </a:extLst>
              </a:tr>
              <a:tr h="293545">
                <a:tc>
                  <a:txBody>
                    <a:bodyPr/>
                    <a:lstStyle/>
                    <a:p>
                      <a:pPr algn="l" rtl="0" fontAlgn="ctr"/>
                      <a:r>
                        <a:rPr lang="en-US" sz="1800" b="0" u="none" strike="noStrike" cap="none" spc="0" dirty="0">
                          <a:ln w="0"/>
                          <a:solidFill>
                            <a:srgbClr val="00B050"/>
                          </a:solidFill>
                          <a:effectLst>
                            <a:outerShdw blurRad="38100" dist="19050" dir="2700000" algn="tl" rotWithShape="0">
                              <a:schemeClr val="dk1">
                                <a:alpha val="40000"/>
                              </a:schemeClr>
                            </a:outerShdw>
                          </a:effectLst>
                        </a:rPr>
                        <a:t>AUSD Reserve Percentage</a:t>
                      </a:r>
                      <a:endParaRPr lang="en-US" sz="1800" b="0" i="0" u="none" strike="noStrike" cap="none" spc="0" dirty="0">
                        <a:ln w="0"/>
                        <a:solidFill>
                          <a:srgbClr val="00B050"/>
                        </a:solidFill>
                        <a:effectLst>
                          <a:outerShdw blurRad="38100" dist="19050" dir="2700000" algn="tl" rotWithShape="0">
                            <a:schemeClr val="dk1">
                              <a:alpha val="40000"/>
                            </a:schemeClr>
                          </a:outerShdw>
                        </a:effectLst>
                        <a:latin typeface="Arial Narrow" panose="020B0606020202030204" pitchFamily="34" charset="0"/>
                      </a:endParaRPr>
                    </a:p>
                  </a:txBody>
                  <a:tcPr marL="6350" marR="6350" marT="6350" marB="0" anchor="ctr"/>
                </a:tc>
                <a:tc>
                  <a:txBody>
                    <a:bodyPr/>
                    <a:lstStyle/>
                    <a:p>
                      <a:pPr algn="ctr" fontAlgn="b"/>
                      <a:r>
                        <a:rPr lang="en-US" sz="1800" b="0" u="none" strike="noStrike" cap="none" spc="0" dirty="0">
                          <a:ln w="0"/>
                          <a:solidFill>
                            <a:srgbClr val="00B050"/>
                          </a:solidFill>
                          <a:effectLst>
                            <a:outerShdw blurRad="38100" dist="19050" dir="2700000" algn="tl" rotWithShape="0">
                              <a:schemeClr val="dk1">
                                <a:alpha val="40000"/>
                              </a:schemeClr>
                            </a:outerShdw>
                          </a:effectLst>
                        </a:rPr>
                        <a:t>6.57%</a:t>
                      </a:r>
                      <a:endParaRPr lang="en-US" sz="1800" b="0" i="0" u="none" strike="noStrike" cap="none" spc="0" dirty="0">
                        <a:ln w="0"/>
                        <a:solidFill>
                          <a:srgbClr val="00B050"/>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tc>
                  <a:txBody>
                    <a:bodyPr/>
                    <a:lstStyle/>
                    <a:p>
                      <a:pPr algn="ctr" fontAlgn="b"/>
                      <a:r>
                        <a:rPr lang="en-US" sz="1800" b="0" u="none" strike="noStrike" cap="none" spc="0" dirty="0">
                          <a:ln w="0"/>
                          <a:solidFill>
                            <a:srgbClr val="00B050"/>
                          </a:solidFill>
                          <a:effectLst>
                            <a:outerShdw blurRad="38100" dist="19050" dir="2700000" algn="tl" rotWithShape="0">
                              <a:schemeClr val="dk1">
                                <a:alpha val="40000"/>
                              </a:schemeClr>
                            </a:outerShdw>
                          </a:effectLst>
                        </a:rPr>
                        <a:t>7.78%</a:t>
                      </a:r>
                      <a:endParaRPr lang="en-US" sz="1800" b="0" i="0" u="none" strike="noStrike" cap="none" spc="0" dirty="0">
                        <a:ln w="0"/>
                        <a:solidFill>
                          <a:srgbClr val="00B050"/>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tc>
                  <a:txBody>
                    <a:bodyPr/>
                    <a:lstStyle/>
                    <a:p>
                      <a:pPr algn="ctr" fontAlgn="b"/>
                      <a:r>
                        <a:rPr lang="en-US" sz="1800" b="0" u="none" strike="noStrike" cap="none" spc="0" dirty="0">
                          <a:ln w="0"/>
                          <a:solidFill>
                            <a:srgbClr val="00B050"/>
                          </a:solidFill>
                          <a:effectLst>
                            <a:outerShdw blurRad="38100" dist="19050" dir="2700000" algn="tl" rotWithShape="0">
                              <a:schemeClr val="dk1">
                                <a:alpha val="40000"/>
                              </a:schemeClr>
                            </a:outerShdw>
                          </a:effectLst>
                        </a:rPr>
                        <a:t>3.53%</a:t>
                      </a:r>
                      <a:endParaRPr lang="en-US" sz="1800" b="0" i="0" u="none" strike="noStrike" cap="none" spc="0" dirty="0">
                        <a:ln w="0"/>
                        <a:solidFill>
                          <a:srgbClr val="00B050"/>
                        </a:solidFill>
                        <a:effectLst>
                          <a:outerShdw blurRad="38100" dist="19050" dir="2700000" algn="tl" rotWithShape="0">
                            <a:schemeClr val="dk1">
                              <a:alpha val="40000"/>
                            </a:schemeClr>
                          </a:outerShdw>
                        </a:effectLst>
                        <a:latin typeface="Arial Narrow" panose="020B0606020202030204" pitchFamily="34" charset="0"/>
                      </a:endParaRPr>
                    </a:p>
                  </a:txBody>
                  <a:tcPr marL="0" marR="0" marT="0" marB="0" anchor="b"/>
                </a:tc>
                <a:extLst>
                  <a:ext uri="{0D108BD9-81ED-4DB2-BD59-A6C34878D82A}">
                    <a16:rowId xmlns:a16="http://schemas.microsoft.com/office/drawing/2014/main" val="3469838870"/>
                  </a:ext>
                </a:extLst>
              </a:tr>
            </a:tbl>
          </a:graphicData>
        </a:graphic>
      </p:graphicFrame>
    </p:spTree>
    <p:extLst>
      <p:ext uri="{BB962C8B-B14F-4D97-AF65-F5344CB8AC3E}">
        <p14:creationId xmlns:p14="http://schemas.microsoft.com/office/powerpoint/2010/main" val="20112590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Alvord_PPT_blankwhite.png" descr="Alvord_PPT_blankwhite.png"/>
          <p:cNvPicPr>
            <a:picLocks noChangeAspect="1"/>
          </p:cNvPicPr>
          <p:nvPr/>
        </p:nvPicPr>
        <p:blipFill>
          <a:blip r:embed="rId3"/>
          <a:stretch>
            <a:fillRect/>
          </a:stretch>
        </p:blipFill>
        <p:spPr>
          <a:xfrm>
            <a:off x="0" y="522"/>
            <a:ext cx="12192000" cy="6856956"/>
          </a:xfrm>
          <a:prstGeom prst="rect">
            <a:avLst/>
          </a:prstGeom>
          <a:ln w="12700">
            <a:miter lim="400000"/>
          </a:ln>
        </p:spPr>
      </p:pic>
      <p:sp>
        <p:nvSpPr>
          <p:cNvPr id="114" name="Branding Purpose.…"/>
          <p:cNvSpPr txBox="1"/>
          <p:nvPr/>
        </p:nvSpPr>
        <p:spPr>
          <a:xfrm>
            <a:off x="580628" y="691761"/>
            <a:ext cx="10674624" cy="896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defTabSz="457200">
              <a:lnSpc>
                <a:spcPts val="6900"/>
              </a:lnSpc>
              <a:defRPr sz="4500" b="1">
                <a:solidFill>
                  <a:srgbClr val="E27939"/>
                </a:solidFill>
              </a:defRPr>
            </a:pPr>
            <a:endParaRPr dirty="0"/>
          </a:p>
        </p:txBody>
      </p:sp>
      <p:pic>
        <p:nvPicPr>
          <p:cNvPr id="115" name="Picture 3" descr="Picture 3"/>
          <p:cNvPicPr>
            <a:picLocks noChangeAspect="1"/>
          </p:cNvPicPr>
          <p:nvPr/>
        </p:nvPicPr>
        <p:blipFill>
          <a:blip r:embed="rId4"/>
          <a:srcRect l="3833" t="11743" r="66755" b="49445"/>
          <a:stretch>
            <a:fillRect/>
          </a:stretch>
        </p:blipFill>
        <p:spPr>
          <a:xfrm>
            <a:off x="10415592" y="132733"/>
            <a:ext cx="1569183" cy="1610477"/>
          </a:xfrm>
          <a:prstGeom prst="rect">
            <a:avLst/>
          </a:prstGeom>
          <a:ln w="12700">
            <a:miter lim="400000"/>
          </a:ln>
        </p:spPr>
      </p:pic>
      <p:sp>
        <p:nvSpPr>
          <p:cNvPr id="2" name="Content Placeholder 2">
            <a:extLst>
              <a:ext uri="{FF2B5EF4-FFF2-40B4-BE49-F238E27FC236}">
                <a16:creationId xmlns:a16="http://schemas.microsoft.com/office/drawing/2014/main" id="{74014A7A-60B2-555D-EB03-746C62D2B244}"/>
              </a:ext>
            </a:extLst>
          </p:cNvPr>
          <p:cNvSpPr txBox="1">
            <a:spLocks/>
          </p:cNvSpPr>
          <p:nvPr/>
        </p:nvSpPr>
        <p:spPr>
          <a:xfrm>
            <a:off x="580628" y="1875421"/>
            <a:ext cx="10515599" cy="446202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20000"/>
              </a:spcBef>
              <a:spcAft>
                <a:spcPts val="0"/>
              </a:spcAft>
              <a:buClr>
                <a:srgbClr val="DD7500"/>
              </a:buClr>
              <a:buSzPct val="75000"/>
              <a:buFontTx/>
              <a:buNone/>
              <a:tabLst/>
              <a:defRPr/>
            </a:pPr>
            <a:endParaRPr kumimoji="0" lang="en-US" sz="2400" b="0" i="0" u="none" strike="noStrike" kern="0" cap="none" spc="0" normalizeH="0" baseline="0" noProof="0" dirty="0">
              <a:ln>
                <a:noFill/>
              </a:ln>
              <a:solidFill>
                <a:schemeClr val="tx1"/>
              </a:solidFill>
              <a:effectLst/>
              <a:uLnTx/>
              <a:uFillTx/>
              <a:latin typeface="Arial"/>
              <a:cs typeface="Arial"/>
              <a:sym typeface="Arial"/>
            </a:endParaRPr>
          </a:p>
        </p:txBody>
      </p:sp>
      <p:sp>
        <p:nvSpPr>
          <p:cNvPr id="3" name="Title 1">
            <a:extLst>
              <a:ext uri="{FF2B5EF4-FFF2-40B4-BE49-F238E27FC236}">
                <a16:creationId xmlns:a16="http://schemas.microsoft.com/office/drawing/2014/main" id="{08A08C7F-D9EF-BD05-816E-A4AB72A9BC9C}"/>
              </a:ext>
            </a:extLst>
          </p:cNvPr>
          <p:cNvSpPr txBox="1">
            <a:spLocks/>
          </p:cNvSpPr>
          <p:nvPr/>
        </p:nvSpPr>
        <p:spPr>
          <a:xfrm>
            <a:off x="958788" y="623848"/>
            <a:ext cx="7741329" cy="964052"/>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1pPr>
            <a:lvl2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2pPr>
            <a:lvl3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3pPr>
            <a:lvl4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4pPr>
            <a:lvl5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5pPr>
            <a:lvl6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6pPr>
            <a:lvl7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7pPr>
            <a:lvl8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8pPr>
            <a:lvl9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9pPr>
          </a:lstStyle>
          <a:p>
            <a:pPr hangingPunct="1"/>
            <a:r>
              <a:rPr lang="en-US" sz="3200" dirty="0">
                <a:solidFill>
                  <a:schemeClr val="tx1"/>
                </a:solidFill>
              </a:rPr>
              <a:t>Ending Balances – Other District Funds</a:t>
            </a:r>
          </a:p>
        </p:txBody>
      </p:sp>
      <p:graphicFrame>
        <p:nvGraphicFramePr>
          <p:cNvPr id="4" name="Table 3">
            <a:extLst>
              <a:ext uri="{FF2B5EF4-FFF2-40B4-BE49-F238E27FC236}">
                <a16:creationId xmlns:a16="http://schemas.microsoft.com/office/drawing/2014/main" id="{5B081F96-71FE-1D48-32CB-043466B2289C}"/>
              </a:ext>
            </a:extLst>
          </p:cNvPr>
          <p:cNvGraphicFramePr>
            <a:graphicFrameLocks noGrp="1"/>
          </p:cNvGraphicFramePr>
          <p:nvPr>
            <p:extLst>
              <p:ext uri="{D42A27DB-BD31-4B8C-83A1-F6EECF244321}">
                <p14:modId xmlns:p14="http://schemas.microsoft.com/office/powerpoint/2010/main" val="4206650206"/>
              </p:ext>
            </p:extLst>
          </p:nvPr>
        </p:nvGraphicFramePr>
        <p:xfrm>
          <a:off x="958788" y="1778964"/>
          <a:ext cx="10137439" cy="3593973"/>
        </p:xfrm>
        <a:graphic>
          <a:graphicData uri="http://schemas.openxmlformats.org/drawingml/2006/table">
            <a:tbl>
              <a:tblPr firstRow="1" bandRow="1">
                <a:tableStyleId>{69CF1AB2-1976-4502-BF36-3FF5EA218861}</a:tableStyleId>
              </a:tblPr>
              <a:tblGrid>
                <a:gridCol w="2741316">
                  <a:extLst>
                    <a:ext uri="{9D8B030D-6E8A-4147-A177-3AD203B41FA5}">
                      <a16:colId xmlns:a16="http://schemas.microsoft.com/office/drawing/2014/main" val="1823643277"/>
                    </a:ext>
                  </a:extLst>
                </a:gridCol>
                <a:gridCol w="2402044">
                  <a:extLst>
                    <a:ext uri="{9D8B030D-6E8A-4147-A177-3AD203B41FA5}">
                      <a16:colId xmlns:a16="http://schemas.microsoft.com/office/drawing/2014/main" val="4080018057"/>
                    </a:ext>
                  </a:extLst>
                </a:gridCol>
                <a:gridCol w="2374902">
                  <a:extLst>
                    <a:ext uri="{9D8B030D-6E8A-4147-A177-3AD203B41FA5}">
                      <a16:colId xmlns:a16="http://schemas.microsoft.com/office/drawing/2014/main" val="3680770889"/>
                    </a:ext>
                  </a:extLst>
                </a:gridCol>
                <a:gridCol w="2619177">
                  <a:extLst>
                    <a:ext uri="{9D8B030D-6E8A-4147-A177-3AD203B41FA5}">
                      <a16:colId xmlns:a16="http://schemas.microsoft.com/office/drawing/2014/main" val="3150236733"/>
                    </a:ext>
                  </a:extLst>
                </a:gridCol>
              </a:tblGrid>
              <a:tr h="885115">
                <a:tc>
                  <a:txBody>
                    <a:bodyPr/>
                    <a:lstStyle/>
                    <a:p>
                      <a:pPr marL="0" marR="0" indent="0" algn="ctr" defTabSz="914400" rtl="0" fontAlgn="ctr" latinLnBrk="0">
                        <a:lnSpc>
                          <a:spcPct val="100000"/>
                        </a:lnSpc>
                        <a:spcBef>
                          <a:spcPts val="0"/>
                        </a:spcBef>
                        <a:spcAft>
                          <a:spcPts val="0"/>
                        </a:spcAft>
                        <a:buClrTx/>
                        <a:buSzTx/>
                        <a:buFontTx/>
                        <a:buNone/>
                        <a:tabLst/>
                      </a:pPr>
                      <a:r>
                        <a:rPr lang="en-US" sz="2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Fund</a:t>
                      </a:r>
                    </a:p>
                  </a:txBody>
                  <a:tcPr marL="7620" marR="7620" marT="7620" marB="0" anchor="ctr"/>
                </a:tc>
                <a:tc>
                  <a:txBody>
                    <a:bodyPr/>
                    <a:lstStyle/>
                    <a:p>
                      <a:pPr marL="0" marR="0" indent="0" algn="ctr" defTabSz="914400" rtl="0" fontAlgn="ctr" latinLnBrk="0">
                        <a:lnSpc>
                          <a:spcPct val="100000"/>
                        </a:lnSpc>
                        <a:spcBef>
                          <a:spcPts val="0"/>
                        </a:spcBef>
                        <a:spcAft>
                          <a:spcPts val="0"/>
                        </a:spcAft>
                        <a:buClrTx/>
                        <a:buSzTx/>
                        <a:buFontTx/>
                        <a:buNone/>
                        <a:tabLst/>
                      </a:pPr>
                      <a:r>
                        <a:rPr lang="en-US" sz="2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First Interim</a:t>
                      </a:r>
                    </a:p>
                  </a:txBody>
                  <a:tcPr marL="7620" marR="7620" marT="7620" marB="0" anchor="ctr"/>
                </a:tc>
                <a:tc>
                  <a:txBody>
                    <a:bodyPr/>
                    <a:lstStyle/>
                    <a:p>
                      <a:pPr marL="0" marR="0" indent="0" algn="ctr" defTabSz="914400" rtl="0" fontAlgn="ctr" latinLnBrk="0">
                        <a:lnSpc>
                          <a:spcPct val="100000"/>
                        </a:lnSpc>
                        <a:spcBef>
                          <a:spcPts val="0"/>
                        </a:spcBef>
                        <a:spcAft>
                          <a:spcPts val="0"/>
                        </a:spcAft>
                        <a:buClrTx/>
                        <a:buSzTx/>
                        <a:buFontTx/>
                        <a:buNone/>
                        <a:tabLst/>
                      </a:pPr>
                      <a:r>
                        <a:rPr lang="en-US" sz="2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Second Interim</a:t>
                      </a:r>
                    </a:p>
                  </a:txBody>
                  <a:tcPr marL="7620" marR="7620" marT="7620" marB="0" anchor="ctr"/>
                </a:tc>
                <a:tc>
                  <a:txBody>
                    <a:bodyPr/>
                    <a:lstStyle/>
                    <a:p>
                      <a:pPr marL="0" marR="0" indent="0" algn="ctr" defTabSz="914400" rtl="0" fontAlgn="ctr" latinLnBrk="0">
                        <a:lnSpc>
                          <a:spcPct val="100000"/>
                        </a:lnSpc>
                        <a:spcBef>
                          <a:spcPts val="0"/>
                        </a:spcBef>
                        <a:spcAft>
                          <a:spcPts val="0"/>
                        </a:spcAft>
                        <a:buClrTx/>
                        <a:buSzTx/>
                        <a:buFontTx/>
                        <a:buNone/>
                        <a:tabLst/>
                      </a:pPr>
                      <a:r>
                        <a:rPr lang="en-US" sz="2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Change</a:t>
                      </a:r>
                    </a:p>
                  </a:txBody>
                  <a:tcPr marL="7620" marR="7620" marT="7620" marB="0" anchor="ctr"/>
                </a:tc>
                <a:extLst>
                  <a:ext uri="{0D108BD9-81ED-4DB2-BD59-A6C34878D82A}">
                    <a16:rowId xmlns:a16="http://schemas.microsoft.com/office/drawing/2014/main" val="2121914056"/>
                  </a:ext>
                </a:extLst>
              </a:tr>
              <a:tr h="374994">
                <a:tc>
                  <a:txBody>
                    <a:bodyPr/>
                    <a:lstStyle/>
                    <a:p>
                      <a:pPr marL="0" marR="0" indent="0" algn="ctr" defTabSz="914400" rtl="0" fontAlgn="ctr" latinLnBrk="0">
                        <a:lnSpc>
                          <a:spcPct val="100000"/>
                        </a:lnSpc>
                        <a:spcBef>
                          <a:spcPts val="0"/>
                        </a:spcBef>
                        <a:spcAft>
                          <a:spcPts val="0"/>
                        </a:spcAft>
                        <a:buClrTx/>
                        <a:buSzTx/>
                        <a:buFontTx/>
                        <a:buNone/>
                        <a:tabLst/>
                      </a:pPr>
                      <a:r>
                        <a:rPr lang="en-US" sz="1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Adult Education</a:t>
                      </a:r>
                    </a:p>
                  </a:txBody>
                  <a:tcPr marL="7620" marR="7620" marT="7620" marB="0" anchor="ctr"/>
                </a:tc>
                <a:tc>
                  <a:txBody>
                    <a:bodyPr/>
                    <a:lstStyle/>
                    <a:p>
                      <a:pPr marL="0" marR="0" indent="0" algn="ctr" defTabSz="914400" rtl="0" fontAlgn="ctr" latinLnBrk="0">
                        <a:lnSpc>
                          <a:spcPct val="100000"/>
                        </a:lnSpc>
                        <a:spcBef>
                          <a:spcPts val="0"/>
                        </a:spcBef>
                        <a:spcAft>
                          <a:spcPts val="0"/>
                        </a:spcAft>
                        <a:buClrTx/>
                        <a:buSzTx/>
                        <a:buFontTx/>
                        <a:buNone/>
                        <a:tabLst/>
                      </a:pPr>
                      <a:r>
                        <a:rPr lang="en-US" sz="1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$22,862</a:t>
                      </a:r>
                    </a:p>
                  </a:txBody>
                  <a:tcPr marL="7620" marR="7620" marT="7620" marB="0" anchor="ctr"/>
                </a:tc>
                <a:tc>
                  <a:txBody>
                    <a:bodyPr/>
                    <a:lstStyle/>
                    <a:p>
                      <a:pPr marL="0" marR="0" indent="0" algn="ctr" defTabSz="914400" rtl="0" fontAlgn="ctr" latinLnBrk="0">
                        <a:lnSpc>
                          <a:spcPct val="100000"/>
                        </a:lnSpc>
                        <a:spcBef>
                          <a:spcPts val="0"/>
                        </a:spcBef>
                        <a:spcAft>
                          <a:spcPts val="0"/>
                        </a:spcAft>
                        <a:buClrTx/>
                        <a:buSzTx/>
                        <a:buFontTx/>
                        <a:buNone/>
                        <a:tabLst/>
                      </a:pPr>
                      <a:r>
                        <a:rPr lang="en-US" sz="1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$0</a:t>
                      </a:r>
                    </a:p>
                  </a:txBody>
                  <a:tcPr marL="7620" marR="7620" marT="7620" marB="0" anchor="ctr"/>
                </a:tc>
                <a:tc>
                  <a:txBody>
                    <a:bodyPr/>
                    <a:lstStyle/>
                    <a:p>
                      <a:pPr marL="0" marR="0" indent="0" algn="ctr" defTabSz="914400" rtl="0" fontAlgn="ctr" latinLnBrk="0">
                        <a:lnSpc>
                          <a:spcPct val="100000"/>
                        </a:lnSpc>
                        <a:spcBef>
                          <a:spcPts val="0"/>
                        </a:spcBef>
                        <a:spcAft>
                          <a:spcPts val="0"/>
                        </a:spcAft>
                        <a:buClrTx/>
                        <a:buSzTx/>
                        <a:buFontTx/>
                        <a:buNone/>
                        <a:tabLst/>
                      </a:pPr>
                      <a:r>
                        <a:rPr lang="en-US" sz="1400" b="0" i="0" u="none" strike="noStrike" cap="none" spc="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Neue Haas Grotesk Text Pro"/>
                        </a:rPr>
                        <a:t>($22,862)</a:t>
                      </a:r>
                    </a:p>
                  </a:txBody>
                  <a:tcPr marL="7620" marR="7620" marT="7620" marB="0" anchor="ctr"/>
                </a:tc>
                <a:extLst>
                  <a:ext uri="{0D108BD9-81ED-4DB2-BD59-A6C34878D82A}">
                    <a16:rowId xmlns:a16="http://schemas.microsoft.com/office/drawing/2014/main" val="2655641617"/>
                  </a:ext>
                </a:extLst>
              </a:tr>
              <a:tr h="362044">
                <a:tc>
                  <a:txBody>
                    <a:bodyPr/>
                    <a:lstStyle/>
                    <a:p>
                      <a:pPr algn="ctr" rtl="0" fontAlgn="ctr"/>
                      <a:r>
                        <a:rPr lang="en-US" sz="1400" b="0" u="none" strike="noStrike" cap="none" spc="0" dirty="0">
                          <a:ln w="0"/>
                          <a:solidFill>
                            <a:schemeClr val="tx1"/>
                          </a:solidFill>
                          <a:effectLst>
                            <a:outerShdw blurRad="38100" dist="19050" dir="2700000" algn="tl" rotWithShape="0">
                              <a:schemeClr val="dk1">
                                <a:alpha val="40000"/>
                              </a:schemeClr>
                            </a:outerShdw>
                          </a:effectLst>
                        </a:rPr>
                        <a:t>Child Nutrition Svcs</a:t>
                      </a:r>
                      <a:endPar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620" marR="7620" marT="7620" marB="0" anchor="ctr"/>
                </a:tc>
                <a:tc>
                  <a:txBody>
                    <a:bodyPr/>
                    <a:lstStyle/>
                    <a:p>
                      <a:pPr algn="ctr" rtl="0" fontAlgn="ctr"/>
                      <a:r>
                        <a:rPr lang="en-US" sz="1400" b="0" u="none" strike="noStrike" cap="none" spc="0" dirty="0">
                          <a:ln w="0"/>
                          <a:solidFill>
                            <a:schemeClr val="tx1"/>
                          </a:solidFill>
                          <a:effectLst>
                            <a:outerShdw blurRad="38100" dist="19050" dir="2700000" algn="tl" rotWithShape="0">
                              <a:schemeClr val="dk1">
                                <a:alpha val="40000"/>
                              </a:schemeClr>
                            </a:outerShdw>
                          </a:effectLst>
                        </a:rPr>
                        <a:t>$4,216,205</a:t>
                      </a:r>
                      <a:endPar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620" marR="7620" marT="7620" marB="0" anchor="ctr"/>
                </a:tc>
                <a:tc>
                  <a:txBody>
                    <a:bodyPr/>
                    <a:lstStyle/>
                    <a:p>
                      <a:pPr algn="ctr" rtl="0" fontAlgn="ctr"/>
                      <a:r>
                        <a:rPr lang="en-US" sz="1400" b="0" u="none" strike="noStrike" cap="none" spc="0" dirty="0">
                          <a:ln w="0"/>
                          <a:solidFill>
                            <a:schemeClr val="tx1"/>
                          </a:solidFill>
                          <a:effectLst>
                            <a:outerShdw blurRad="38100" dist="19050" dir="2700000" algn="tl" rotWithShape="0">
                              <a:schemeClr val="dk1">
                                <a:alpha val="40000"/>
                              </a:schemeClr>
                            </a:outerShdw>
                          </a:effectLst>
                        </a:rPr>
                        <a:t> $5,682,331</a:t>
                      </a:r>
                      <a:endPar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$1,466,126</a:t>
                      </a:r>
                    </a:p>
                  </a:txBody>
                  <a:tcPr marL="7620" marR="7620" marT="7620" marB="0" anchor="ctr"/>
                </a:tc>
                <a:extLst>
                  <a:ext uri="{0D108BD9-81ED-4DB2-BD59-A6C34878D82A}">
                    <a16:rowId xmlns:a16="http://schemas.microsoft.com/office/drawing/2014/main" val="4013166844"/>
                  </a:ext>
                </a:extLst>
              </a:tr>
              <a:tr h="497168">
                <a:tc>
                  <a:txBody>
                    <a:bodyPr/>
                    <a:lstStyle/>
                    <a:p>
                      <a:pPr algn="ctr" rtl="0" fontAlgn="ctr"/>
                      <a:r>
                        <a:rPr lang="en-US" sz="1400" b="0" u="none" strike="noStrike" cap="none" spc="0" dirty="0">
                          <a:ln w="0"/>
                          <a:solidFill>
                            <a:schemeClr val="tx1"/>
                          </a:solidFill>
                          <a:effectLst>
                            <a:outerShdw blurRad="38100" dist="19050" dir="2700000" algn="tl" rotWithShape="0">
                              <a:schemeClr val="dk1">
                                <a:alpha val="40000"/>
                              </a:schemeClr>
                            </a:outerShdw>
                          </a:effectLst>
                        </a:rPr>
                        <a:t>Worker’s Compensation Self-Insurance</a:t>
                      </a:r>
                      <a:endPar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$319,359</a:t>
                      </a: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$319,359</a:t>
                      </a: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$0</a:t>
                      </a:r>
                    </a:p>
                  </a:txBody>
                  <a:tcPr marL="7620" marR="7620" marT="7620" marB="0" anchor="ctr"/>
                </a:tc>
                <a:extLst>
                  <a:ext uri="{0D108BD9-81ED-4DB2-BD59-A6C34878D82A}">
                    <a16:rowId xmlns:a16="http://schemas.microsoft.com/office/drawing/2014/main" val="288075957"/>
                  </a:ext>
                </a:extLst>
              </a:tr>
              <a:tr h="505595">
                <a:tc>
                  <a:txBody>
                    <a:bodyPr/>
                    <a:lstStyle/>
                    <a:p>
                      <a:pPr algn="ctr" rtl="0" fontAlgn="ctr"/>
                      <a:r>
                        <a:rPr lang="en-US" sz="1400" b="0" u="none" strike="noStrike" cap="none" spc="0" dirty="0">
                          <a:ln w="0"/>
                          <a:solidFill>
                            <a:schemeClr val="tx1"/>
                          </a:solidFill>
                          <a:effectLst>
                            <a:outerShdw blurRad="38100" dist="19050" dir="2700000" algn="tl" rotWithShape="0">
                              <a:schemeClr val="dk1">
                                <a:alpha val="40000"/>
                              </a:schemeClr>
                            </a:outerShdw>
                          </a:effectLst>
                        </a:rPr>
                        <a:t>Certificated Employee Group Self-Insurance</a:t>
                      </a:r>
                      <a:endPar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$3,779,497</a:t>
                      </a: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$3,779,497</a:t>
                      </a: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$0</a:t>
                      </a:r>
                    </a:p>
                  </a:txBody>
                  <a:tcPr marL="7620" marR="7620" marT="7620" marB="0" anchor="ctr"/>
                </a:tc>
                <a:extLst>
                  <a:ext uri="{0D108BD9-81ED-4DB2-BD59-A6C34878D82A}">
                    <a16:rowId xmlns:a16="http://schemas.microsoft.com/office/drawing/2014/main" val="1063685934"/>
                  </a:ext>
                </a:extLst>
              </a:tr>
              <a:tr h="480315">
                <a:tc>
                  <a:txBody>
                    <a:bodyPr/>
                    <a:lstStyle/>
                    <a:p>
                      <a:pPr algn="ctr" rtl="0" fontAlgn="ctr"/>
                      <a:r>
                        <a:rPr lang="en-US" sz="1300" b="0" u="none" strike="noStrike" cap="none" spc="0" dirty="0">
                          <a:ln w="0"/>
                          <a:solidFill>
                            <a:schemeClr val="tx1"/>
                          </a:solidFill>
                          <a:effectLst>
                            <a:outerShdw blurRad="38100" dist="19050" dir="2700000" algn="tl" rotWithShape="0">
                              <a:schemeClr val="dk1">
                                <a:alpha val="40000"/>
                              </a:schemeClr>
                            </a:outerShdw>
                          </a:effectLst>
                        </a:rPr>
                        <a:t>Classified Employee Group Insurance Reserve</a:t>
                      </a:r>
                      <a:endParaRPr lang="en-US" sz="13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$399,282</a:t>
                      </a: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$399,282</a:t>
                      </a: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$0</a:t>
                      </a:r>
                    </a:p>
                  </a:txBody>
                  <a:tcPr marL="7620" marR="7620" marT="7620" marB="0" anchor="ctr"/>
                </a:tc>
                <a:extLst>
                  <a:ext uri="{0D108BD9-81ED-4DB2-BD59-A6C34878D82A}">
                    <a16:rowId xmlns:a16="http://schemas.microsoft.com/office/drawing/2014/main" val="155476244"/>
                  </a:ext>
                </a:extLst>
              </a:tr>
              <a:tr h="488742">
                <a:tc>
                  <a:txBody>
                    <a:bodyPr/>
                    <a:lstStyle/>
                    <a:p>
                      <a:pPr algn="ctr" rtl="0" fontAlgn="ctr"/>
                      <a:r>
                        <a:rPr lang="en-US" sz="1300" b="0" u="none" strike="noStrike" cap="none" spc="0" dirty="0">
                          <a:ln w="0"/>
                          <a:solidFill>
                            <a:schemeClr val="tx1"/>
                          </a:solidFill>
                          <a:effectLst>
                            <a:outerShdw blurRad="38100" dist="19050" dir="2700000" algn="tl" rotWithShape="0">
                              <a:schemeClr val="dk1">
                                <a:alpha val="40000"/>
                              </a:schemeClr>
                            </a:outerShdw>
                          </a:effectLst>
                        </a:rPr>
                        <a:t>Alvord Education Foundation Trust</a:t>
                      </a:r>
                      <a:endParaRPr lang="en-US" sz="13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$210,889</a:t>
                      </a: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$210,889</a:t>
                      </a: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$0</a:t>
                      </a:r>
                    </a:p>
                  </a:txBody>
                  <a:tcPr marL="7620" marR="7620" marT="7620" marB="0" anchor="ctr"/>
                </a:tc>
                <a:extLst>
                  <a:ext uri="{0D108BD9-81ED-4DB2-BD59-A6C34878D82A}">
                    <a16:rowId xmlns:a16="http://schemas.microsoft.com/office/drawing/2014/main" val="2405943725"/>
                  </a:ext>
                </a:extLst>
              </a:tr>
            </a:tbl>
          </a:graphicData>
        </a:graphic>
      </p:graphicFrame>
      <p:sp>
        <p:nvSpPr>
          <p:cNvPr id="5" name="Slide Number Placeholder 4">
            <a:extLst>
              <a:ext uri="{FF2B5EF4-FFF2-40B4-BE49-F238E27FC236}">
                <a16:creationId xmlns:a16="http://schemas.microsoft.com/office/drawing/2014/main" id="{ECA46BAE-050D-0385-AC10-F5D2700678C5}"/>
              </a:ext>
            </a:extLst>
          </p:cNvPr>
          <p:cNvSpPr>
            <a:spLocks noGrp="1"/>
          </p:cNvSpPr>
          <p:nvPr>
            <p:ph type="sldNum" sz="quarter" idx="2"/>
          </p:nvPr>
        </p:nvSpPr>
        <p:spPr>
          <a:xfrm>
            <a:off x="143009" y="6344127"/>
            <a:ext cx="437619" cy="553998"/>
          </a:xfrm>
        </p:spPr>
        <p:txBody>
          <a:bodyPr/>
          <a:lstStyle/>
          <a:p>
            <a:fld id="{86CB4B4D-7CA3-9044-876B-883B54F8677D}" type="slidenum">
              <a:rPr lang="en-US" smtClean="0">
                <a:ln w="0"/>
                <a:solidFill>
                  <a:schemeClr val="tx1"/>
                </a:solidFill>
                <a:effectLst>
                  <a:outerShdw blurRad="38100" dist="19050" dir="2700000" algn="tl" rotWithShape="0">
                    <a:schemeClr val="dk1">
                      <a:alpha val="40000"/>
                    </a:schemeClr>
                  </a:outerShdw>
                </a:effectLst>
              </a:rPr>
              <a:t>14</a:t>
            </a:fld>
            <a:endParaRPr lang="en-US" dirty="0"/>
          </a:p>
        </p:txBody>
      </p:sp>
    </p:spTree>
    <p:extLst>
      <p:ext uri="{BB962C8B-B14F-4D97-AF65-F5344CB8AC3E}">
        <p14:creationId xmlns:p14="http://schemas.microsoft.com/office/powerpoint/2010/main" val="37746018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Alvord_PPT_blankwhite.png" descr="Alvord_PPT_blankwhite.png"/>
          <p:cNvPicPr>
            <a:picLocks noChangeAspect="1"/>
          </p:cNvPicPr>
          <p:nvPr/>
        </p:nvPicPr>
        <p:blipFill>
          <a:blip r:embed="rId3"/>
          <a:stretch>
            <a:fillRect/>
          </a:stretch>
        </p:blipFill>
        <p:spPr>
          <a:xfrm>
            <a:off x="0" y="522"/>
            <a:ext cx="12192000" cy="6856956"/>
          </a:xfrm>
          <a:prstGeom prst="rect">
            <a:avLst/>
          </a:prstGeom>
          <a:ln w="12700">
            <a:miter lim="400000"/>
          </a:ln>
        </p:spPr>
      </p:pic>
      <p:sp>
        <p:nvSpPr>
          <p:cNvPr id="114" name="Branding Purpose.…"/>
          <p:cNvSpPr txBox="1"/>
          <p:nvPr/>
        </p:nvSpPr>
        <p:spPr>
          <a:xfrm>
            <a:off x="580628" y="691761"/>
            <a:ext cx="10674624" cy="896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defTabSz="457200">
              <a:lnSpc>
                <a:spcPts val="6900"/>
              </a:lnSpc>
              <a:defRPr sz="4500" b="1">
                <a:solidFill>
                  <a:srgbClr val="E27939"/>
                </a:solidFill>
              </a:defRPr>
            </a:pPr>
            <a:endParaRPr dirty="0"/>
          </a:p>
        </p:txBody>
      </p:sp>
      <p:pic>
        <p:nvPicPr>
          <p:cNvPr id="115" name="Picture 3" descr="Picture 3"/>
          <p:cNvPicPr>
            <a:picLocks noChangeAspect="1"/>
          </p:cNvPicPr>
          <p:nvPr/>
        </p:nvPicPr>
        <p:blipFill>
          <a:blip r:embed="rId4"/>
          <a:srcRect l="3833" t="11743" r="66755" b="49445"/>
          <a:stretch>
            <a:fillRect/>
          </a:stretch>
        </p:blipFill>
        <p:spPr>
          <a:xfrm>
            <a:off x="10415592" y="132733"/>
            <a:ext cx="1569183" cy="1610477"/>
          </a:xfrm>
          <a:prstGeom prst="rect">
            <a:avLst/>
          </a:prstGeom>
          <a:ln w="12700">
            <a:miter lim="400000"/>
          </a:ln>
        </p:spPr>
      </p:pic>
      <p:sp>
        <p:nvSpPr>
          <p:cNvPr id="2" name="Content Placeholder 2">
            <a:extLst>
              <a:ext uri="{FF2B5EF4-FFF2-40B4-BE49-F238E27FC236}">
                <a16:creationId xmlns:a16="http://schemas.microsoft.com/office/drawing/2014/main" id="{74014A7A-60B2-555D-EB03-746C62D2B244}"/>
              </a:ext>
            </a:extLst>
          </p:cNvPr>
          <p:cNvSpPr txBox="1">
            <a:spLocks/>
          </p:cNvSpPr>
          <p:nvPr/>
        </p:nvSpPr>
        <p:spPr>
          <a:xfrm>
            <a:off x="580628" y="1875421"/>
            <a:ext cx="10515599" cy="446202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20000"/>
              </a:spcBef>
              <a:spcAft>
                <a:spcPts val="0"/>
              </a:spcAft>
              <a:buClr>
                <a:srgbClr val="DD7500"/>
              </a:buClr>
              <a:buSzPct val="75000"/>
              <a:buFontTx/>
              <a:buNone/>
              <a:tabLst/>
              <a:defRPr/>
            </a:pPr>
            <a:endParaRPr kumimoji="0" lang="en-US" sz="2400" b="0" i="0" u="none" strike="noStrike" kern="0" cap="none" spc="0" normalizeH="0" baseline="0" noProof="0" dirty="0">
              <a:ln>
                <a:noFill/>
              </a:ln>
              <a:solidFill>
                <a:schemeClr val="tx1"/>
              </a:solidFill>
              <a:effectLst/>
              <a:uLnTx/>
              <a:uFillTx/>
              <a:latin typeface="Arial"/>
              <a:cs typeface="Arial"/>
              <a:sym typeface="Arial"/>
            </a:endParaRPr>
          </a:p>
        </p:txBody>
      </p:sp>
      <p:sp>
        <p:nvSpPr>
          <p:cNvPr id="3" name="Title 1">
            <a:extLst>
              <a:ext uri="{FF2B5EF4-FFF2-40B4-BE49-F238E27FC236}">
                <a16:creationId xmlns:a16="http://schemas.microsoft.com/office/drawing/2014/main" id="{4D6A8E0D-2F51-BF1B-E483-D438E35E4269}"/>
              </a:ext>
            </a:extLst>
          </p:cNvPr>
          <p:cNvSpPr txBox="1">
            <a:spLocks/>
          </p:cNvSpPr>
          <p:nvPr/>
        </p:nvSpPr>
        <p:spPr>
          <a:xfrm>
            <a:off x="415181" y="977469"/>
            <a:ext cx="7782138" cy="964052"/>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1pPr>
            <a:lvl2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2pPr>
            <a:lvl3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3pPr>
            <a:lvl4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4pPr>
            <a:lvl5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5pPr>
            <a:lvl6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6pPr>
            <a:lvl7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7pPr>
            <a:lvl8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8pPr>
            <a:lvl9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9pPr>
          </a:lstStyle>
          <a:p>
            <a:pPr hangingPunct="1"/>
            <a:r>
              <a:rPr lang="en-US" sz="3200" dirty="0">
                <a:solidFill>
                  <a:schemeClr val="tx1"/>
                </a:solidFill>
              </a:rPr>
              <a:t>Ending Balances – Other District Funds</a:t>
            </a:r>
          </a:p>
        </p:txBody>
      </p:sp>
      <p:graphicFrame>
        <p:nvGraphicFramePr>
          <p:cNvPr id="4" name="Table 3">
            <a:extLst>
              <a:ext uri="{FF2B5EF4-FFF2-40B4-BE49-F238E27FC236}">
                <a16:creationId xmlns:a16="http://schemas.microsoft.com/office/drawing/2014/main" id="{C81E76FA-0A6E-B501-CF52-34EAB9033BAA}"/>
              </a:ext>
            </a:extLst>
          </p:cNvPr>
          <p:cNvGraphicFramePr>
            <a:graphicFrameLocks noGrp="1"/>
          </p:cNvGraphicFramePr>
          <p:nvPr>
            <p:extLst>
              <p:ext uri="{D42A27DB-BD31-4B8C-83A1-F6EECF244321}">
                <p14:modId xmlns:p14="http://schemas.microsoft.com/office/powerpoint/2010/main" val="696219193"/>
              </p:ext>
            </p:extLst>
          </p:nvPr>
        </p:nvGraphicFramePr>
        <p:xfrm>
          <a:off x="429022" y="2170843"/>
          <a:ext cx="11182350" cy="3227662"/>
        </p:xfrm>
        <a:graphic>
          <a:graphicData uri="http://schemas.openxmlformats.org/drawingml/2006/table">
            <a:tbl>
              <a:tblPr firstRow="1" bandRow="1">
                <a:tableStyleId>{69CF1AB2-1976-4502-BF36-3FF5EA218861}</a:tableStyleId>
              </a:tblPr>
              <a:tblGrid>
                <a:gridCol w="3023875">
                  <a:extLst>
                    <a:ext uri="{9D8B030D-6E8A-4147-A177-3AD203B41FA5}">
                      <a16:colId xmlns:a16="http://schemas.microsoft.com/office/drawing/2014/main" val="546685123"/>
                    </a:ext>
                  </a:extLst>
                </a:gridCol>
                <a:gridCol w="2649633">
                  <a:extLst>
                    <a:ext uri="{9D8B030D-6E8A-4147-A177-3AD203B41FA5}">
                      <a16:colId xmlns:a16="http://schemas.microsoft.com/office/drawing/2014/main" val="1030486954"/>
                    </a:ext>
                  </a:extLst>
                </a:gridCol>
                <a:gridCol w="2446666">
                  <a:extLst>
                    <a:ext uri="{9D8B030D-6E8A-4147-A177-3AD203B41FA5}">
                      <a16:colId xmlns:a16="http://schemas.microsoft.com/office/drawing/2014/main" val="89257387"/>
                    </a:ext>
                  </a:extLst>
                </a:gridCol>
                <a:gridCol w="3062176">
                  <a:extLst>
                    <a:ext uri="{9D8B030D-6E8A-4147-A177-3AD203B41FA5}">
                      <a16:colId xmlns:a16="http://schemas.microsoft.com/office/drawing/2014/main" val="3440617750"/>
                    </a:ext>
                  </a:extLst>
                </a:gridCol>
              </a:tblGrid>
              <a:tr h="480905">
                <a:tc>
                  <a:txBody>
                    <a:bodyPr/>
                    <a:lstStyle/>
                    <a:p>
                      <a:pPr algn="ctr" rtl="0" fontAlgn="ctr"/>
                      <a:r>
                        <a:rPr lang="en-US" sz="2400" b="0" u="none" strike="noStrike" cap="none" spc="0" dirty="0">
                          <a:ln w="0"/>
                          <a:solidFill>
                            <a:schemeClr val="tx1"/>
                          </a:solidFill>
                          <a:effectLst>
                            <a:outerShdw blurRad="38100" dist="19050" dir="2700000" algn="tl" rotWithShape="0">
                              <a:schemeClr val="dk1">
                                <a:alpha val="40000"/>
                              </a:schemeClr>
                            </a:outerShdw>
                          </a:effectLst>
                        </a:rPr>
                        <a:t>Fund</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620" marR="7620" marT="7620" marB="0" anchor="ctr"/>
                </a:tc>
                <a:tc>
                  <a:txBody>
                    <a:bodyPr/>
                    <a:lstStyle/>
                    <a:p>
                      <a:pPr algn="ctr" rtl="0" fontAlgn="ctr"/>
                      <a:r>
                        <a:rPr lang="en-US" sz="2400" b="0" cap="none" spc="0" dirty="0">
                          <a:ln w="0"/>
                          <a:solidFill>
                            <a:schemeClr val="tx1"/>
                          </a:solidFill>
                          <a:effectLst>
                            <a:outerShdw blurRad="38100" dist="19050" dir="2700000" algn="tl" rotWithShape="0">
                              <a:schemeClr val="dk1">
                                <a:alpha val="40000"/>
                              </a:schemeClr>
                            </a:outerShdw>
                          </a:effectLst>
                        </a:rPr>
                        <a:t>First Interim</a:t>
                      </a:r>
                    </a:p>
                  </a:txBody>
                  <a:tcPr marL="7620" marR="7620" marT="7620" marB="0" anchor="ctr"/>
                </a:tc>
                <a:tc>
                  <a:txBody>
                    <a:bodyPr/>
                    <a:lstStyle/>
                    <a:p>
                      <a:pPr algn="ctr" rtl="0" fontAlgn="ctr"/>
                      <a:r>
                        <a:rPr lang="en-US" sz="2400" b="0" cap="none" spc="0" dirty="0">
                          <a:ln w="0"/>
                          <a:solidFill>
                            <a:schemeClr val="tx1"/>
                          </a:solidFill>
                          <a:effectLst>
                            <a:outerShdw blurRad="38100" dist="19050" dir="2700000" algn="tl" rotWithShape="0">
                              <a:schemeClr val="dk1">
                                <a:alpha val="40000"/>
                              </a:schemeClr>
                            </a:outerShdw>
                          </a:effectLst>
                        </a:rPr>
                        <a:t>Second Interim</a:t>
                      </a:r>
                    </a:p>
                  </a:txBody>
                  <a:tcPr marL="7620" marR="7620" marT="7620" marB="0" anchor="ctr"/>
                </a:tc>
                <a:tc>
                  <a:txBody>
                    <a:bodyPr/>
                    <a:lstStyle/>
                    <a:p>
                      <a:pPr algn="ctr" rtl="0" fontAlgn="ctr"/>
                      <a:r>
                        <a:rPr lang="en-US" sz="2400" b="0" u="none" strike="noStrike" cap="none" spc="0" dirty="0">
                          <a:ln w="0"/>
                          <a:solidFill>
                            <a:schemeClr val="tx1"/>
                          </a:solidFill>
                          <a:effectLst>
                            <a:outerShdw blurRad="38100" dist="19050" dir="2700000" algn="tl" rotWithShape="0">
                              <a:schemeClr val="dk1">
                                <a:alpha val="40000"/>
                              </a:schemeClr>
                            </a:outerShdw>
                          </a:effectLst>
                        </a:rPr>
                        <a:t>Change</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620" marR="7620" marT="7620" marB="0" anchor="ctr"/>
                </a:tc>
                <a:extLst>
                  <a:ext uri="{0D108BD9-81ED-4DB2-BD59-A6C34878D82A}">
                    <a16:rowId xmlns:a16="http://schemas.microsoft.com/office/drawing/2014/main" val="3258280316"/>
                  </a:ext>
                </a:extLst>
              </a:tr>
              <a:tr h="496935">
                <a:tc>
                  <a:txBody>
                    <a:bodyPr/>
                    <a:lstStyle/>
                    <a:p>
                      <a:pPr algn="ctr" rtl="0" fontAlgn="ctr"/>
                      <a:r>
                        <a:rPr lang="en-US" sz="1400" b="0" u="none" strike="noStrike" cap="none" spc="0" dirty="0">
                          <a:ln w="0"/>
                          <a:solidFill>
                            <a:schemeClr val="tx1"/>
                          </a:solidFill>
                          <a:effectLst>
                            <a:outerShdw blurRad="38100" dist="19050" dir="2700000" algn="tl" rotWithShape="0">
                              <a:schemeClr val="dk1">
                                <a:alpha val="40000"/>
                              </a:schemeClr>
                            </a:outerShdw>
                          </a:effectLst>
                        </a:rPr>
                        <a:t>Deferred Maintenance</a:t>
                      </a:r>
                      <a:endPar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620" marR="7620" marT="7620" marB="0" anchor="ctr"/>
                </a:tc>
                <a:tc>
                  <a:txBody>
                    <a:bodyPr/>
                    <a:lstStyle/>
                    <a:p>
                      <a:pPr algn="ctr" rtl="0" fontAlgn="ctr"/>
                      <a:r>
                        <a:rPr lang="en-US" sz="1400" b="0" u="none" strike="noStrike" cap="none" spc="0" dirty="0">
                          <a:ln w="0"/>
                          <a:solidFill>
                            <a:schemeClr val="tx1"/>
                          </a:solidFill>
                          <a:effectLst>
                            <a:outerShdw blurRad="38100" dist="19050" dir="2700000" algn="tl" rotWithShape="0">
                              <a:schemeClr val="dk1">
                                <a:alpha val="40000"/>
                              </a:schemeClr>
                            </a:outerShdw>
                          </a:effectLst>
                        </a:rPr>
                        <a:t>$1,758,480 </a:t>
                      </a:r>
                      <a:endPar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$1,758,480</a:t>
                      </a: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$0</a:t>
                      </a:r>
                    </a:p>
                  </a:txBody>
                  <a:tcPr marL="7620" marR="7620" marT="7620" marB="0" anchor="ctr"/>
                </a:tc>
                <a:extLst>
                  <a:ext uri="{0D108BD9-81ED-4DB2-BD59-A6C34878D82A}">
                    <a16:rowId xmlns:a16="http://schemas.microsoft.com/office/drawing/2014/main" val="4094160416"/>
                  </a:ext>
                </a:extLst>
              </a:tr>
              <a:tr h="480905">
                <a:tc>
                  <a:txBody>
                    <a:bodyPr/>
                    <a:lstStyle/>
                    <a:p>
                      <a:pPr algn="ctr" rtl="0" fontAlgn="ctr"/>
                      <a:r>
                        <a:rPr lang="en-US" sz="1400" b="0" u="none" strike="noStrike" cap="none" spc="0" dirty="0">
                          <a:ln w="0"/>
                          <a:solidFill>
                            <a:schemeClr val="tx1"/>
                          </a:solidFill>
                          <a:effectLst>
                            <a:outerShdw blurRad="38100" dist="19050" dir="2700000" algn="tl" rotWithShape="0">
                              <a:schemeClr val="dk1">
                                <a:alpha val="40000"/>
                              </a:schemeClr>
                            </a:outerShdw>
                          </a:effectLst>
                        </a:rPr>
                        <a:t>Building</a:t>
                      </a:r>
                      <a:endPar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620" marR="7620" marT="7620" marB="0" anchor="ctr"/>
                </a:tc>
                <a:tc>
                  <a:txBody>
                    <a:bodyPr/>
                    <a:lstStyle/>
                    <a:p>
                      <a:pPr algn="ctr" rtl="0" fontAlgn="ctr"/>
                      <a:r>
                        <a:rPr lang="en-US" sz="1400" b="0" u="none" strike="noStrike" cap="none" spc="0" dirty="0">
                          <a:ln w="0"/>
                          <a:solidFill>
                            <a:schemeClr val="tx1"/>
                          </a:solidFill>
                          <a:effectLst>
                            <a:outerShdw blurRad="38100" dist="19050" dir="2700000" algn="tl" rotWithShape="0">
                              <a:schemeClr val="dk1">
                                <a:alpha val="40000"/>
                              </a:schemeClr>
                            </a:outerShdw>
                          </a:effectLst>
                        </a:rPr>
                        <a:t>$253,776</a:t>
                      </a:r>
                      <a:endPar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$245,777</a:t>
                      </a: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($7,999)</a:t>
                      </a:r>
                    </a:p>
                  </a:txBody>
                  <a:tcPr marL="7620" marR="7620" marT="7620" marB="0" anchor="ctr"/>
                </a:tc>
                <a:extLst>
                  <a:ext uri="{0D108BD9-81ED-4DB2-BD59-A6C34878D82A}">
                    <a16:rowId xmlns:a16="http://schemas.microsoft.com/office/drawing/2014/main" val="132516014"/>
                  </a:ext>
                </a:extLst>
              </a:tr>
              <a:tr h="496935">
                <a:tc>
                  <a:txBody>
                    <a:bodyPr/>
                    <a:lstStyle/>
                    <a:p>
                      <a:pPr algn="ctr" rtl="0" fontAlgn="ctr"/>
                      <a:r>
                        <a:rPr lang="en-US" sz="1400" b="0" u="none" strike="noStrike" cap="none" spc="0" dirty="0">
                          <a:ln w="0"/>
                          <a:solidFill>
                            <a:schemeClr val="tx1"/>
                          </a:solidFill>
                          <a:effectLst>
                            <a:outerShdw blurRad="38100" dist="19050" dir="2700000" algn="tl" rotWithShape="0">
                              <a:schemeClr val="dk1">
                                <a:alpha val="40000"/>
                              </a:schemeClr>
                            </a:outerShdw>
                          </a:effectLst>
                        </a:rPr>
                        <a:t>Capital Facilities</a:t>
                      </a:r>
                      <a:endPar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620" marR="7620" marT="7620" marB="0" anchor="ctr"/>
                </a:tc>
                <a:tc>
                  <a:txBody>
                    <a:bodyPr/>
                    <a:lstStyle/>
                    <a:p>
                      <a:pPr algn="ctr" rtl="0" fontAlgn="ctr"/>
                      <a:r>
                        <a:rPr lang="en-US" sz="1400" b="0" u="none" strike="noStrike" cap="none" spc="0" dirty="0">
                          <a:ln w="0"/>
                          <a:solidFill>
                            <a:schemeClr val="tx1"/>
                          </a:solidFill>
                          <a:effectLst>
                            <a:outerShdw blurRad="38100" dist="19050" dir="2700000" algn="tl" rotWithShape="0">
                              <a:schemeClr val="dk1">
                                <a:alpha val="40000"/>
                              </a:schemeClr>
                            </a:outerShdw>
                          </a:effectLst>
                        </a:rPr>
                        <a:t>$448,780 </a:t>
                      </a:r>
                      <a:endPar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$366,884</a:t>
                      </a: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($81,896)</a:t>
                      </a:r>
                    </a:p>
                  </a:txBody>
                  <a:tcPr marL="7620" marR="7620" marT="7620" marB="0" anchor="ctr"/>
                </a:tc>
                <a:extLst>
                  <a:ext uri="{0D108BD9-81ED-4DB2-BD59-A6C34878D82A}">
                    <a16:rowId xmlns:a16="http://schemas.microsoft.com/office/drawing/2014/main" val="378853479"/>
                  </a:ext>
                </a:extLst>
              </a:tr>
              <a:tr h="676142">
                <a:tc>
                  <a:txBody>
                    <a:bodyPr/>
                    <a:lstStyle/>
                    <a:p>
                      <a:pPr algn="ctr" rtl="0" fontAlgn="ctr"/>
                      <a:r>
                        <a:rPr lang="en-US" sz="1400" b="0" u="none" strike="noStrike" cap="none" spc="0" dirty="0">
                          <a:ln w="0"/>
                          <a:solidFill>
                            <a:schemeClr val="tx1"/>
                          </a:solidFill>
                          <a:effectLst>
                            <a:outerShdw blurRad="38100" dist="19050" dir="2700000" algn="tl" rotWithShape="0">
                              <a:schemeClr val="dk1">
                                <a:alpha val="40000"/>
                              </a:schemeClr>
                            </a:outerShdw>
                          </a:effectLst>
                        </a:rPr>
                        <a:t>County School Facilities</a:t>
                      </a:r>
                      <a:endPar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620" marR="7620" marT="7620" marB="0" anchor="ctr"/>
                </a:tc>
                <a:tc>
                  <a:txBody>
                    <a:bodyPr/>
                    <a:lstStyle/>
                    <a:p>
                      <a:pPr algn="ctr" rtl="0" fontAlgn="ctr"/>
                      <a:r>
                        <a:rPr lang="en-US" sz="1400" b="0" u="none" strike="noStrike" cap="none" spc="0" dirty="0">
                          <a:ln w="0"/>
                          <a:solidFill>
                            <a:schemeClr val="tx1"/>
                          </a:solidFill>
                          <a:effectLst>
                            <a:outerShdw blurRad="38100" dist="19050" dir="2700000" algn="tl" rotWithShape="0">
                              <a:schemeClr val="dk1">
                                <a:alpha val="40000"/>
                              </a:schemeClr>
                            </a:outerShdw>
                          </a:effectLst>
                        </a:rPr>
                        <a:t>$143,740</a:t>
                      </a:r>
                      <a:endPar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($3684)</a:t>
                      </a: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($147,424)</a:t>
                      </a:r>
                    </a:p>
                  </a:txBody>
                  <a:tcPr marL="7620" marR="7620" marT="7620" marB="0" anchor="ctr"/>
                </a:tc>
                <a:extLst>
                  <a:ext uri="{0D108BD9-81ED-4DB2-BD59-A6C34878D82A}">
                    <a16:rowId xmlns:a16="http://schemas.microsoft.com/office/drawing/2014/main" val="343004104"/>
                  </a:ext>
                </a:extLst>
              </a:tr>
              <a:tr h="595840">
                <a:tc>
                  <a:txBody>
                    <a:bodyPr/>
                    <a:lstStyle/>
                    <a:p>
                      <a:pPr algn="ctr" rtl="0" fontAlgn="ctr"/>
                      <a:r>
                        <a:rPr lang="en-US" sz="1400" b="0" u="none" strike="noStrike" cap="none" spc="0" dirty="0">
                          <a:ln w="0"/>
                          <a:solidFill>
                            <a:schemeClr val="tx1"/>
                          </a:solidFill>
                          <a:effectLst>
                            <a:outerShdw blurRad="38100" dist="19050" dir="2700000" algn="tl" rotWithShape="0">
                              <a:schemeClr val="dk1">
                                <a:alpha val="40000"/>
                              </a:schemeClr>
                            </a:outerShdw>
                          </a:effectLst>
                        </a:rPr>
                        <a:t>Reserve for Capital Projects</a:t>
                      </a:r>
                      <a:endPar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620" marR="7620" marT="7620" marB="0" anchor="ctr"/>
                </a:tc>
                <a:tc>
                  <a:txBody>
                    <a:bodyPr/>
                    <a:lstStyle/>
                    <a:p>
                      <a:pPr algn="ctr" rtl="0" fontAlgn="ctr"/>
                      <a:r>
                        <a:rPr lang="en-US" sz="1400" b="0" u="none" strike="noStrike" cap="none" spc="0" dirty="0">
                          <a:ln w="0"/>
                          <a:solidFill>
                            <a:schemeClr val="tx1"/>
                          </a:solidFill>
                          <a:effectLst>
                            <a:outerShdw blurRad="38100" dist="19050" dir="2700000" algn="tl" rotWithShape="0">
                              <a:schemeClr val="dk1">
                                <a:alpha val="40000"/>
                              </a:schemeClr>
                            </a:outerShdw>
                          </a:effectLst>
                        </a:rPr>
                        <a:t>$4,875,916</a:t>
                      </a:r>
                      <a:endPar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$3,857,083</a:t>
                      </a:r>
                    </a:p>
                  </a:txBody>
                  <a:tcPr marL="7620" marR="7620" marT="7620" marB="0" anchor="ctr"/>
                </a:tc>
                <a:tc>
                  <a:txBody>
                    <a:bodyPr/>
                    <a:lstStyle/>
                    <a:p>
                      <a:pPr algn="ctr" rtl="0" fontAlgn="ctr"/>
                      <a:r>
                        <a:rPr lang="en-US" sz="1400" b="0" i="0" u="none" strike="noStrike"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rPr>
                        <a:t>($1,018,833)</a:t>
                      </a:r>
                    </a:p>
                  </a:txBody>
                  <a:tcPr marL="7620" marR="7620" marT="7620" marB="0" anchor="ctr"/>
                </a:tc>
                <a:extLst>
                  <a:ext uri="{0D108BD9-81ED-4DB2-BD59-A6C34878D82A}">
                    <a16:rowId xmlns:a16="http://schemas.microsoft.com/office/drawing/2014/main" val="238177685"/>
                  </a:ext>
                </a:extLst>
              </a:tr>
            </a:tbl>
          </a:graphicData>
        </a:graphic>
      </p:graphicFrame>
      <p:sp>
        <p:nvSpPr>
          <p:cNvPr id="5" name="Slide Number Placeholder 4">
            <a:extLst>
              <a:ext uri="{FF2B5EF4-FFF2-40B4-BE49-F238E27FC236}">
                <a16:creationId xmlns:a16="http://schemas.microsoft.com/office/drawing/2014/main" id="{2C3DC327-3368-CF72-9E76-19C1FD71B2A8}"/>
              </a:ext>
            </a:extLst>
          </p:cNvPr>
          <p:cNvSpPr>
            <a:spLocks noGrp="1"/>
          </p:cNvSpPr>
          <p:nvPr>
            <p:ph type="sldNum" sz="quarter" idx="2"/>
          </p:nvPr>
        </p:nvSpPr>
        <p:spPr>
          <a:xfrm>
            <a:off x="93762" y="6344127"/>
            <a:ext cx="471283" cy="553998"/>
          </a:xfrm>
        </p:spPr>
        <p:txBody>
          <a:bodyPr/>
          <a:lstStyle/>
          <a:p>
            <a:fld id="{86CB4B4D-7CA3-9044-876B-883B54F8677D}" type="slidenum">
              <a:rPr lang="en-US" smtClean="0">
                <a:ln w="0"/>
                <a:solidFill>
                  <a:schemeClr val="tx1"/>
                </a:solidFill>
                <a:effectLst>
                  <a:outerShdw blurRad="38100" dist="19050" dir="2700000" algn="tl" rotWithShape="0">
                    <a:schemeClr val="dk1">
                      <a:alpha val="40000"/>
                    </a:schemeClr>
                  </a:outerShdw>
                </a:effectLst>
              </a:rPr>
              <a:t>15</a:t>
            </a:fld>
            <a:endParaRPr lang="en-US" dirty="0"/>
          </a:p>
        </p:txBody>
      </p:sp>
    </p:spTree>
    <p:extLst>
      <p:ext uri="{BB962C8B-B14F-4D97-AF65-F5344CB8AC3E}">
        <p14:creationId xmlns:p14="http://schemas.microsoft.com/office/powerpoint/2010/main" val="290460676"/>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Alvord_PPT_blankwhite.png" descr="Alvord_PPT_blankwhite.png"/>
          <p:cNvPicPr>
            <a:picLocks noChangeAspect="1"/>
          </p:cNvPicPr>
          <p:nvPr/>
        </p:nvPicPr>
        <p:blipFill>
          <a:blip r:embed="rId2"/>
          <a:stretch>
            <a:fillRect/>
          </a:stretch>
        </p:blipFill>
        <p:spPr>
          <a:xfrm>
            <a:off x="0" y="522"/>
            <a:ext cx="12192000" cy="6856956"/>
          </a:xfrm>
          <a:prstGeom prst="rect">
            <a:avLst/>
          </a:prstGeom>
          <a:ln w="12700">
            <a:miter lim="400000"/>
          </a:ln>
        </p:spPr>
      </p:pic>
      <p:sp>
        <p:nvSpPr>
          <p:cNvPr id="114" name="Branding Purpose.…"/>
          <p:cNvSpPr txBox="1"/>
          <p:nvPr/>
        </p:nvSpPr>
        <p:spPr>
          <a:xfrm>
            <a:off x="580628" y="691761"/>
            <a:ext cx="10674624" cy="8961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defTabSz="457200">
              <a:lnSpc>
                <a:spcPts val="6900"/>
              </a:lnSpc>
              <a:defRPr sz="4500" b="1">
                <a:solidFill>
                  <a:srgbClr val="E27939"/>
                </a:solidFill>
              </a:defRPr>
            </a:pPr>
            <a:endParaRPr dirty="0"/>
          </a:p>
        </p:txBody>
      </p:sp>
      <p:pic>
        <p:nvPicPr>
          <p:cNvPr id="115" name="Picture 3" descr="Picture 3"/>
          <p:cNvPicPr>
            <a:picLocks noChangeAspect="1"/>
          </p:cNvPicPr>
          <p:nvPr/>
        </p:nvPicPr>
        <p:blipFill>
          <a:blip r:embed="rId3"/>
          <a:srcRect l="3833" t="11743" r="66755" b="49445"/>
          <a:stretch>
            <a:fillRect/>
          </a:stretch>
        </p:blipFill>
        <p:spPr>
          <a:xfrm>
            <a:off x="10415592" y="132733"/>
            <a:ext cx="1569183" cy="1610477"/>
          </a:xfrm>
          <a:prstGeom prst="rect">
            <a:avLst/>
          </a:prstGeom>
          <a:ln w="12700">
            <a:miter lim="400000"/>
          </a:ln>
        </p:spPr>
      </p:pic>
      <p:sp>
        <p:nvSpPr>
          <p:cNvPr id="2" name="Content Placeholder 2">
            <a:extLst>
              <a:ext uri="{FF2B5EF4-FFF2-40B4-BE49-F238E27FC236}">
                <a16:creationId xmlns:a16="http://schemas.microsoft.com/office/drawing/2014/main" id="{74014A7A-60B2-555D-EB03-746C62D2B244}"/>
              </a:ext>
            </a:extLst>
          </p:cNvPr>
          <p:cNvSpPr txBox="1">
            <a:spLocks/>
          </p:cNvSpPr>
          <p:nvPr/>
        </p:nvSpPr>
        <p:spPr>
          <a:xfrm>
            <a:off x="580628" y="1875421"/>
            <a:ext cx="10515599" cy="446202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20000"/>
              </a:spcBef>
              <a:spcAft>
                <a:spcPts val="0"/>
              </a:spcAft>
              <a:buClr>
                <a:srgbClr val="DD7500"/>
              </a:buClr>
              <a:buSzPct val="75000"/>
              <a:buFontTx/>
              <a:buNone/>
              <a:tabLst/>
              <a:defRPr/>
            </a:pPr>
            <a:endParaRPr kumimoji="0" lang="en-US" sz="2400" b="0" i="0" u="none" strike="noStrike" kern="0" cap="none" spc="0" normalizeH="0" baseline="0" noProof="0" dirty="0">
              <a:ln>
                <a:noFill/>
              </a:ln>
              <a:solidFill>
                <a:schemeClr val="tx1"/>
              </a:solidFill>
              <a:effectLst/>
              <a:uLnTx/>
              <a:uFillTx/>
              <a:latin typeface="Arial"/>
              <a:cs typeface="Arial"/>
              <a:sym typeface="Arial"/>
            </a:endParaRPr>
          </a:p>
        </p:txBody>
      </p:sp>
      <p:sp>
        <p:nvSpPr>
          <p:cNvPr id="3" name="Title 3">
            <a:extLst>
              <a:ext uri="{FF2B5EF4-FFF2-40B4-BE49-F238E27FC236}">
                <a16:creationId xmlns:a16="http://schemas.microsoft.com/office/drawing/2014/main" id="{3D4D8CCE-2E58-12C6-7414-63E980A4A254}"/>
              </a:ext>
            </a:extLst>
          </p:cNvPr>
          <p:cNvSpPr txBox="1">
            <a:spLocks/>
          </p:cNvSpPr>
          <p:nvPr/>
        </p:nvSpPr>
        <p:spPr>
          <a:xfrm>
            <a:off x="458034" y="263581"/>
            <a:ext cx="10515599" cy="705683"/>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1pPr>
            <a:lvl2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2pPr>
            <a:lvl3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3pPr>
            <a:lvl4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4pPr>
            <a:lvl5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5pPr>
            <a:lvl6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6pPr>
            <a:lvl7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7pPr>
            <a:lvl8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8pPr>
            <a:lvl9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9pPr>
          </a:lstStyle>
          <a:p>
            <a:pPr hangingPunct="1"/>
            <a:r>
              <a:rPr lang="en-US" sz="3200" dirty="0">
                <a:solidFill>
                  <a:schemeClr val="accent3">
                    <a:lumMod val="75000"/>
                  </a:schemeClr>
                </a:solidFill>
                <a:effectLst>
                  <a:outerShdw blurRad="38100" dist="38100" dir="2700000" algn="tl">
                    <a:srgbClr val="000000">
                      <a:alpha val="43137"/>
                    </a:srgbClr>
                  </a:outerShdw>
                </a:effectLst>
              </a:rPr>
              <a:t>Interim Certifications </a:t>
            </a:r>
            <a:r>
              <a:rPr lang="en-US" sz="2400" dirty="0">
                <a:solidFill>
                  <a:schemeClr val="accent3">
                    <a:lumMod val="75000"/>
                  </a:schemeClr>
                </a:solidFill>
                <a:effectLst>
                  <a:outerShdw blurRad="38100" dist="38100" dir="2700000" algn="tl">
                    <a:srgbClr val="000000">
                      <a:alpha val="43137"/>
                    </a:srgbClr>
                  </a:outerShdw>
                </a:effectLst>
              </a:rPr>
              <a:t>EC 42131</a:t>
            </a:r>
            <a:endParaRPr lang="en-US" dirty="0">
              <a:solidFill>
                <a:schemeClr val="accent3">
                  <a:lumMod val="75000"/>
                </a:schemeClr>
              </a:solidFill>
            </a:endParaRPr>
          </a:p>
        </p:txBody>
      </p:sp>
      <p:sp>
        <p:nvSpPr>
          <p:cNvPr id="4" name="Content Placeholder 2">
            <a:extLst>
              <a:ext uri="{FF2B5EF4-FFF2-40B4-BE49-F238E27FC236}">
                <a16:creationId xmlns:a16="http://schemas.microsoft.com/office/drawing/2014/main" id="{618047B2-4692-DAC6-75FB-6EB3F26BA7B4}"/>
              </a:ext>
            </a:extLst>
          </p:cNvPr>
          <p:cNvSpPr txBox="1">
            <a:spLocks/>
          </p:cNvSpPr>
          <p:nvPr/>
        </p:nvSpPr>
        <p:spPr>
          <a:xfrm>
            <a:off x="978408" y="1234302"/>
            <a:ext cx="9995225" cy="4404498"/>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342900" marR="0" lvl="0" indent="-342900" algn="just" defTabSz="914400" rtl="0" eaLnBrk="1" fontAlgn="auto" latinLnBrk="0" hangingPunct="1">
              <a:lnSpc>
                <a:spcPct val="100000"/>
              </a:lnSpc>
              <a:spcBef>
                <a:spcPts val="0"/>
              </a:spcBef>
              <a:spcAft>
                <a:spcPts val="0"/>
              </a:spcAft>
              <a:buClr>
                <a:srgbClr val="DD7500"/>
              </a:buClr>
              <a:buSzTx/>
              <a:buFont typeface="Arial" panose="020B0604020202020204" pitchFamily="34" charset="0"/>
              <a:buChar char="•"/>
              <a:tabLst/>
              <a:defRPr/>
            </a:pPr>
            <a:r>
              <a:rPr kumimoji="0" lang="en-US" sz="2400" b="0" i="0" u="none" strike="noStrike" kern="0" cap="none" spc="0" normalizeH="0" baseline="0" noProof="0" dirty="0">
                <a:ln>
                  <a:noFill/>
                </a:ln>
                <a:solidFill>
                  <a:schemeClr val="accent3">
                    <a:lumMod val="75000"/>
                  </a:schemeClr>
                </a:solidFill>
                <a:effectLst/>
                <a:uLnTx/>
                <a:uFillTx/>
                <a:latin typeface="Arial"/>
                <a:cs typeface="Arial"/>
                <a:sym typeface="Arial"/>
              </a:rPr>
              <a:t>Interim reports require a three-year (current plus two) review period</a:t>
            </a:r>
          </a:p>
          <a:p>
            <a:pPr marL="0" marR="0" lvl="0" indent="0" algn="just" defTabSz="914400" rtl="0" eaLnBrk="1" fontAlgn="auto" latinLnBrk="0" hangingPunct="1">
              <a:lnSpc>
                <a:spcPct val="100000"/>
              </a:lnSpc>
              <a:spcBef>
                <a:spcPts val="0"/>
              </a:spcBef>
              <a:spcAft>
                <a:spcPts val="0"/>
              </a:spcAft>
              <a:buClr>
                <a:srgbClr val="DD7500"/>
              </a:buClr>
              <a:buSzTx/>
              <a:buFontTx/>
              <a:buNone/>
              <a:tabLst/>
              <a:defRPr/>
            </a:pPr>
            <a:endParaRPr kumimoji="0" lang="en-US" sz="2400" b="0" i="0" u="none" strike="noStrike" kern="0" cap="none" spc="0" normalizeH="0" baseline="0" noProof="0" dirty="0">
              <a:ln>
                <a:noFill/>
              </a:ln>
              <a:solidFill>
                <a:schemeClr val="accent3">
                  <a:lumMod val="75000"/>
                </a:schemeClr>
              </a:solidFill>
              <a:effectLst/>
              <a:uLnTx/>
              <a:uFillTx/>
              <a:latin typeface="Arial"/>
              <a:cs typeface="Arial"/>
              <a:sym typeface="Arial"/>
            </a:endParaRPr>
          </a:p>
          <a:p>
            <a:pPr marL="342900" marR="0" lvl="0" indent="-342900" algn="just" defTabSz="914400" rtl="0" eaLnBrk="1" fontAlgn="auto" latinLnBrk="0" hangingPunct="1">
              <a:lnSpc>
                <a:spcPct val="100000"/>
              </a:lnSpc>
              <a:spcBef>
                <a:spcPts val="0"/>
              </a:spcBef>
              <a:spcAft>
                <a:spcPts val="0"/>
              </a:spcAft>
              <a:buClr>
                <a:srgbClr val="DD7500"/>
              </a:buClr>
              <a:buSzTx/>
              <a:buFont typeface="Arial" panose="020B0604020202020204" pitchFamily="34" charset="0"/>
              <a:buChar char="•"/>
              <a:tabLst/>
              <a:defRPr/>
            </a:pPr>
            <a:r>
              <a:rPr kumimoji="0" lang="en-US" sz="2200" b="0" i="0" u="none" strike="noStrike" kern="0" cap="none" spc="0" normalizeH="0" baseline="0" noProof="0" dirty="0">
                <a:ln>
                  <a:noFill/>
                </a:ln>
                <a:solidFill>
                  <a:schemeClr val="accent3">
                    <a:lumMod val="75000"/>
                  </a:schemeClr>
                </a:solidFill>
                <a:effectLst/>
                <a:uLnTx/>
                <a:uFillTx/>
                <a:latin typeface="Arial"/>
                <a:cs typeface="Arial"/>
                <a:sym typeface="Arial"/>
              </a:rPr>
              <a:t>Certification options are:</a:t>
            </a:r>
          </a:p>
          <a:p>
            <a:pPr marL="342900" marR="0" lvl="1" indent="-342900" algn="just" defTabSz="914400" rtl="0" eaLnBrk="1" fontAlgn="auto" latinLnBrk="0" hangingPunct="1">
              <a:lnSpc>
                <a:spcPct val="100000"/>
              </a:lnSpc>
              <a:spcBef>
                <a:spcPts val="0"/>
              </a:spcBef>
              <a:spcAft>
                <a:spcPts val="0"/>
              </a:spcAft>
              <a:buClr>
                <a:srgbClr val="DD7500"/>
              </a:buClr>
              <a:buSzTx/>
              <a:buFont typeface="Arial" panose="020B0604020202020204" pitchFamily="34" charset="0"/>
              <a:buChar char="•"/>
              <a:tabLst/>
              <a:defRPr/>
            </a:pPr>
            <a:endParaRPr kumimoji="0" lang="en-US" sz="1100" b="0" i="0" u="none" strike="noStrike" kern="0" cap="none" spc="0" normalizeH="0" baseline="0" noProof="0" dirty="0">
              <a:ln>
                <a:noFill/>
              </a:ln>
              <a:solidFill>
                <a:schemeClr val="accent3">
                  <a:lumMod val="75000"/>
                </a:schemeClr>
              </a:solidFill>
              <a:effectLst/>
              <a:uLnTx/>
              <a:uFillTx/>
              <a:latin typeface="Arial"/>
              <a:cs typeface="Arial"/>
              <a:sym typeface="Arial"/>
            </a:endParaRPr>
          </a:p>
          <a:p>
            <a:pPr marL="342900" marR="0" lvl="8" indent="403225" algn="just" defTabSz="914400" rtl="0" eaLnBrk="1" fontAlgn="auto" latinLnBrk="0" hangingPunct="1">
              <a:lnSpc>
                <a:spcPct val="100000"/>
              </a:lnSpc>
              <a:spcBef>
                <a:spcPts val="0"/>
              </a:spcBef>
              <a:spcAft>
                <a:spcPts val="0"/>
              </a:spcAft>
              <a:buClr>
                <a:srgbClr val="DD7500"/>
              </a:buClr>
              <a:buSzTx/>
              <a:buFont typeface="Wingdings" panose="05000000000000000000" pitchFamily="2" charset="2"/>
              <a:buChar char="Ø"/>
              <a:tabLst>
                <a:tab pos="746125" algn="l"/>
              </a:tabLst>
              <a:defRPr/>
            </a:pPr>
            <a:r>
              <a:rPr kumimoji="0" lang="en-US" sz="2200" b="0" i="0" u="none" strike="noStrike" kern="0" cap="none" spc="0" normalizeH="0" baseline="0" noProof="0" dirty="0">
                <a:ln>
                  <a:noFill/>
                </a:ln>
                <a:solidFill>
                  <a:schemeClr val="accent3">
                    <a:lumMod val="75000"/>
                  </a:schemeClr>
                </a:solidFill>
                <a:effectLst/>
                <a:uLnTx/>
                <a:uFillTx/>
                <a:latin typeface="Arial"/>
                <a:cs typeface="Arial"/>
                <a:sym typeface="Arial"/>
              </a:rPr>
              <a:t>Positive – district </a:t>
            </a:r>
            <a:r>
              <a:rPr kumimoji="0" lang="en-US" sz="2200" b="1" i="0" u="sng" strike="noStrike" kern="0" cap="none" spc="0" normalizeH="0" baseline="0" noProof="0" dirty="0">
                <a:ln>
                  <a:noFill/>
                </a:ln>
                <a:solidFill>
                  <a:schemeClr val="accent3">
                    <a:lumMod val="75000"/>
                  </a:schemeClr>
                </a:solidFill>
                <a:effectLst/>
                <a:uLnTx/>
                <a:uFillTx/>
                <a:latin typeface="Arial"/>
                <a:cs typeface="Arial"/>
                <a:sym typeface="Arial"/>
              </a:rPr>
              <a:t>will meet</a:t>
            </a:r>
            <a:r>
              <a:rPr kumimoji="0" lang="en-US" sz="2200" b="1" i="0" strike="noStrike" kern="0" cap="none" spc="0" normalizeH="0" baseline="0" noProof="0" dirty="0">
                <a:ln>
                  <a:noFill/>
                </a:ln>
                <a:solidFill>
                  <a:schemeClr val="accent3">
                    <a:lumMod val="75000"/>
                  </a:schemeClr>
                </a:solidFill>
                <a:effectLst/>
                <a:uLnTx/>
                <a:uFillTx/>
                <a:latin typeface="Arial"/>
                <a:cs typeface="Arial"/>
                <a:sym typeface="Arial"/>
              </a:rPr>
              <a:t> </a:t>
            </a:r>
            <a:r>
              <a:rPr kumimoji="0" lang="en-US" sz="2200" b="0" i="0" u="none" strike="noStrike" kern="0" cap="none" spc="0" normalizeH="0" baseline="0" noProof="0" dirty="0">
                <a:ln>
                  <a:noFill/>
                </a:ln>
                <a:solidFill>
                  <a:schemeClr val="accent3">
                    <a:lumMod val="75000"/>
                  </a:schemeClr>
                </a:solidFill>
                <a:effectLst/>
                <a:uLnTx/>
                <a:uFillTx/>
                <a:latin typeface="Arial"/>
                <a:cs typeface="Arial"/>
                <a:sym typeface="Arial"/>
              </a:rPr>
              <a:t>its financial obligations for the current and 	two subsequent fiscal years</a:t>
            </a:r>
          </a:p>
          <a:p>
            <a:pPr marL="342900" marR="0" lvl="0" indent="-403225" algn="just" defTabSz="914400" rtl="0" eaLnBrk="1" fontAlgn="auto" latinLnBrk="0" hangingPunct="1">
              <a:lnSpc>
                <a:spcPct val="100000"/>
              </a:lnSpc>
              <a:spcBef>
                <a:spcPts val="0"/>
              </a:spcBef>
              <a:spcAft>
                <a:spcPts val="0"/>
              </a:spcAft>
              <a:buClr>
                <a:srgbClr val="DD7500"/>
              </a:buClr>
              <a:buSzTx/>
              <a:buFont typeface="Wingdings" panose="05000000000000000000" pitchFamily="2" charset="2"/>
              <a:buChar char="Ø"/>
              <a:tabLst/>
              <a:defRPr/>
            </a:pPr>
            <a:endParaRPr kumimoji="0" lang="en-US" sz="2200" b="0" i="0" u="none" strike="noStrike" kern="0" cap="none" spc="0" normalizeH="0" baseline="0" noProof="0" dirty="0">
              <a:ln>
                <a:noFill/>
              </a:ln>
              <a:solidFill>
                <a:schemeClr val="accent3">
                  <a:lumMod val="75000"/>
                </a:schemeClr>
              </a:solidFill>
              <a:effectLst/>
              <a:uLnTx/>
              <a:uFillTx/>
              <a:latin typeface="Arial"/>
              <a:cs typeface="Arial"/>
              <a:sym typeface="Arial"/>
            </a:endParaRPr>
          </a:p>
          <a:p>
            <a:pPr marL="342900" marR="0" lvl="1" indent="403225" algn="just" defTabSz="914400" rtl="0" eaLnBrk="1" fontAlgn="auto" latinLnBrk="0" hangingPunct="1">
              <a:lnSpc>
                <a:spcPct val="100000"/>
              </a:lnSpc>
              <a:spcBef>
                <a:spcPts val="0"/>
              </a:spcBef>
              <a:spcAft>
                <a:spcPts val="0"/>
              </a:spcAft>
              <a:buClr>
                <a:srgbClr val="DD7500"/>
              </a:buClr>
              <a:buSzTx/>
              <a:buFont typeface="Wingdings" panose="05000000000000000000" pitchFamily="2" charset="2"/>
              <a:buChar char="Ø"/>
              <a:tabLst>
                <a:tab pos="746125" algn="l"/>
              </a:tabLst>
              <a:defRPr/>
            </a:pPr>
            <a:r>
              <a:rPr kumimoji="0" lang="en-US" sz="2200" b="0" i="0" u="none" strike="noStrike" kern="0" cap="none" spc="0" normalizeH="0" baseline="0" noProof="0" dirty="0">
                <a:ln>
                  <a:noFill/>
                </a:ln>
                <a:solidFill>
                  <a:schemeClr val="accent3">
                    <a:lumMod val="75000"/>
                  </a:schemeClr>
                </a:solidFill>
                <a:effectLst/>
                <a:uLnTx/>
                <a:uFillTx/>
                <a:latin typeface="Arial"/>
                <a:cs typeface="Arial"/>
                <a:sym typeface="Arial"/>
              </a:rPr>
              <a:t>Qualified – district </a:t>
            </a:r>
            <a:r>
              <a:rPr kumimoji="0" lang="en-US" sz="2200" b="1" i="0" u="sng" strike="noStrike" kern="0" cap="none" spc="0" normalizeH="0" baseline="0" noProof="0" dirty="0">
                <a:ln>
                  <a:noFill/>
                </a:ln>
                <a:solidFill>
                  <a:schemeClr val="accent3">
                    <a:lumMod val="75000"/>
                  </a:schemeClr>
                </a:solidFill>
                <a:effectLst/>
                <a:uLnTx/>
                <a:uFillTx/>
                <a:latin typeface="Arial"/>
                <a:cs typeface="Arial"/>
                <a:sym typeface="Arial"/>
              </a:rPr>
              <a:t>may not meet</a:t>
            </a:r>
            <a:r>
              <a:rPr kumimoji="0" lang="en-US" sz="2200" b="1" i="0" strike="noStrike" kern="0" cap="none" spc="0" normalizeH="0" baseline="0" noProof="0" dirty="0">
                <a:ln>
                  <a:noFill/>
                </a:ln>
                <a:solidFill>
                  <a:schemeClr val="accent3">
                    <a:lumMod val="75000"/>
                  </a:schemeClr>
                </a:solidFill>
                <a:effectLst/>
                <a:uLnTx/>
                <a:uFillTx/>
                <a:latin typeface="Arial"/>
                <a:cs typeface="Arial"/>
                <a:sym typeface="Arial"/>
              </a:rPr>
              <a:t> </a:t>
            </a:r>
            <a:r>
              <a:rPr kumimoji="0" lang="en-US" sz="2200" b="0" i="0" u="none" strike="noStrike" kern="0" cap="none" spc="0" normalizeH="0" baseline="0" noProof="0" dirty="0">
                <a:ln>
                  <a:noFill/>
                </a:ln>
                <a:solidFill>
                  <a:schemeClr val="accent3">
                    <a:lumMod val="75000"/>
                  </a:schemeClr>
                </a:solidFill>
                <a:effectLst/>
                <a:uLnTx/>
                <a:uFillTx/>
                <a:latin typeface="Arial"/>
                <a:cs typeface="Arial"/>
                <a:sym typeface="Arial"/>
              </a:rPr>
              <a:t>its financial obligations for the current</a:t>
            </a:r>
          </a:p>
          <a:p>
            <a:pPr marL="342900" marR="0" lvl="1" indent="0" algn="just" defTabSz="914400" rtl="0" eaLnBrk="1" fontAlgn="auto" latinLnBrk="0" hangingPunct="1">
              <a:lnSpc>
                <a:spcPct val="100000"/>
              </a:lnSpc>
              <a:spcBef>
                <a:spcPts val="0"/>
              </a:spcBef>
              <a:spcAft>
                <a:spcPts val="0"/>
              </a:spcAft>
              <a:buClr>
                <a:srgbClr val="DD7500"/>
              </a:buClr>
              <a:buSzTx/>
              <a:buFontTx/>
              <a:buNone/>
              <a:tabLst>
                <a:tab pos="746125" algn="l"/>
              </a:tabLst>
              <a:defRPr/>
            </a:pPr>
            <a:r>
              <a:rPr kumimoji="0" lang="en-US" sz="2200" b="0" i="0" u="none" strike="noStrike" kern="0" cap="none" spc="0" normalizeH="0" baseline="0" noProof="0" dirty="0">
                <a:ln>
                  <a:noFill/>
                </a:ln>
                <a:solidFill>
                  <a:schemeClr val="accent3">
                    <a:lumMod val="75000"/>
                  </a:schemeClr>
                </a:solidFill>
                <a:effectLst/>
                <a:uLnTx/>
                <a:uFillTx/>
                <a:latin typeface="Arial"/>
                <a:cs typeface="Arial"/>
                <a:sym typeface="Arial"/>
              </a:rPr>
              <a:t>	 or two subsequent fiscal years</a:t>
            </a:r>
            <a:endParaRPr kumimoji="0" lang="en-US" sz="2200" b="1" i="0" u="sng" strike="noStrike" kern="0" cap="none" spc="0" normalizeH="0" baseline="0" noProof="0" dirty="0">
              <a:ln>
                <a:noFill/>
              </a:ln>
              <a:solidFill>
                <a:schemeClr val="accent3">
                  <a:lumMod val="75000"/>
                </a:schemeClr>
              </a:solidFill>
              <a:effectLst/>
              <a:uLnTx/>
              <a:uFillTx/>
              <a:latin typeface="Arial"/>
              <a:cs typeface="Arial"/>
              <a:sym typeface="Arial"/>
            </a:endParaRPr>
          </a:p>
          <a:p>
            <a:pPr marL="342900" marR="0" lvl="0" indent="-403225" algn="just" defTabSz="914400" rtl="0" eaLnBrk="1" fontAlgn="auto" latinLnBrk="0" hangingPunct="1">
              <a:lnSpc>
                <a:spcPct val="100000"/>
              </a:lnSpc>
              <a:spcBef>
                <a:spcPts val="0"/>
              </a:spcBef>
              <a:spcAft>
                <a:spcPts val="0"/>
              </a:spcAft>
              <a:buClr>
                <a:srgbClr val="DD7500"/>
              </a:buClr>
              <a:buSzTx/>
              <a:buFont typeface="Wingdings" panose="05000000000000000000" pitchFamily="2" charset="2"/>
              <a:buChar char="Ø"/>
              <a:tabLst/>
              <a:defRPr/>
            </a:pPr>
            <a:endParaRPr kumimoji="0" lang="en-US" sz="2200" b="0" i="0" u="none" strike="noStrike" kern="0" cap="none" spc="0" normalizeH="0" baseline="0" noProof="0" dirty="0">
              <a:ln>
                <a:noFill/>
              </a:ln>
              <a:solidFill>
                <a:schemeClr val="accent3">
                  <a:lumMod val="75000"/>
                </a:schemeClr>
              </a:solidFill>
              <a:effectLst/>
              <a:uLnTx/>
              <a:uFillTx/>
              <a:latin typeface="Arial"/>
              <a:cs typeface="Arial"/>
              <a:sym typeface="Arial"/>
            </a:endParaRPr>
          </a:p>
          <a:p>
            <a:pPr marL="342900" marR="0" lvl="1" indent="403225" algn="just" defTabSz="914400" rtl="0" eaLnBrk="1" fontAlgn="auto" latinLnBrk="0" hangingPunct="1">
              <a:lnSpc>
                <a:spcPct val="100000"/>
              </a:lnSpc>
              <a:spcBef>
                <a:spcPts val="0"/>
              </a:spcBef>
              <a:spcAft>
                <a:spcPts val="0"/>
              </a:spcAft>
              <a:buClr>
                <a:srgbClr val="DD7500"/>
              </a:buClr>
              <a:buSzTx/>
              <a:buFont typeface="Wingdings" panose="05000000000000000000" pitchFamily="2" charset="2"/>
              <a:buChar char="Ø"/>
              <a:tabLst>
                <a:tab pos="746125" algn="l"/>
              </a:tabLst>
              <a:defRPr/>
            </a:pPr>
            <a:r>
              <a:rPr kumimoji="0" lang="en-US" sz="2200" b="0" i="0" u="none" strike="noStrike" kern="0" cap="none" spc="0" normalizeH="0" baseline="0" noProof="0" dirty="0">
                <a:ln>
                  <a:noFill/>
                </a:ln>
                <a:solidFill>
                  <a:schemeClr val="accent3">
                    <a:lumMod val="75000"/>
                  </a:schemeClr>
                </a:solidFill>
                <a:effectLst/>
                <a:uLnTx/>
                <a:uFillTx/>
                <a:latin typeface="Arial"/>
                <a:cs typeface="Arial"/>
                <a:sym typeface="Arial"/>
              </a:rPr>
              <a:t>Negative – district will be </a:t>
            </a:r>
            <a:r>
              <a:rPr kumimoji="0" lang="en-US" sz="2200" b="1" i="0" u="sng" strike="noStrike" kern="0" cap="none" spc="0" normalizeH="0" baseline="0" noProof="0" dirty="0">
                <a:ln>
                  <a:noFill/>
                </a:ln>
                <a:solidFill>
                  <a:schemeClr val="accent3">
                    <a:lumMod val="75000"/>
                  </a:schemeClr>
                </a:solidFill>
                <a:effectLst/>
                <a:uLnTx/>
                <a:uFillTx/>
                <a:latin typeface="Arial"/>
                <a:cs typeface="Arial"/>
                <a:sym typeface="Arial"/>
              </a:rPr>
              <a:t>unable to meet</a:t>
            </a:r>
            <a:r>
              <a:rPr kumimoji="0" lang="en-US" sz="2200" b="1" i="0" strike="noStrike" kern="0" cap="none" spc="0" normalizeH="0" baseline="0" noProof="0" dirty="0">
                <a:ln>
                  <a:noFill/>
                </a:ln>
                <a:solidFill>
                  <a:schemeClr val="accent3">
                    <a:lumMod val="75000"/>
                  </a:schemeClr>
                </a:solidFill>
                <a:effectLst/>
                <a:uLnTx/>
                <a:uFillTx/>
                <a:latin typeface="Arial"/>
                <a:cs typeface="Arial"/>
                <a:sym typeface="Arial"/>
              </a:rPr>
              <a:t> </a:t>
            </a:r>
            <a:r>
              <a:rPr kumimoji="0" lang="en-US" sz="2200" b="0" i="0" u="none" strike="noStrike" kern="0" cap="none" spc="0" normalizeH="0" baseline="0" noProof="0" dirty="0">
                <a:ln>
                  <a:noFill/>
                </a:ln>
                <a:solidFill>
                  <a:schemeClr val="accent3">
                    <a:lumMod val="75000"/>
                  </a:schemeClr>
                </a:solidFill>
                <a:effectLst/>
                <a:uLnTx/>
                <a:uFillTx/>
                <a:latin typeface="Arial"/>
                <a:cs typeface="Arial"/>
                <a:sym typeface="Arial"/>
              </a:rPr>
              <a:t>its financial obligations for 	the remainder of the fiscal year or two subsequent fiscal years</a:t>
            </a:r>
          </a:p>
        </p:txBody>
      </p:sp>
      <p:sp>
        <p:nvSpPr>
          <p:cNvPr id="5" name="Slide Number Placeholder 4">
            <a:extLst>
              <a:ext uri="{FF2B5EF4-FFF2-40B4-BE49-F238E27FC236}">
                <a16:creationId xmlns:a16="http://schemas.microsoft.com/office/drawing/2014/main" id="{8E8B5F79-46AE-6FF0-C2B9-C08B0A7CAA63}"/>
              </a:ext>
            </a:extLst>
          </p:cNvPr>
          <p:cNvSpPr>
            <a:spLocks noGrp="1"/>
          </p:cNvSpPr>
          <p:nvPr>
            <p:ph type="sldNum" sz="quarter" idx="2"/>
          </p:nvPr>
        </p:nvSpPr>
        <p:spPr>
          <a:xfrm>
            <a:off x="110949" y="6347963"/>
            <a:ext cx="469679" cy="553998"/>
          </a:xfrm>
        </p:spPr>
        <p:txBody>
          <a:bodyPr/>
          <a:lstStyle/>
          <a:p>
            <a:fld id="{86CB4B4D-7CA3-9044-876B-883B54F8677D}" type="slidenum">
              <a:rPr lang="en-US" smtClean="0">
                <a:ln w="0"/>
                <a:solidFill>
                  <a:schemeClr val="tx1"/>
                </a:solidFill>
                <a:effectLst>
                  <a:outerShdw blurRad="38100" dist="19050" dir="2700000" algn="tl" rotWithShape="0">
                    <a:schemeClr val="dk1">
                      <a:alpha val="40000"/>
                    </a:schemeClr>
                  </a:outerShdw>
                </a:effectLst>
              </a:rPr>
              <a:t>16</a:t>
            </a:fld>
            <a:endParaRPr lang="en-US" dirty="0"/>
          </a:p>
        </p:txBody>
      </p:sp>
    </p:spTree>
    <p:extLst>
      <p:ext uri="{BB962C8B-B14F-4D97-AF65-F5344CB8AC3E}">
        <p14:creationId xmlns:p14="http://schemas.microsoft.com/office/powerpoint/2010/main" val="971467888"/>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Alvord_PPT_blankwhite.png" descr="Alvord_PPT_blankwhite.png"/>
          <p:cNvPicPr>
            <a:picLocks noChangeAspect="1"/>
          </p:cNvPicPr>
          <p:nvPr/>
        </p:nvPicPr>
        <p:blipFill>
          <a:blip r:embed="rId2"/>
          <a:stretch>
            <a:fillRect/>
          </a:stretch>
        </p:blipFill>
        <p:spPr>
          <a:xfrm>
            <a:off x="0" y="522"/>
            <a:ext cx="12192000" cy="6856956"/>
          </a:xfrm>
          <a:prstGeom prst="rect">
            <a:avLst/>
          </a:prstGeom>
          <a:ln w="12700">
            <a:miter lim="400000"/>
          </a:ln>
        </p:spPr>
      </p:pic>
      <p:sp>
        <p:nvSpPr>
          <p:cNvPr id="114" name="Branding Purpose.…"/>
          <p:cNvSpPr txBox="1"/>
          <p:nvPr/>
        </p:nvSpPr>
        <p:spPr>
          <a:xfrm>
            <a:off x="580628" y="691761"/>
            <a:ext cx="10674624" cy="8961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defTabSz="457200">
              <a:lnSpc>
                <a:spcPts val="6900"/>
              </a:lnSpc>
              <a:defRPr sz="4500" b="1">
                <a:solidFill>
                  <a:srgbClr val="E27939"/>
                </a:solidFill>
              </a:defRPr>
            </a:pPr>
            <a:endParaRPr dirty="0"/>
          </a:p>
        </p:txBody>
      </p:sp>
      <p:pic>
        <p:nvPicPr>
          <p:cNvPr id="115" name="Picture 3" descr="Picture 3"/>
          <p:cNvPicPr>
            <a:picLocks noChangeAspect="1"/>
          </p:cNvPicPr>
          <p:nvPr/>
        </p:nvPicPr>
        <p:blipFill>
          <a:blip r:embed="rId3"/>
          <a:srcRect l="3833" t="11743" r="66755" b="49445"/>
          <a:stretch>
            <a:fillRect/>
          </a:stretch>
        </p:blipFill>
        <p:spPr>
          <a:xfrm>
            <a:off x="10415592" y="132733"/>
            <a:ext cx="1569183" cy="1610477"/>
          </a:xfrm>
          <a:prstGeom prst="rect">
            <a:avLst/>
          </a:prstGeom>
          <a:ln w="12700">
            <a:miter lim="400000"/>
          </a:ln>
        </p:spPr>
      </p:pic>
      <p:sp>
        <p:nvSpPr>
          <p:cNvPr id="2" name="Content Placeholder 2">
            <a:extLst>
              <a:ext uri="{FF2B5EF4-FFF2-40B4-BE49-F238E27FC236}">
                <a16:creationId xmlns:a16="http://schemas.microsoft.com/office/drawing/2014/main" id="{74014A7A-60B2-555D-EB03-746C62D2B244}"/>
              </a:ext>
            </a:extLst>
          </p:cNvPr>
          <p:cNvSpPr txBox="1">
            <a:spLocks/>
          </p:cNvSpPr>
          <p:nvPr/>
        </p:nvSpPr>
        <p:spPr>
          <a:xfrm>
            <a:off x="580628" y="1875421"/>
            <a:ext cx="10515599" cy="446202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20000"/>
              </a:spcBef>
              <a:spcAft>
                <a:spcPts val="0"/>
              </a:spcAft>
              <a:buClr>
                <a:srgbClr val="DD7500"/>
              </a:buClr>
              <a:buSzPct val="75000"/>
              <a:buFontTx/>
              <a:buNone/>
              <a:tabLst/>
              <a:defRPr/>
            </a:pPr>
            <a:endParaRPr kumimoji="0" lang="en-US" sz="2400" b="0" i="0" u="none" strike="noStrike" kern="0" cap="none" spc="0" normalizeH="0" baseline="0" noProof="0" dirty="0">
              <a:ln>
                <a:noFill/>
              </a:ln>
              <a:solidFill>
                <a:schemeClr val="tx1"/>
              </a:solidFill>
              <a:effectLst/>
              <a:uLnTx/>
              <a:uFillTx/>
              <a:latin typeface="Arial"/>
              <a:cs typeface="Arial"/>
              <a:sym typeface="Arial"/>
            </a:endParaRPr>
          </a:p>
        </p:txBody>
      </p:sp>
      <p:sp>
        <p:nvSpPr>
          <p:cNvPr id="3" name="Title 3">
            <a:extLst>
              <a:ext uri="{FF2B5EF4-FFF2-40B4-BE49-F238E27FC236}">
                <a16:creationId xmlns:a16="http://schemas.microsoft.com/office/drawing/2014/main" id="{C36E0264-D822-0EAF-20A1-B7AF00484891}"/>
              </a:ext>
            </a:extLst>
          </p:cNvPr>
          <p:cNvSpPr txBox="1">
            <a:spLocks/>
          </p:cNvSpPr>
          <p:nvPr/>
        </p:nvSpPr>
        <p:spPr>
          <a:xfrm>
            <a:off x="549834" y="302195"/>
            <a:ext cx="10515599" cy="964052"/>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1pPr>
            <a:lvl2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2pPr>
            <a:lvl3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3pPr>
            <a:lvl4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4pPr>
            <a:lvl5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5pPr>
            <a:lvl6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6pPr>
            <a:lvl7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7pPr>
            <a:lvl8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8pPr>
            <a:lvl9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9pPr>
          </a:lstStyle>
          <a:p>
            <a:pPr hangingPunct="1"/>
            <a:r>
              <a:rPr lang="en-US" sz="3200" dirty="0">
                <a:solidFill>
                  <a:srgbClr val="990033"/>
                </a:solidFill>
                <a:effectLst>
                  <a:outerShdw blurRad="38100" dist="38100" dir="2700000" algn="tl">
                    <a:srgbClr val="000000">
                      <a:alpha val="43137"/>
                    </a:srgbClr>
                  </a:outerShdw>
                </a:effectLst>
              </a:rPr>
              <a:t>Second Interim Report Recommendation </a:t>
            </a:r>
            <a:endParaRPr lang="en-US" sz="4400" dirty="0">
              <a:solidFill>
                <a:srgbClr val="990033"/>
              </a:solidFill>
            </a:endParaRPr>
          </a:p>
        </p:txBody>
      </p:sp>
      <p:sp>
        <p:nvSpPr>
          <p:cNvPr id="4" name="Content Placeholder 2">
            <a:extLst>
              <a:ext uri="{FF2B5EF4-FFF2-40B4-BE49-F238E27FC236}">
                <a16:creationId xmlns:a16="http://schemas.microsoft.com/office/drawing/2014/main" id="{C9D85459-3DA5-6E23-7650-5FF3888127CA}"/>
              </a:ext>
            </a:extLst>
          </p:cNvPr>
          <p:cNvSpPr txBox="1">
            <a:spLocks/>
          </p:cNvSpPr>
          <p:nvPr/>
        </p:nvSpPr>
        <p:spPr>
          <a:xfrm>
            <a:off x="628649" y="1478280"/>
            <a:ext cx="10859157" cy="370332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342900" indent="-342900">
              <a:buClr>
                <a:schemeClr val="accent2"/>
              </a:buClr>
              <a:buFont typeface="Arial" panose="020B0604020202020204" pitchFamily="34" charset="0"/>
              <a:buChar char="•"/>
            </a:pPr>
            <a:r>
              <a:rPr lang="en-US" sz="2400" dirty="0">
                <a:solidFill>
                  <a:srgbClr val="990033"/>
                </a:solidFill>
                <a:latin typeface="+mn-lt"/>
              </a:rPr>
              <a:t>Staff recommends a </a:t>
            </a:r>
            <a:r>
              <a:rPr lang="en-US" sz="2400" b="1" i="1" dirty="0">
                <a:solidFill>
                  <a:srgbClr val="990033"/>
                </a:solidFill>
                <a:latin typeface="+mn-lt"/>
              </a:rPr>
              <a:t>Positive</a:t>
            </a:r>
            <a:r>
              <a:rPr lang="en-US" sz="2400" dirty="0">
                <a:solidFill>
                  <a:srgbClr val="990033"/>
                </a:solidFill>
                <a:latin typeface="+mn-lt"/>
              </a:rPr>
              <a:t> Certification of the 2022-23 Second Interim Report </a:t>
            </a:r>
          </a:p>
          <a:p>
            <a:pPr marL="342900" indent="-342900">
              <a:buClr>
                <a:schemeClr val="accent2"/>
              </a:buClr>
              <a:buFont typeface="Arial" panose="020B0604020202020204" pitchFamily="34" charset="0"/>
              <a:buChar char="•"/>
            </a:pPr>
            <a:endParaRPr lang="en-US" sz="2400" dirty="0">
              <a:solidFill>
                <a:schemeClr val="bg2"/>
              </a:solidFill>
              <a:latin typeface="+mn-lt"/>
            </a:endParaRPr>
          </a:p>
          <a:p>
            <a:pPr>
              <a:buClr>
                <a:schemeClr val="accent2"/>
              </a:buClr>
            </a:pPr>
            <a:endParaRPr lang="en-US" sz="2400" dirty="0">
              <a:solidFill>
                <a:schemeClr val="bg2"/>
              </a:solidFill>
              <a:latin typeface="+mn-lt"/>
            </a:endParaRPr>
          </a:p>
          <a:p>
            <a:pPr marL="342900" indent="-342900">
              <a:buClr>
                <a:schemeClr val="accent2"/>
              </a:buClr>
              <a:buFont typeface="Arial" panose="020B0604020202020204" pitchFamily="34" charset="0"/>
              <a:buChar char="•"/>
            </a:pPr>
            <a:endParaRPr lang="en-US" sz="2400" dirty="0">
              <a:solidFill>
                <a:schemeClr val="bg2"/>
              </a:solidFill>
              <a:latin typeface="+mn-lt"/>
            </a:endParaRPr>
          </a:p>
          <a:p>
            <a:pPr>
              <a:buClr>
                <a:schemeClr val="accent2"/>
              </a:buClr>
            </a:pPr>
            <a:endParaRPr lang="en-US" sz="2400" dirty="0">
              <a:solidFill>
                <a:srgbClr val="3E5370"/>
              </a:solidFill>
            </a:endParaRPr>
          </a:p>
          <a:p>
            <a:pPr marL="342900" lvl="3" indent="-342900">
              <a:buClr>
                <a:schemeClr val="accent2"/>
              </a:buClr>
              <a:buFont typeface="Arial" panose="020B0604020202020204" pitchFamily="34" charset="0"/>
              <a:buChar char="•"/>
            </a:pPr>
            <a:endParaRPr lang="en-US" sz="2400" dirty="0">
              <a:solidFill>
                <a:srgbClr val="3E5370"/>
              </a:solidFill>
            </a:endParaRPr>
          </a:p>
          <a:p>
            <a:pPr marL="342900" indent="-342900">
              <a:buClr>
                <a:schemeClr val="accent2"/>
              </a:buClr>
              <a:buFont typeface="Arial" panose="020B0604020202020204" pitchFamily="34" charset="0"/>
              <a:buChar char="•"/>
            </a:pPr>
            <a:endParaRPr lang="en-US" sz="2400" dirty="0">
              <a:solidFill>
                <a:srgbClr val="3E5370"/>
              </a:solidFill>
            </a:endParaRPr>
          </a:p>
          <a:p>
            <a:pPr marL="342900" indent="-342900">
              <a:buClr>
                <a:schemeClr val="accent2"/>
              </a:buClr>
              <a:buFont typeface="Arial" panose="020B0604020202020204" pitchFamily="34" charset="0"/>
              <a:buChar char="•"/>
            </a:pPr>
            <a:endParaRPr lang="en-US" sz="2400" dirty="0">
              <a:solidFill>
                <a:srgbClr val="3E5370"/>
              </a:solidFill>
            </a:endParaRPr>
          </a:p>
          <a:p>
            <a:endParaRPr lang="en-US" dirty="0">
              <a:solidFill>
                <a:srgbClr val="3E5370"/>
              </a:solidFill>
            </a:endParaRPr>
          </a:p>
          <a:p>
            <a:endParaRPr lang="en-US" dirty="0">
              <a:solidFill>
                <a:srgbClr val="3E5370"/>
              </a:solidFill>
            </a:endParaRPr>
          </a:p>
        </p:txBody>
      </p:sp>
      <p:sp>
        <p:nvSpPr>
          <p:cNvPr id="5" name="Slide Number Placeholder 4">
            <a:extLst>
              <a:ext uri="{FF2B5EF4-FFF2-40B4-BE49-F238E27FC236}">
                <a16:creationId xmlns:a16="http://schemas.microsoft.com/office/drawing/2014/main" id="{EC5F1A6F-9260-0059-798A-E758BD988603}"/>
              </a:ext>
            </a:extLst>
          </p:cNvPr>
          <p:cNvSpPr>
            <a:spLocks noGrp="1"/>
          </p:cNvSpPr>
          <p:nvPr>
            <p:ph type="sldNum" sz="quarter" idx="2"/>
          </p:nvPr>
        </p:nvSpPr>
        <p:spPr>
          <a:xfrm>
            <a:off x="44574" y="6327147"/>
            <a:ext cx="583493" cy="553998"/>
          </a:xfrm>
        </p:spPr>
        <p:txBody>
          <a:bodyPr/>
          <a:lstStyle/>
          <a:p>
            <a:fld id="{86CB4B4D-7CA3-9044-876B-883B54F8677D}" type="slidenum">
              <a:rPr lang="en-US" smtClean="0">
                <a:ln w="0"/>
                <a:solidFill>
                  <a:schemeClr val="tx1"/>
                </a:solidFill>
                <a:effectLst>
                  <a:outerShdw blurRad="38100" dist="19050" dir="2700000" algn="tl" rotWithShape="0">
                    <a:schemeClr val="dk1">
                      <a:alpha val="40000"/>
                    </a:schemeClr>
                  </a:outerShdw>
                </a:effectLst>
              </a:rPr>
              <a:t>17</a:t>
            </a:fld>
            <a:endParaRPr lang="en-US" dirty="0"/>
          </a:p>
        </p:txBody>
      </p:sp>
    </p:spTree>
    <p:extLst>
      <p:ext uri="{BB962C8B-B14F-4D97-AF65-F5344CB8AC3E}">
        <p14:creationId xmlns:p14="http://schemas.microsoft.com/office/powerpoint/2010/main" val="260990420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Alvord_PPT_blankwhite.png" descr="Alvord_PPT_blankwhite.png"/>
          <p:cNvPicPr>
            <a:picLocks noChangeAspect="1"/>
          </p:cNvPicPr>
          <p:nvPr/>
        </p:nvPicPr>
        <p:blipFill>
          <a:blip r:embed="rId2"/>
          <a:stretch>
            <a:fillRect/>
          </a:stretch>
        </p:blipFill>
        <p:spPr>
          <a:xfrm>
            <a:off x="0" y="522"/>
            <a:ext cx="12192000" cy="6856956"/>
          </a:xfrm>
          <a:prstGeom prst="rect">
            <a:avLst/>
          </a:prstGeom>
          <a:ln w="12700">
            <a:miter lim="400000"/>
          </a:ln>
        </p:spPr>
      </p:pic>
      <p:sp>
        <p:nvSpPr>
          <p:cNvPr id="114" name="Branding Purpose.…"/>
          <p:cNvSpPr txBox="1"/>
          <p:nvPr/>
        </p:nvSpPr>
        <p:spPr>
          <a:xfrm>
            <a:off x="580628" y="691761"/>
            <a:ext cx="10674624" cy="896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defTabSz="457200">
              <a:lnSpc>
                <a:spcPts val="6900"/>
              </a:lnSpc>
              <a:defRPr sz="4500" b="1">
                <a:solidFill>
                  <a:srgbClr val="E27939"/>
                </a:solidFill>
              </a:defRPr>
            </a:pPr>
            <a:endParaRPr dirty="0"/>
          </a:p>
        </p:txBody>
      </p:sp>
      <p:pic>
        <p:nvPicPr>
          <p:cNvPr id="115" name="Picture 3" descr="Picture 3"/>
          <p:cNvPicPr>
            <a:picLocks noChangeAspect="1"/>
          </p:cNvPicPr>
          <p:nvPr/>
        </p:nvPicPr>
        <p:blipFill>
          <a:blip r:embed="rId3"/>
          <a:srcRect l="3833" t="11743" r="66755" b="49445"/>
          <a:stretch>
            <a:fillRect/>
          </a:stretch>
        </p:blipFill>
        <p:spPr>
          <a:xfrm>
            <a:off x="10415592" y="132733"/>
            <a:ext cx="1569183" cy="1610477"/>
          </a:xfrm>
          <a:prstGeom prst="rect">
            <a:avLst/>
          </a:prstGeom>
          <a:ln w="12700">
            <a:miter lim="400000"/>
          </a:ln>
        </p:spPr>
      </p:pic>
      <p:sp>
        <p:nvSpPr>
          <p:cNvPr id="2" name="Content Placeholder 2">
            <a:extLst>
              <a:ext uri="{FF2B5EF4-FFF2-40B4-BE49-F238E27FC236}">
                <a16:creationId xmlns:a16="http://schemas.microsoft.com/office/drawing/2014/main" id="{74014A7A-60B2-555D-EB03-746C62D2B244}"/>
              </a:ext>
            </a:extLst>
          </p:cNvPr>
          <p:cNvSpPr txBox="1">
            <a:spLocks/>
          </p:cNvSpPr>
          <p:nvPr/>
        </p:nvSpPr>
        <p:spPr>
          <a:xfrm>
            <a:off x="580628" y="1875421"/>
            <a:ext cx="10515599" cy="446202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20000"/>
              </a:spcBef>
              <a:spcAft>
                <a:spcPts val="0"/>
              </a:spcAft>
              <a:buClr>
                <a:srgbClr val="DD7500"/>
              </a:buClr>
              <a:buSzPct val="75000"/>
              <a:buFontTx/>
              <a:buNone/>
              <a:tabLst/>
              <a:defRPr/>
            </a:pPr>
            <a:endParaRPr kumimoji="0" lang="en-US" sz="2400" b="0" i="0" u="none" strike="noStrike" kern="0" cap="none" spc="0" normalizeH="0" baseline="0" noProof="0" dirty="0">
              <a:ln>
                <a:noFill/>
              </a:ln>
              <a:solidFill>
                <a:schemeClr val="tx1"/>
              </a:solidFill>
              <a:effectLst/>
              <a:uLnTx/>
              <a:uFillTx/>
              <a:latin typeface="Arial"/>
              <a:cs typeface="Arial"/>
              <a:sym typeface="Arial"/>
            </a:endParaRPr>
          </a:p>
        </p:txBody>
      </p:sp>
      <p:sp>
        <p:nvSpPr>
          <p:cNvPr id="3" name="Title 1">
            <a:extLst>
              <a:ext uri="{FF2B5EF4-FFF2-40B4-BE49-F238E27FC236}">
                <a16:creationId xmlns:a16="http://schemas.microsoft.com/office/drawing/2014/main" id="{D543EBF8-4AFD-948C-13C2-858170077170}"/>
              </a:ext>
            </a:extLst>
          </p:cNvPr>
          <p:cNvSpPr txBox="1">
            <a:spLocks/>
          </p:cNvSpPr>
          <p:nvPr/>
        </p:nvSpPr>
        <p:spPr>
          <a:xfrm>
            <a:off x="761930" y="387195"/>
            <a:ext cx="10668139" cy="964052"/>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1pPr>
            <a:lvl2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2pPr>
            <a:lvl3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3pPr>
            <a:lvl4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4pPr>
            <a:lvl5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5pPr>
            <a:lvl6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6pPr>
            <a:lvl7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7pPr>
            <a:lvl8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8pPr>
            <a:lvl9pPr marL="0" marR="0" indent="0" algn="l" defTabSz="914400" rtl="0" latinLnBrk="0">
              <a:lnSpc>
                <a:spcPct val="100000"/>
              </a:lnSpc>
              <a:spcBef>
                <a:spcPts val="0"/>
              </a:spcBef>
              <a:spcAft>
                <a:spcPts val="0"/>
              </a:spcAft>
              <a:buClrTx/>
              <a:buSzTx/>
              <a:buFontTx/>
              <a:buNone/>
              <a:tabLst/>
              <a:defRPr sz="4800" b="0" i="0" u="none" strike="noStrike" cap="none" spc="0" baseline="0">
                <a:solidFill>
                  <a:srgbClr val="3B213A"/>
                </a:solidFill>
                <a:uFillTx/>
                <a:latin typeface="+mn-lt"/>
                <a:ea typeface="+mn-ea"/>
                <a:cs typeface="+mn-cs"/>
                <a:sym typeface="Neue Haas Grotesk Text Pro"/>
              </a:defRPr>
            </a:lvl9pPr>
          </a:lstStyle>
          <a:p>
            <a:pPr hangingPunct="1"/>
            <a:r>
              <a:rPr lang="en-US" sz="3200" kern="1200" dirty="0">
                <a:solidFill>
                  <a:schemeClr val="accent2">
                    <a:lumMod val="75000"/>
                  </a:schemeClr>
                </a:solidFill>
                <a:latin typeface="+mj-lt"/>
                <a:ea typeface="+mj-ea"/>
                <a:cs typeface="+mj-cs"/>
              </a:rPr>
              <a:t>Next Steps </a:t>
            </a:r>
            <a:endParaRPr lang="en-US" sz="4400" dirty="0">
              <a:solidFill>
                <a:schemeClr val="accent2">
                  <a:lumMod val="75000"/>
                </a:schemeClr>
              </a:solidFill>
              <a:latin typeface="+mj-lt"/>
            </a:endParaRPr>
          </a:p>
        </p:txBody>
      </p:sp>
      <p:sp>
        <p:nvSpPr>
          <p:cNvPr id="4" name="Title 1">
            <a:extLst>
              <a:ext uri="{FF2B5EF4-FFF2-40B4-BE49-F238E27FC236}">
                <a16:creationId xmlns:a16="http://schemas.microsoft.com/office/drawing/2014/main" id="{8938720D-BA73-EF3C-B49B-AAB61C2E4AE9}"/>
              </a:ext>
            </a:extLst>
          </p:cNvPr>
          <p:cNvSpPr txBox="1">
            <a:spLocks/>
          </p:cNvSpPr>
          <p:nvPr/>
        </p:nvSpPr>
        <p:spPr>
          <a:xfrm>
            <a:off x="1000679" y="1080556"/>
            <a:ext cx="9999015" cy="514990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b="1" kern="1200">
                <a:solidFill>
                  <a:schemeClr val="tx1"/>
                </a:solidFill>
                <a:latin typeface="+mj-lt"/>
                <a:ea typeface="+mj-ea"/>
                <a:cs typeface="+mj-cs"/>
              </a:defRPr>
            </a:lvl1pPr>
          </a:lstStyle>
          <a:p>
            <a:pPr marL="342900" indent="-342900" fontAlgn="base">
              <a:lnSpc>
                <a:spcPct val="150000"/>
              </a:lnSpc>
              <a:spcBef>
                <a:spcPct val="20000"/>
              </a:spcBef>
              <a:spcAft>
                <a:spcPct val="0"/>
              </a:spcAft>
              <a:buClr>
                <a:srgbClr val="44546A"/>
              </a:buClr>
              <a:buSzPct val="75000"/>
              <a:buFont typeface="Wingdings" pitchFamily="2" charset="2"/>
              <a:buChar char="§"/>
            </a:pPr>
            <a:r>
              <a:rPr lang="en-US" sz="2400" dirty="0">
                <a:solidFill>
                  <a:schemeClr val="accent2">
                    <a:lumMod val="75000"/>
                  </a:schemeClr>
                </a:solidFill>
                <a:cs typeface="Arial" panose="020B0604020202020204" pitchFamily="34" charset="0"/>
              </a:rPr>
              <a:t>March			</a:t>
            </a:r>
            <a:r>
              <a:rPr lang="en-US" sz="2400" b="0" dirty="0">
                <a:solidFill>
                  <a:schemeClr val="accent2">
                    <a:lumMod val="75000"/>
                  </a:schemeClr>
                </a:solidFill>
                <a:cs typeface="Arial" panose="020B0604020202020204" pitchFamily="34" charset="0"/>
              </a:rPr>
              <a:t>Board Action - Second Interim Report</a:t>
            </a:r>
          </a:p>
          <a:p>
            <a:pPr marL="342900" indent="-342900" fontAlgn="base">
              <a:lnSpc>
                <a:spcPct val="150000"/>
              </a:lnSpc>
              <a:spcBef>
                <a:spcPct val="20000"/>
              </a:spcBef>
              <a:spcAft>
                <a:spcPct val="0"/>
              </a:spcAft>
              <a:buClr>
                <a:srgbClr val="44546A"/>
              </a:buClr>
              <a:buSzPct val="75000"/>
              <a:buFont typeface="Wingdings" pitchFamily="2" charset="2"/>
              <a:buChar char="§"/>
            </a:pPr>
            <a:r>
              <a:rPr lang="en-US" sz="2400" dirty="0">
                <a:solidFill>
                  <a:schemeClr val="accent2">
                    <a:lumMod val="75000"/>
                  </a:schemeClr>
                </a:solidFill>
                <a:cs typeface="Arial" panose="020B0604020202020204" pitchFamily="34" charset="0"/>
              </a:rPr>
              <a:t>April – June	</a:t>
            </a:r>
            <a:r>
              <a:rPr lang="en-US" sz="2400" b="0" dirty="0">
                <a:solidFill>
                  <a:schemeClr val="accent2">
                    <a:lumMod val="75000"/>
                  </a:schemeClr>
                </a:solidFill>
                <a:cs typeface="Arial" panose="020B0604020202020204" pitchFamily="34" charset="0"/>
              </a:rPr>
              <a:t>Budget Development</a:t>
            </a:r>
          </a:p>
          <a:p>
            <a:pPr marL="342900" indent="-342900" fontAlgn="base">
              <a:lnSpc>
                <a:spcPct val="150000"/>
              </a:lnSpc>
              <a:spcBef>
                <a:spcPct val="20000"/>
              </a:spcBef>
              <a:spcAft>
                <a:spcPct val="0"/>
              </a:spcAft>
              <a:buClr>
                <a:srgbClr val="44546A"/>
              </a:buClr>
              <a:buSzPct val="75000"/>
              <a:buFont typeface="Wingdings" pitchFamily="2" charset="2"/>
              <a:buChar char="§"/>
            </a:pPr>
            <a:r>
              <a:rPr lang="en-US" sz="2400" dirty="0">
                <a:solidFill>
                  <a:schemeClr val="accent2">
                    <a:lumMod val="75000"/>
                  </a:schemeClr>
                </a:solidFill>
                <a:cs typeface="Arial" panose="020B0604020202020204" pitchFamily="34" charset="0"/>
              </a:rPr>
              <a:t>May			</a:t>
            </a:r>
            <a:r>
              <a:rPr lang="en-US" sz="2400" b="0" dirty="0">
                <a:solidFill>
                  <a:schemeClr val="accent2">
                    <a:lumMod val="75000"/>
                  </a:schemeClr>
                </a:solidFill>
                <a:cs typeface="Arial" panose="020B0604020202020204" pitchFamily="34" charset="0"/>
              </a:rPr>
              <a:t>Release of Governor’s Budget - May Revision </a:t>
            </a:r>
          </a:p>
          <a:p>
            <a:pPr marL="342900" indent="-342900" fontAlgn="base">
              <a:lnSpc>
                <a:spcPct val="150000"/>
              </a:lnSpc>
              <a:spcBef>
                <a:spcPct val="20000"/>
              </a:spcBef>
              <a:spcAft>
                <a:spcPct val="0"/>
              </a:spcAft>
              <a:buClr>
                <a:srgbClr val="44546A"/>
              </a:buClr>
              <a:buSzPct val="75000"/>
              <a:buFont typeface="Wingdings" pitchFamily="2" charset="2"/>
              <a:buChar char="§"/>
            </a:pPr>
            <a:r>
              <a:rPr lang="en-US" sz="2400" dirty="0">
                <a:solidFill>
                  <a:schemeClr val="accent2">
                    <a:lumMod val="75000"/>
                  </a:schemeClr>
                </a:solidFill>
                <a:cs typeface="Arial" panose="020B0604020202020204" pitchFamily="34" charset="0"/>
              </a:rPr>
              <a:t>June 			</a:t>
            </a:r>
            <a:r>
              <a:rPr lang="en-US" sz="2400" b="0" dirty="0">
                <a:solidFill>
                  <a:schemeClr val="accent2">
                    <a:lumMod val="75000"/>
                  </a:schemeClr>
                </a:solidFill>
                <a:cs typeface="Arial" panose="020B0604020202020204" pitchFamily="34" charset="0"/>
              </a:rPr>
              <a:t>Public Hearing 2023/24 LCAP &amp; Adopted Budget</a:t>
            </a:r>
          </a:p>
          <a:p>
            <a:pPr lvl="7" fontAlgn="base">
              <a:spcBef>
                <a:spcPct val="20000"/>
              </a:spcBef>
              <a:spcAft>
                <a:spcPct val="0"/>
              </a:spcAft>
              <a:buClr>
                <a:srgbClr val="44546A"/>
              </a:buClr>
              <a:buSzPct val="75000"/>
            </a:pPr>
            <a:r>
              <a:rPr lang="en-US" sz="2400" kern="1200" dirty="0">
                <a:solidFill>
                  <a:schemeClr val="accent2">
                    <a:lumMod val="75000"/>
                  </a:schemeClr>
                </a:solidFill>
                <a:latin typeface="+mj-lt"/>
                <a:ea typeface="+mj-ea"/>
                <a:cs typeface="Arial" panose="020B0604020202020204" pitchFamily="34" charset="0"/>
              </a:rPr>
              <a:t>	   		Board Action on 2023/24 LCAP &amp; Adopted Budget </a:t>
            </a:r>
            <a:r>
              <a:rPr lang="en-US" sz="2400" kern="1200" dirty="0">
                <a:solidFill>
                  <a:srgbClr val="002060"/>
                </a:solidFill>
                <a:latin typeface="+mj-lt"/>
                <a:ea typeface="+mj-ea"/>
                <a:cs typeface="Arial" panose="020B0604020202020204" pitchFamily="34" charset="0"/>
              </a:rPr>
              <a:t>			</a:t>
            </a:r>
            <a:endParaRPr lang="en-US" sz="2400" b="0" dirty="0">
              <a:solidFill>
                <a:srgbClr val="112151"/>
              </a:solidFill>
              <a:latin typeface="+mn-lt"/>
            </a:endParaRPr>
          </a:p>
        </p:txBody>
      </p:sp>
      <p:sp>
        <p:nvSpPr>
          <p:cNvPr id="5" name="Slide Number Placeholder 4">
            <a:extLst>
              <a:ext uri="{FF2B5EF4-FFF2-40B4-BE49-F238E27FC236}">
                <a16:creationId xmlns:a16="http://schemas.microsoft.com/office/drawing/2014/main" id="{B3033BC5-2546-8E9A-80D4-785283C6D5F6}"/>
              </a:ext>
            </a:extLst>
          </p:cNvPr>
          <p:cNvSpPr>
            <a:spLocks noGrp="1"/>
          </p:cNvSpPr>
          <p:nvPr>
            <p:ph type="sldNum" sz="quarter" idx="2"/>
          </p:nvPr>
        </p:nvSpPr>
        <p:spPr>
          <a:xfrm>
            <a:off x="127352" y="6326371"/>
            <a:ext cx="456855" cy="553998"/>
          </a:xfrm>
        </p:spPr>
        <p:txBody>
          <a:bodyPr/>
          <a:lstStyle/>
          <a:p>
            <a:fld id="{86CB4B4D-7CA3-9044-876B-883B54F8677D}" type="slidenum">
              <a:rPr lang="en-US" smtClean="0">
                <a:ln w="0"/>
                <a:solidFill>
                  <a:schemeClr val="tx1"/>
                </a:solidFill>
                <a:effectLst>
                  <a:outerShdw blurRad="38100" dist="19050" dir="2700000" algn="tl" rotWithShape="0">
                    <a:schemeClr val="dk1">
                      <a:alpha val="40000"/>
                    </a:schemeClr>
                  </a:outerShdw>
                </a:effectLst>
              </a:rPr>
              <a:t>18</a:t>
            </a:fld>
            <a:endParaRPr lang="en-US" dirty="0"/>
          </a:p>
        </p:txBody>
      </p:sp>
    </p:spTree>
    <p:extLst>
      <p:ext uri="{BB962C8B-B14F-4D97-AF65-F5344CB8AC3E}">
        <p14:creationId xmlns:p14="http://schemas.microsoft.com/office/powerpoint/2010/main" val="4231547106"/>
      </p:ext>
    </p:extLst>
  </p:cSld>
  <p:clrMapOvr>
    <a:masterClrMapping/>
  </p:clrMapOvr>
  <p:transition spd="med"/>
</p:sld>
</file>

<file path=ppt/theme/theme1.xml><?xml version="1.0" encoding="utf-8"?>
<a:theme xmlns:a="http://schemas.openxmlformats.org/drawingml/2006/main" name="LinesVTI">
  <a:themeElements>
    <a:clrScheme name="LinesVTI">
      <a:dk1>
        <a:srgbClr val="000000"/>
      </a:dk1>
      <a:lt1>
        <a:srgbClr val="E3E2E8"/>
      </a:lt1>
      <a:dk2>
        <a:srgbClr val="A7A7A7"/>
      </a:dk2>
      <a:lt2>
        <a:srgbClr val="535353"/>
      </a:lt2>
      <a:accent1>
        <a:srgbClr val="93A94E"/>
      </a:accent1>
      <a:accent2>
        <a:srgbClr val="B6A03C"/>
      </a:accent2>
      <a:accent3>
        <a:srgbClr val="EA8946"/>
      </a:accent3>
      <a:accent4>
        <a:srgbClr val="EB4E4F"/>
      </a:accent4>
      <a:accent5>
        <a:srgbClr val="EE6EA5"/>
      </a:accent5>
      <a:accent6>
        <a:srgbClr val="EB4ED2"/>
      </a:accent6>
      <a:hlink>
        <a:srgbClr val="0000FF"/>
      </a:hlink>
      <a:folHlink>
        <a:srgbClr val="FF00FF"/>
      </a:folHlink>
    </a:clrScheme>
    <a:fontScheme name="LinesVTI">
      <a:majorFont>
        <a:latin typeface="Helvetica"/>
        <a:ea typeface="Helvetica"/>
        <a:cs typeface="Helvetica"/>
      </a:majorFont>
      <a:minorFont>
        <a:latin typeface="Neue Haas Grotesk Text Pro"/>
        <a:ea typeface="Neue Haas Grotesk Text Pro"/>
        <a:cs typeface="Neue Haas Grotesk Text Pro"/>
      </a:minorFont>
    </a:fontScheme>
    <a:fmtScheme name="LinesVTI">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3E2E8"/>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LinesVTI">
  <a:themeElements>
    <a:clrScheme name="LinesVTI">
      <a:dk1>
        <a:srgbClr val="000000"/>
      </a:dk1>
      <a:lt1>
        <a:srgbClr val="FFFFFF"/>
      </a:lt1>
      <a:dk2>
        <a:srgbClr val="A7A7A7"/>
      </a:dk2>
      <a:lt2>
        <a:srgbClr val="535353"/>
      </a:lt2>
      <a:accent1>
        <a:srgbClr val="93A94E"/>
      </a:accent1>
      <a:accent2>
        <a:srgbClr val="B6A03C"/>
      </a:accent2>
      <a:accent3>
        <a:srgbClr val="EA8946"/>
      </a:accent3>
      <a:accent4>
        <a:srgbClr val="EB4E4F"/>
      </a:accent4>
      <a:accent5>
        <a:srgbClr val="EE6EA5"/>
      </a:accent5>
      <a:accent6>
        <a:srgbClr val="EB4ED2"/>
      </a:accent6>
      <a:hlink>
        <a:srgbClr val="0000FF"/>
      </a:hlink>
      <a:folHlink>
        <a:srgbClr val="FF00FF"/>
      </a:folHlink>
    </a:clrScheme>
    <a:fontScheme name="LinesVTI">
      <a:majorFont>
        <a:latin typeface="Helvetica"/>
        <a:ea typeface="Helvetica"/>
        <a:cs typeface="Helvetica"/>
      </a:majorFont>
      <a:minorFont>
        <a:latin typeface="Neue Haas Grotesk Text Pro"/>
        <a:ea typeface="Neue Haas Grotesk Text Pro"/>
        <a:cs typeface="Neue Haas Grotesk Text Pro"/>
      </a:minorFont>
    </a:fontScheme>
    <a:fmtScheme name="LinesVTI">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3E2E8"/>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1099</TotalTime>
  <Words>1530</Words>
  <Application>Microsoft Office PowerPoint</Application>
  <PresentationFormat>Widescreen</PresentationFormat>
  <Paragraphs>429</Paragraphs>
  <Slides>18</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Arial Narrow</vt:lpstr>
      <vt:lpstr>Helvetica</vt:lpstr>
      <vt:lpstr>Neue Haas Grotesk Text Pro</vt:lpstr>
      <vt:lpstr>Times New Roman</vt:lpstr>
      <vt:lpstr>Wingdings</vt:lpstr>
      <vt:lpstr>LinesVTI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Charlene Edivan</dc:creator>
  <cp:lastModifiedBy>Anthony Warnecke</cp:lastModifiedBy>
  <cp:revision>96</cp:revision>
  <dcterms:modified xsi:type="dcterms:W3CDTF">2023-03-14T18:37:37Z</dcterms:modified>
</cp:coreProperties>
</file>