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1" r:id="rId1"/>
    <p:sldMasterId id="2147483687" r:id="rId2"/>
  </p:sldMasterIdLst>
  <p:notesMasterIdLst>
    <p:notesMasterId r:id="rId52"/>
  </p:notesMasterIdLst>
  <p:handoutMasterIdLst>
    <p:handoutMasterId r:id="rId53"/>
  </p:handoutMasterIdLst>
  <p:sldIdLst>
    <p:sldId id="314" r:id="rId3"/>
    <p:sldId id="258" r:id="rId4"/>
    <p:sldId id="259" r:id="rId5"/>
    <p:sldId id="260" r:id="rId6"/>
    <p:sldId id="262" r:id="rId7"/>
    <p:sldId id="264" r:id="rId8"/>
    <p:sldId id="315" r:id="rId9"/>
    <p:sldId id="347" r:id="rId10"/>
    <p:sldId id="263" r:id="rId11"/>
    <p:sldId id="286" r:id="rId12"/>
    <p:sldId id="266" r:id="rId13"/>
    <p:sldId id="267" r:id="rId14"/>
    <p:sldId id="312" r:id="rId15"/>
    <p:sldId id="269" r:id="rId16"/>
    <p:sldId id="270" r:id="rId17"/>
    <p:sldId id="309" r:id="rId18"/>
    <p:sldId id="271" r:id="rId19"/>
    <p:sldId id="287" r:id="rId20"/>
    <p:sldId id="272" r:id="rId21"/>
    <p:sldId id="291" r:id="rId22"/>
    <p:sldId id="288" r:id="rId23"/>
    <p:sldId id="337" r:id="rId24"/>
    <p:sldId id="292" r:id="rId25"/>
    <p:sldId id="294" r:id="rId26"/>
    <p:sldId id="295" r:id="rId27"/>
    <p:sldId id="296" r:id="rId28"/>
    <p:sldId id="297" r:id="rId29"/>
    <p:sldId id="298" r:id="rId30"/>
    <p:sldId id="299" r:id="rId31"/>
    <p:sldId id="300" r:id="rId32"/>
    <p:sldId id="301" r:id="rId33"/>
    <p:sldId id="342" r:id="rId34"/>
    <p:sldId id="325" r:id="rId35"/>
    <p:sldId id="341" r:id="rId36"/>
    <p:sldId id="344" r:id="rId37"/>
    <p:sldId id="345" r:id="rId38"/>
    <p:sldId id="340" r:id="rId39"/>
    <p:sldId id="346" r:id="rId40"/>
    <p:sldId id="349" r:id="rId41"/>
    <p:sldId id="350" r:id="rId42"/>
    <p:sldId id="351" r:id="rId43"/>
    <p:sldId id="338" r:id="rId44"/>
    <p:sldId id="352" r:id="rId45"/>
    <p:sldId id="331" r:id="rId46"/>
    <p:sldId id="353" r:id="rId47"/>
    <p:sldId id="355" r:id="rId48"/>
    <p:sldId id="281" r:id="rId49"/>
    <p:sldId id="310" r:id="rId50"/>
    <p:sldId id="311" r:id="rId51"/>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3912"/>
    <a:srgbClr val="FF9A00"/>
    <a:srgbClr val="3266CC"/>
    <a:srgbClr val="112051"/>
    <a:srgbClr val="FED91D"/>
    <a:srgbClr val="FFC001"/>
    <a:srgbClr val="111F51"/>
    <a:srgbClr val="FDD91D"/>
    <a:srgbClr val="C7AE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p:restoredLeft sz="16000"/>
    <p:restoredTop sz="91429"/>
  </p:normalViewPr>
  <p:slideViewPr>
    <p:cSldViewPr snapToGrid="0">
      <p:cViewPr varScale="1">
        <p:scale>
          <a:sx n="45" d="100"/>
          <a:sy n="45" d="100"/>
        </p:scale>
        <p:origin x="392" y="192"/>
      </p:cViewPr>
      <p:guideLst/>
    </p:cSldViewPr>
  </p:slideViewPr>
  <p:outlineViewPr>
    <p:cViewPr>
      <p:scale>
        <a:sx n="33" d="100"/>
        <a:sy n="33" d="100"/>
      </p:scale>
      <p:origin x="0" y="-1704"/>
    </p:cViewPr>
  </p:outlineViewPr>
  <p:notesTextViewPr>
    <p:cViewPr>
      <p:scale>
        <a:sx n="20" d="100"/>
        <a:sy n="20" d="100"/>
      </p:scale>
      <p:origin x="0" y="0"/>
    </p:cViewPr>
  </p:notesTextViewPr>
  <p:sorterViewPr>
    <p:cViewPr>
      <p:scale>
        <a:sx n="145" d="100"/>
        <a:sy n="145" d="100"/>
      </p:scale>
      <p:origin x="0" y="0"/>
    </p:cViewPr>
  </p:sorterViewPr>
  <p:notesViewPr>
    <p:cSldViewPr snapToGrid="0">
      <p:cViewPr varScale="1">
        <p:scale>
          <a:sx n="38" d="100"/>
          <a:sy n="38" d="100"/>
        </p:scale>
        <p:origin x="4176"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ADFE93-D540-C940-9510-5B880250B3BB}"/>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4AC9514-71E3-2D42-ABE2-7ED4EA93C954}"/>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5903EF7-9629-4649-AD4E-29E02BE6A3DC}" type="datetimeFigureOut">
              <a:rPr lang="en-US" smtClean="0"/>
              <a:t>6/27/20</a:t>
            </a:fld>
            <a:endParaRPr lang="en-US"/>
          </a:p>
        </p:txBody>
      </p:sp>
      <p:sp>
        <p:nvSpPr>
          <p:cNvPr id="4" name="Footer Placeholder 3">
            <a:extLst>
              <a:ext uri="{FF2B5EF4-FFF2-40B4-BE49-F238E27FC236}">
                <a16:creationId xmlns:a16="http://schemas.microsoft.com/office/drawing/2014/main" id="{5EF0B682-E9CC-0142-9F3B-729DF3716825}"/>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E67F4BC-C37B-4042-883E-DAD9D0146C95}"/>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429A4CE-F3E5-0B47-9D71-DE2DA121208B}" type="slidenum">
              <a:rPr lang="en-US" smtClean="0"/>
              <a:t>‹#›</a:t>
            </a:fld>
            <a:endParaRPr lang="en-US"/>
          </a:p>
        </p:txBody>
      </p:sp>
    </p:spTree>
    <p:extLst>
      <p:ext uri="{BB962C8B-B14F-4D97-AF65-F5344CB8AC3E}">
        <p14:creationId xmlns:p14="http://schemas.microsoft.com/office/powerpoint/2010/main" val="11076663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37839" cy="466434"/>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70937" y="0"/>
            <a:ext cx="3037839" cy="466434"/>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717550" y="1162050"/>
            <a:ext cx="5575300" cy="31368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039" y="4473892"/>
            <a:ext cx="5608319" cy="3660457"/>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29967"/>
            <a:ext cx="3037839" cy="466433"/>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460636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7682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8161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9656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506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2188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40095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09051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7253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1441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24145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93658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023462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84391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4078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2828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87548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62409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53822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00549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786206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15869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000518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480530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4430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27733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3200" b="0" i="0" u="none" strike="noStrike" cap="none" dirty="0">
                <a:solidFill>
                  <a:schemeClr val="dk1"/>
                </a:solidFill>
                <a:latin typeface="Calibri"/>
                <a:ea typeface="Calibri"/>
                <a:cs typeface="Calibri"/>
                <a:sym typeface="Calibri"/>
              </a:rPr>
              <a:t>LGBTQIA refer to lesbian, gay, bisexual, transgender, queer or questioning, intersex, and asexual or allied</a:t>
            </a:r>
            <a:endParaRPr sz="3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92734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3200" b="0" i="0" u="none" strike="noStrike" cap="none" dirty="0">
                <a:solidFill>
                  <a:schemeClr val="dk1"/>
                </a:solidFill>
                <a:latin typeface="Calibri"/>
                <a:ea typeface="Calibri"/>
                <a:cs typeface="Calibri"/>
                <a:sym typeface="Calibri"/>
              </a:rPr>
              <a:t>LGBTQIA refer to lesbian, gay, bisexual, transgender, queer or questioning, intersex, and asexual or allied</a:t>
            </a:r>
            <a:endParaRPr sz="3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41581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3200" b="0" i="0" u="none" strike="noStrike" cap="none" dirty="0">
                <a:solidFill>
                  <a:schemeClr val="dk1"/>
                </a:solidFill>
                <a:latin typeface="Calibri"/>
                <a:ea typeface="Calibri"/>
                <a:cs typeface="Calibri"/>
                <a:sym typeface="Calibri"/>
              </a:rPr>
              <a:t>LGBTQIA refer to lesbian, gay, bisexual, transgender, queer or questioning, intersex, and asexual or allied</a:t>
            </a:r>
            <a:endParaRPr sz="3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5695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3200" b="0" i="0" u="none" strike="noStrike" cap="none" dirty="0">
                <a:solidFill>
                  <a:schemeClr val="dk1"/>
                </a:solidFill>
                <a:latin typeface="Calibri"/>
                <a:ea typeface="Calibri"/>
                <a:cs typeface="Calibri"/>
                <a:sym typeface="Calibri"/>
              </a:rPr>
              <a:t>LGBTQIA refer to lesbian, gay, bisexual, transgender, queer or questioning, intersex, and asexual or allied</a:t>
            </a:r>
            <a:endParaRPr sz="3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44835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3200" b="0" i="0" u="none" strike="noStrike" cap="none" dirty="0">
                <a:solidFill>
                  <a:schemeClr val="dk1"/>
                </a:solidFill>
                <a:latin typeface="Calibri"/>
                <a:ea typeface="Calibri"/>
                <a:cs typeface="Calibri"/>
                <a:sym typeface="Calibri"/>
              </a:rPr>
              <a:t>LGBTQIA refer to lesbian, gay, bisexual, transgender, queer or questioning, intersex, and asexual or allied</a:t>
            </a:r>
            <a:endParaRPr sz="3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007742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3200" b="0" i="0" u="none" strike="noStrike" cap="none" dirty="0">
                <a:solidFill>
                  <a:schemeClr val="dk1"/>
                </a:solidFill>
                <a:latin typeface="Calibri"/>
                <a:ea typeface="Calibri"/>
                <a:cs typeface="Calibri"/>
                <a:sym typeface="Calibri"/>
              </a:rPr>
              <a:t>LGBTQIA refer to lesbian, gay, bisexual, transgender, queer or questioning, intersex, and asexual or allied</a:t>
            </a:r>
            <a:endParaRPr sz="3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92975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3200" b="0" i="0" u="none" strike="noStrike" cap="none" dirty="0">
                <a:solidFill>
                  <a:schemeClr val="dk1"/>
                </a:solidFill>
                <a:latin typeface="Calibri"/>
                <a:ea typeface="Calibri"/>
                <a:cs typeface="Calibri"/>
                <a:sym typeface="Calibri"/>
              </a:rPr>
              <a:t>LGBTQIA refer to lesbian, gay, bisexual, transgender, queer or questioning, intersex, and asexual or allied</a:t>
            </a:r>
            <a:endParaRPr sz="3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155089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63869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54826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35</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632659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36</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6333789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988157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38</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8035563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840677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3200" b="0" i="0" u="none" strike="noStrike" cap="none" dirty="0">
                <a:solidFill>
                  <a:schemeClr val="dk1"/>
                </a:solidFill>
                <a:latin typeface="Calibri"/>
                <a:ea typeface="Calibri"/>
                <a:cs typeface="Calibri"/>
                <a:sym typeface="Calibri"/>
              </a:rPr>
              <a:t>LGBTQIA refer to lesbian, gay, bisexual, transgender, queer or questioning, intersex, and asexual or allied</a:t>
            </a:r>
            <a:endParaRPr sz="3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85932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41</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203251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3310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43</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6025355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063403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45</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5760021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69168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88025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066569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1039" y="4473892"/>
            <a:ext cx="5608319" cy="3660457"/>
          </a:xfrm>
          <a:prstGeom prst="rect">
            <a:avLst/>
          </a:prstGeom>
          <a:noFill/>
          <a:ln>
            <a:noFill/>
          </a:ln>
        </p:spPr>
        <p:txBody>
          <a:bodyPr lIns="93175" tIns="46575" rIns="93175" bIns="46575"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This is related to the </a:t>
            </a:r>
            <a:endParaRPr sz="1200" b="0" i="0" u="none" strike="noStrike" cap="none"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970937" y="8829967"/>
            <a:ext cx="3037839" cy="466433"/>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890846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spTree>
      <p:nvGrpSpPr>
        <p:cNvPr id="1" name="Shape 19"/>
        <p:cNvGrpSpPr/>
        <p:nvPr/>
      </p:nvGrpSpPr>
      <p:grpSpPr>
        <a:xfrm>
          <a:off x="0" y="0"/>
          <a:ext cx="0" cy="0"/>
          <a:chOff x="0" y="0"/>
          <a:chExt cx="0" cy="0"/>
        </a:xfrm>
      </p:grpSpPr>
      <p:sp>
        <p:nvSpPr>
          <p:cNvPr id="20" name="Shape 20"/>
          <p:cNvSpPr txBox="1">
            <a:spLocks noGrp="1"/>
          </p:cNvSpPr>
          <p:nvPr>
            <p:ph type="ctrTitle"/>
          </p:nvPr>
        </p:nvSpPr>
        <p:spPr>
          <a:xfrm>
            <a:off x="1524000" y="2101290"/>
            <a:ext cx="91440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rgbClr val="112151"/>
              </a:buClr>
              <a:buFont typeface="Calibri"/>
              <a:buNone/>
              <a:defRPr sz="4500" b="1" i="0" u="none" strike="noStrike" cap="none">
                <a:solidFill>
                  <a:srgbClr val="11215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1" name="Shape 21"/>
          <p:cNvSpPr txBox="1">
            <a:spLocks noGrp="1"/>
          </p:cNvSpPr>
          <p:nvPr>
            <p:ph type="subTitle" idx="1"/>
          </p:nvPr>
        </p:nvSpPr>
        <p:spPr>
          <a:xfrm>
            <a:off x="1524000" y="4517530"/>
            <a:ext cx="9144000" cy="915491"/>
          </a:xfrm>
          <a:prstGeom prst="rect">
            <a:avLst/>
          </a:prstGeom>
          <a:noFill/>
          <a:ln>
            <a:noFill/>
          </a:ln>
        </p:spPr>
        <p:txBody>
          <a:bodyPr lIns="91425" tIns="91425" rIns="91425" bIns="91425" anchor="t" anchorCtr="0"/>
          <a:lstStyle>
            <a:lvl1pPr marL="0" marR="0" lvl="0" indent="0" algn="ctr" rtl="0">
              <a:lnSpc>
                <a:spcPct val="90000"/>
              </a:lnSpc>
              <a:spcBef>
                <a:spcPts val="750"/>
              </a:spcBef>
              <a:buClr>
                <a:srgbClr val="DD7500"/>
              </a:buClr>
              <a:buFont typeface="Arial"/>
              <a:buNone/>
              <a:defRPr sz="1800" b="0" i="0" u="none" strike="noStrike" cap="none">
                <a:solidFill>
                  <a:srgbClr val="DD7500"/>
                </a:solidFill>
                <a:latin typeface="Calibri"/>
                <a:ea typeface="Calibri"/>
                <a:cs typeface="Calibri"/>
                <a:sym typeface="Calibri"/>
              </a:defRPr>
            </a:lvl1pPr>
            <a:lvl2pPr marL="342900" marR="0" lvl="1" indent="0" algn="ctr" rtl="0">
              <a:lnSpc>
                <a:spcPct val="90000"/>
              </a:lnSpc>
              <a:spcBef>
                <a:spcPts val="375"/>
              </a:spcBef>
              <a:buClr>
                <a:schemeClr val="dk1"/>
              </a:buClr>
              <a:buFont typeface="Noto Sans Symbols"/>
              <a:buNone/>
              <a:defRPr sz="1500" b="0" i="0" u="none" strike="noStrike" cap="none">
                <a:solidFill>
                  <a:schemeClr val="accent2"/>
                </a:solidFill>
                <a:latin typeface="Calibri"/>
                <a:ea typeface="Calibri"/>
                <a:cs typeface="Calibri"/>
                <a:sym typeface="Calibri"/>
              </a:defRPr>
            </a:lvl2pPr>
            <a:lvl3pPr marL="685800" marR="0" lvl="2" indent="0" algn="ctr" rtl="0">
              <a:lnSpc>
                <a:spcPct val="90000"/>
              </a:lnSpc>
              <a:spcBef>
                <a:spcPts val="375"/>
              </a:spcBef>
              <a:buClr>
                <a:schemeClr val="dk1"/>
              </a:buClr>
              <a:buFont typeface="Noto Sans Symbols"/>
              <a:buNone/>
              <a:defRPr sz="1350" b="0" i="0" u="none" strike="noStrike" cap="none">
                <a:solidFill>
                  <a:srgbClr val="3FAE29"/>
                </a:solidFill>
                <a:latin typeface="Calibri"/>
                <a:ea typeface="Calibri"/>
                <a:cs typeface="Calibri"/>
                <a:sym typeface="Calibri"/>
              </a:defRPr>
            </a:lvl3pPr>
            <a:lvl4pPr marL="1028700" marR="0" lvl="3" indent="0" algn="ctr" rtl="0">
              <a:lnSpc>
                <a:spcPct val="90000"/>
              </a:lnSpc>
              <a:spcBef>
                <a:spcPts val="375"/>
              </a:spcBef>
              <a:buClr>
                <a:schemeClr val="dk1"/>
              </a:buClr>
              <a:buFont typeface="Noto Sans Symbols"/>
              <a:buNone/>
              <a:defRPr sz="1200" b="0" i="0" u="none" strike="noStrike" cap="none">
                <a:solidFill>
                  <a:srgbClr val="3FAE29"/>
                </a:solidFill>
                <a:latin typeface="Calibri"/>
                <a:ea typeface="Calibri"/>
                <a:cs typeface="Calibri"/>
                <a:sym typeface="Calibri"/>
              </a:defRPr>
            </a:lvl4pPr>
            <a:lvl5pPr marL="1371600" marR="0" lvl="4" indent="0" algn="ctr" rtl="0">
              <a:lnSpc>
                <a:spcPct val="90000"/>
              </a:lnSpc>
              <a:spcBef>
                <a:spcPts val="375"/>
              </a:spcBef>
              <a:buClr>
                <a:schemeClr val="dk1"/>
              </a:buClr>
              <a:buFont typeface="Noto Sans Symbols"/>
              <a:buNone/>
              <a:defRPr sz="1200" b="0" i="0" u="none" strike="noStrike" cap="none">
                <a:solidFill>
                  <a:srgbClr val="3FAE29"/>
                </a:solidFill>
                <a:latin typeface="Calibri"/>
                <a:ea typeface="Calibri"/>
                <a:cs typeface="Calibri"/>
                <a:sym typeface="Calibri"/>
              </a:defRPr>
            </a:lvl5pPr>
            <a:lvl6pPr marL="1714500" marR="0" lvl="5"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6pPr>
            <a:lvl7pPr marL="2057400" marR="0" lvl="6"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7pPr>
            <a:lvl8pPr marL="2400300" marR="0" lvl="7"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8pPr>
            <a:lvl9pPr marL="2743200" marR="0" lvl="8"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9pPr>
          </a:lstStyle>
          <a:p>
            <a:r>
              <a:rPr lang="en-US"/>
              <a:t>Click to edit Master subtitle style</a:t>
            </a:r>
            <a:endParaRPr/>
          </a:p>
        </p:txBody>
      </p:sp>
      <p:sp>
        <p:nvSpPr>
          <p:cNvPr id="23" name="Shape 23"/>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pic>
        <p:nvPicPr>
          <p:cNvPr id="25" name="Shape 25"/>
          <p:cNvPicPr preferRelativeResize="0"/>
          <p:nvPr/>
        </p:nvPicPr>
        <p:blipFill rotWithShape="1">
          <a:blip r:embed="rId2">
            <a:alphaModFix/>
          </a:blip>
          <a:srcRect/>
          <a:stretch/>
        </p:blipFill>
        <p:spPr>
          <a:xfrm>
            <a:off x="339613" y="289990"/>
            <a:ext cx="1349994" cy="1349994"/>
          </a:xfrm>
          <a:prstGeom prst="rect">
            <a:avLst/>
          </a:prstGeom>
          <a:noFill/>
          <a:ln>
            <a:noFill/>
          </a:ln>
        </p:spPr>
      </p:pic>
      <p:grpSp>
        <p:nvGrpSpPr>
          <p:cNvPr id="4" name="Group 3">
            <a:extLst>
              <a:ext uri="{FF2B5EF4-FFF2-40B4-BE49-F238E27FC236}">
                <a16:creationId xmlns:a16="http://schemas.microsoft.com/office/drawing/2014/main" id="{665DDC29-72CF-F540-94A8-F99E7C25E6ED}"/>
              </a:ext>
            </a:extLst>
          </p:cNvPr>
          <p:cNvGrpSpPr/>
          <p:nvPr userDrawn="1"/>
        </p:nvGrpSpPr>
        <p:grpSpPr>
          <a:xfrm>
            <a:off x="3668065" y="232116"/>
            <a:ext cx="8269695" cy="971650"/>
            <a:chOff x="3077756" y="674316"/>
            <a:chExt cx="8269695" cy="999203"/>
          </a:xfrm>
        </p:grpSpPr>
        <p:sp>
          <p:nvSpPr>
            <p:cNvPr id="27" name="Shape 27"/>
            <p:cNvSpPr txBox="1"/>
            <p:nvPr/>
          </p:nvSpPr>
          <p:spPr>
            <a:xfrm>
              <a:off x="3313305" y="674316"/>
              <a:ext cx="8010289" cy="769441"/>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4400" b="1" i="0" u="none" strike="noStrike" cap="none" dirty="0">
                  <a:solidFill>
                    <a:schemeClr val="dk1"/>
                  </a:solidFill>
                  <a:latin typeface="Calibri"/>
                  <a:ea typeface="Calibri"/>
                  <a:cs typeface="Calibri"/>
                  <a:sym typeface="Calibri"/>
                </a:rPr>
                <a:t>Alvord Unified School District</a:t>
              </a:r>
            </a:p>
          </p:txBody>
        </p:sp>
        <p:sp>
          <p:nvSpPr>
            <p:cNvPr id="28" name="Shape 28"/>
            <p:cNvSpPr txBox="1"/>
            <p:nvPr/>
          </p:nvSpPr>
          <p:spPr>
            <a:xfrm>
              <a:off x="3077756" y="1242633"/>
              <a:ext cx="8269695" cy="430886"/>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2100" b="0" i="0" u="none" strike="noStrike" cap="none">
                  <a:solidFill>
                    <a:schemeClr val="dk1"/>
                  </a:solidFill>
                  <a:latin typeface="Calibri"/>
                  <a:ea typeface="Calibri"/>
                  <a:cs typeface="Calibri"/>
                  <a:sym typeface="Calibri"/>
                </a:rPr>
                <a:t>Our Promise: All students will realize their unlimited potential. </a:t>
              </a:r>
            </a:p>
          </p:txBody>
        </p:sp>
      </p:grpSp>
      <p:pic>
        <p:nvPicPr>
          <p:cNvPr id="3" name="Picture 2">
            <a:extLst>
              <a:ext uri="{FF2B5EF4-FFF2-40B4-BE49-F238E27FC236}">
                <a16:creationId xmlns:a16="http://schemas.microsoft.com/office/drawing/2014/main" id="{6B9F2F00-7861-C84C-BFEF-BBCF9CA571E1}"/>
              </a:ext>
            </a:extLst>
          </p:cNvPr>
          <p:cNvPicPr>
            <a:picLocks noChangeAspect="1"/>
          </p:cNvPicPr>
          <p:nvPr userDrawn="1"/>
        </p:nvPicPr>
        <p:blipFill>
          <a:blip r:embed="rId3">
            <a:alphaModFix amt="15000"/>
          </a:blip>
          <a:stretch>
            <a:fillRect/>
          </a:stretch>
        </p:blipFill>
        <p:spPr>
          <a:xfrm>
            <a:off x="0" y="0"/>
            <a:ext cx="12192000" cy="613257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831850" y="1709740"/>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45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8" name="Shape 38"/>
          <p:cNvSpPr txBox="1">
            <a:spLocks noGrp="1"/>
          </p:cNvSpPr>
          <p:nvPr>
            <p:ph type="body" idx="1"/>
          </p:nvPr>
        </p:nvSpPr>
        <p:spPr>
          <a:xfrm>
            <a:off x="831850" y="4589464"/>
            <a:ext cx="10515599" cy="1500187"/>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1800" b="0" i="0" u="none" strike="noStrike" cap="none">
                <a:solidFill>
                  <a:schemeClr val="accent5"/>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1500" b="0" i="0" u="none" strike="noStrike" cap="none">
                <a:solidFill>
                  <a:srgbClr val="888A96"/>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1350" b="0" i="0" u="none" strike="noStrike" cap="none">
                <a:solidFill>
                  <a:srgbClr val="888A96"/>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1200" b="0" i="0" u="none" strike="noStrike" cap="none">
                <a:solidFill>
                  <a:srgbClr val="888A96"/>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1200" b="0" i="0" u="none" strike="noStrike" cap="none">
                <a:solidFill>
                  <a:srgbClr val="888A96"/>
                </a:solidFill>
                <a:latin typeface="Calibri"/>
                <a:ea typeface="Calibri"/>
                <a:cs typeface="Calibri"/>
                <a:sym typeface="Calibri"/>
              </a:defRPr>
            </a:lvl5pPr>
            <a:lvl6pPr marL="1714500" marR="0" lvl="5" indent="0" algn="l" rtl="0">
              <a:lnSpc>
                <a:spcPct val="90000"/>
              </a:lnSpc>
              <a:spcBef>
                <a:spcPts val="375"/>
              </a:spcBef>
              <a:buClr>
                <a:srgbClr val="888A96"/>
              </a:buClr>
              <a:buFont typeface="Arial"/>
              <a:buNone/>
              <a:defRPr sz="1200" b="0" i="0" u="none" strike="noStrike" cap="none">
                <a:solidFill>
                  <a:srgbClr val="888A96"/>
                </a:solidFill>
                <a:latin typeface="Calibri"/>
                <a:ea typeface="Calibri"/>
                <a:cs typeface="Calibri"/>
                <a:sym typeface="Calibri"/>
              </a:defRPr>
            </a:lvl6pPr>
            <a:lvl7pPr marL="2057400" marR="0" lvl="6" indent="0" algn="l" rtl="0">
              <a:lnSpc>
                <a:spcPct val="90000"/>
              </a:lnSpc>
              <a:spcBef>
                <a:spcPts val="375"/>
              </a:spcBef>
              <a:buClr>
                <a:srgbClr val="888A96"/>
              </a:buClr>
              <a:buFont typeface="Arial"/>
              <a:buNone/>
              <a:defRPr sz="1200" b="0" i="0" u="none" strike="noStrike" cap="none">
                <a:solidFill>
                  <a:srgbClr val="888A96"/>
                </a:solidFill>
                <a:latin typeface="Calibri"/>
                <a:ea typeface="Calibri"/>
                <a:cs typeface="Calibri"/>
                <a:sym typeface="Calibri"/>
              </a:defRPr>
            </a:lvl7pPr>
            <a:lvl8pPr marL="2400300" marR="0" lvl="7" indent="0" algn="l" rtl="0">
              <a:lnSpc>
                <a:spcPct val="90000"/>
              </a:lnSpc>
              <a:spcBef>
                <a:spcPts val="375"/>
              </a:spcBef>
              <a:buClr>
                <a:srgbClr val="888A96"/>
              </a:buClr>
              <a:buFont typeface="Arial"/>
              <a:buNone/>
              <a:defRPr sz="1200" b="0" i="0" u="none" strike="noStrike" cap="none">
                <a:solidFill>
                  <a:srgbClr val="888A96"/>
                </a:solidFill>
                <a:latin typeface="Calibri"/>
                <a:ea typeface="Calibri"/>
                <a:cs typeface="Calibri"/>
                <a:sym typeface="Calibri"/>
              </a:defRPr>
            </a:lvl8pPr>
            <a:lvl9pPr marL="2743200" marR="0" lvl="8" indent="0" algn="l" rtl="0">
              <a:lnSpc>
                <a:spcPct val="90000"/>
              </a:lnSpc>
              <a:spcBef>
                <a:spcPts val="375"/>
              </a:spcBef>
              <a:buClr>
                <a:srgbClr val="888A96"/>
              </a:buClr>
              <a:buFont typeface="Arial"/>
              <a:buNone/>
              <a:defRPr sz="1200" b="0" i="0" u="none" strike="noStrike" cap="none">
                <a:solidFill>
                  <a:srgbClr val="888A96"/>
                </a:solidFill>
                <a:latin typeface="Calibri"/>
                <a:ea typeface="Calibri"/>
                <a:cs typeface="Calibri"/>
                <a:sym typeface="Calibri"/>
              </a:defRPr>
            </a:lvl9pPr>
          </a:lstStyle>
          <a:p>
            <a:pPr lvl="0"/>
            <a:r>
              <a:rPr lang="en-US"/>
              <a:t>Edit Master text styles</a:t>
            </a:r>
          </a:p>
        </p:txBody>
      </p:sp>
      <p:sp>
        <p:nvSpPr>
          <p:cNvPr id="40" name="Shape 40"/>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6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dirty="0"/>
              <a:t>June 25, 2020</a:t>
            </a:r>
          </a:p>
        </p:txBody>
      </p:sp>
      <p:pic>
        <p:nvPicPr>
          <p:cNvPr id="15" name="Shape 25"/>
          <p:cNvPicPr preferRelativeResize="0"/>
          <p:nvPr userDrawn="1"/>
        </p:nvPicPr>
        <p:blipFill rotWithShape="1">
          <a:blip r:embed="rId2">
            <a:alphaModFix/>
          </a:blip>
          <a:srcRect/>
          <a:stretch/>
        </p:blipFill>
        <p:spPr>
          <a:xfrm>
            <a:off x="455360" y="323525"/>
            <a:ext cx="1349994" cy="1349994"/>
          </a:xfrm>
          <a:prstGeom prst="rect">
            <a:avLst/>
          </a:prstGeom>
          <a:noFill/>
          <a:ln>
            <a:noFill/>
          </a:ln>
        </p:spPr>
      </p:pic>
      <p:sp>
        <p:nvSpPr>
          <p:cNvPr id="16" name="Shape 27"/>
          <p:cNvSpPr txBox="1"/>
          <p:nvPr userDrawn="1"/>
        </p:nvSpPr>
        <p:spPr>
          <a:xfrm>
            <a:off x="3313305" y="674316"/>
            <a:ext cx="8010289" cy="769441"/>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4400" b="1" i="0" u="none" strike="noStrike" cap="none">
                <a:solidFill>
                  <a:schemeClr val="dk1"/>
                </a:solidFill>
                <a:latin typeface="Calibri"/>
                <a:ea typeface="Calibri"/>
                <a:cs typeface="Calibri"/>
                <a:sym typeface="Calibri"/>
              </a:rPr>
              <a:t>Alvord Unified School District</a:t>
            </a:r>
          </a:p>
        </p:txBody>
      </p:sp>
      <p:sp>
        <p:nvSpPr>
          <p:cNvPr id="17" name="Shape 28"/>
          <p:cNvSpPr txBox="1"/>
          <p:nvPr userDrawn="1"/>
        </p:nvSpPr>
        <p:spPr>
          <a:xfrm>
            <a:off x="3077756" y="1242633"/>
            <a:ext cx="8269695" cy="430886"/>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2100" b="0" i="0" u="none" strike="noStrike" cap="none">
                <a:solidFill>
                  <a:schemeClr val="dk1"/>
                </a:solidFill>
                <a:latin typeface="Calibri"/>
                <a:ea typeface="Calibri"/>
                <a:cs typeface="Calibri"/>
                <a:sym typeface="Calibri"/>
              </a:rPr>
              <a:t>Our Promise: All students will realize their unlimited potential.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wo Conten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838200" y="365127"/>
            <a:ext cx="10515599" cy="96405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33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8" name="Shape 48"/>
          <p:cNvSpPr txBox="1">
            <a:spLocks noGrp="1"/>
          </p:cNvSpPr>
          <p:nvPr>
            <p:ph type="body" idx="1"/>
          </p:nvPr>
        </p:nvSpPr>
        <p:spPr>
          <a:xfrm>
            <a:off x="838200" y="1467405"/>
            <a:ext cx="5181600" cy="435133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6"/>
              </a:buClr>
              <a:buFont typeface="Noto Sans Symbols"/>
              <a:buNone/>
              <a:defRPr sz="2800" b="0" i="0" u="none" strike="noStrike" cap="none">
                <a:solidFill>
                  <a:srgbClr val="DD7500"/>
                </a:solidFill>
                <a:latin typeface="Calibri"/>
                <a:ea typeface="Calibri"/>
                <a:cs typeface="Calibri"/>
                <a:sym typeface="Calibri"/>
              </a:defRPr>
            </a:lvl1pPr>
            <a:lvl2pPr marL="514350" marR="0" lvl="1" indent="-19050" algn="l" rtl="0">
              <a:lnSpc>
                <a:spcPct val="90000"/>
              </a:lnSpc>
              <a:spcBef>
                <a:spcPts val="375"/>
              </a:spcBef>
              <a:buClr>
                <a:schemeClr val="dk1"/>
              </a:buClr>
              <a:buSzPct val="100000"/>
              <a:buFont typeface="Noto Sans Symbols"/>
              <a:buChar char="▪"/>
              <a:defRPr sz="2400" b="0" i="0" u="none" strike="noStrike" cap="none">
                <a:solidFill>
                  <a:schemeClr val="dk1"/>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49" name="Shape 49"/>
          <p:cNvSpPr txBox="1">
            <a:spLocks noGrp="1"/>
          </p:cNvSpPr>
          <p:nvPr>
            <p:ph type="body" idx="2"/>
          </p:nvPr>
        </p:nvSpPr>
        <p:spPr>
          <a:xfrm>
            <a:off x="6172200" y="1462642"/>
            <a:ext cx="5181600" cy="435133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6"/>
              </a:buClr>
              <a:buFont typeface="Noto Sans Symbols"/>
              <a:buNone/>
              <a:defRPr sz="2800" b="0" i="0" u="none" strike="noStrike" cap="none">
                <a:solidFill>
                  <a:srgbClr val="DD7500"/>
                </a:solidFill>
                <a:latin typeface="Calibri"/>
                <a:ea typeface="Calibri"/>
                <a:cs typeface="Calibri"/>
                <a:sym typeface="Calibri"/>
              </a:defRPr>
            </a:lvl1pPr>
            <a:lvl2pPr marL="514350" marR="0" lvl="1" indent="-19050" algn="l" rtl="0">
              <a:lnSpc>
                <a:spcPct val="90000"/>
              </a:lnSpc>
              <a:spcBef>
                <a:spcPts val="375"/>
              </a:spcBef>
              <a:buClr>
                <a:schemeClr val="dk1"/>
              </a:buClr>
              <a:buSzPct val="100000"/>
              <a:buFont typeface="Noto Sans Symbols"/>
              <a:buChar char="▪"/>
              <a:defRPr sz="2400" b="0" i="0" u="none" strike="noStrike" cap="none">
                <a:solidFill>
                  <a:schemeClr val="dk1"/>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51" name="Shape 51"/>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6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dirty="0"/>
              <a:t>June 25, 2020</a:t>
            </a:r>
          </a:p>
        </p:txBody>
      </p:sp>
      <p:sp>
        <p:nvSpPr>
          <p:cNvPr id="52" name="Shape 52"/>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53" name="Shape 53"/>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839787" y="365128"/>
            <a:ext cx="10515599" cy="967237"/>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33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6" name="Shape 56"/>
          <p:cNvSpPr txBox="1">
            <a:spLocks noGrp="1"/>
          </p:cNvSpPr>
          <p:nvPr>
            <p:ph type="body" idx="1"/>
          </p:nvPr>
        </p:nvSpPr>
        <p:spPr>
          <a:xfrm>
            <a:off x="839788" y="1332363"/>
            <a:ext cx="5157787" cy="823912"/>
          </a:xfrm>
          <a:prstGeom prst="rect">
            <a:avLst/>
          </a:prstGeom>
          <a:noFill/>
          <a:ln>
            <a:noFill/>
          </a:ln>
        </p:spPr>
        <p:txBody>
          <a:bodyPr lIns="91425" tIns="91425" rIns="91425" bIns="91425" anchor="b" anchorCtr="0"/>
          <a:lstStyle>
            <a:lvl1pPr marL="0" marR="0" lvl="0" indent="0" algn="l" rtl="0">
              <a:lnSpc>
                <a:spcPct val="90000"/>
              </a:lnSpc>
              <a:spcBef>
                <a:spcPts val="750"/>
              </a:spcBef>
              <a:buClr>
                <a:srgbClr val="DD7500"/>
              </a:buClr>
              <a:buFont typeface="Arial"/>
              <a:buNone/>
              <a:defRPr sz="2800" b="1" i="0" u="none" strike="noStrike" cap="none">
                <a:solidFill>
                  <a:srgbClr val="DD7500"/>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1500" b="1" i="0" u="none" strike="noStrike" cap="none">
                <a:solidFill>
                  <a:schemeClr val="accent2"/>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1350" b="1" i="0" u="none" strike="noStrike" cap="none">
                <a:solidFill>
                  <a:srgbClr val="3FAE29"/>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1200" b="1" i="0" u="none" strike="noStrike" cap="none">
                <a:solidFill>
                  <a:srgbClr val="3FAE29"/>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1200" b="1" i="0" u="none" strike="noStrike" cap="none">
                <a:solidFill>
                  <a:srgbClr val="3FAE29"/>
                </a:solidFill>
                <a:latin typeface="Calibri"/>
                <a:ea typeface="Calibri"/>
                <a:cs typeface="Calibri"/>
                <a:sym typeface="Calibri"/>
              </a:defRPr>
            </a:lvl5pPr>
            <a:lvl6pPr marL="1714500" marR="0" lvl="5"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57" name="Shape 57"/>
          <p:cNvSpPr txBox="1">
            <a:spLocks noGrp="1"/>
          </p:cNvSpPr>
          <p:nvPr>
            <p:ph type="body" idx="2"/>
          </p:nvPr>
        </p:nvSpPr>
        <p:spPr>
          <a:xfrm>
            <a:off x="839788" y="2156275"/>
            <a:ext cx="5157787" cy="368458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400" b="0" i="0" u="none" strike="noStrike" cap="none">
                <a:solidFill>
                  <a:schemeClr val="accent5"/>
                </a:solidFill>
                <a:latin typeface="Calibri"/>
                <a:ea typeface="Calibri"/>
                <a:cs typeface="Calibri"/>
                <a:sym typeface="Calibri"/>
              </a:defRPr>
            </a:lvl1pPr>
            <a:lvl2pPr marL="514350" marR="0" lvl="1" indent="-44450" algn="l" rtl="0">
              <a:lnSpc>
                <a:spcPct val="90000"/>
              </a:lnSpc>
              <a:spcBef>
                <a:spcPts val="375"/>
              </a:spcBef>
              <a:buClr>
                <a:schemeClr val="dk1"/>
              </a:buClr>
              <a:buSzPct val="100000"/>
              <a:buFont typeface="Noto Sans Symbols"/>
              <a:buChar char="▪"/>
              <a:defRPr sz="2000" b="0" i="0" u="none" strike="noStrike" cap="none">
                <a:solidFill>
                  <a:schemeClr val="dk1"/>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58" name="Shape 58"/>
          <p:cNvSpPr txBox="1">
            <a:spLocks noGrp="1"/>
          </p:cNvSpPr>
          <p:nvPr>
            <p:ph type="body" idx="3"/>
          </p:nvPr>
        </p:nvSpPr>
        <p:spPr>
          <a:xfrm>
            <a:off x="6172201" y="1332363"/>
            <a:ext cx="5183187" cy="823912"/>
          </a:xfrm>
          <a:prstGeom prst="rect">
            <a:avLst/>
          </a:prstGeom>
          <a:noFill/>
          <a:ln>
            <a:noFill/>
          </a:ln>
        </p:spPr>
        <p:txBody>
          <a:bodyPr lIns="91425" tIns="91425" rIns="91425" bIns="91425" anchor="b" anchorCtr="0"/>
          <a:lstStyle>
            <a:lvl1pPr marL="0" marR="0" lvl="0" indent="0" algn="l" rtl="0">
              <a:lnSpc>
                <a:spcPct val="90000"/>
              </a:lnSpc>
              <a:spcBef>
                <a:spcPts val="750"/>
              </a:spcBef>
              <a:buClr>
                <a:srgbClr val="DD7500"/>
              </a:buClr>
              <a:buFont typeface="Arial"/>
              <a:buNone/>
              <a:defRPr sz="2800" b="1" i="0" u="none" strike="noStrike" cap="none">
                <a:solidFill>
                  <a:srgbClr val="DD7500"/>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1500" b="1" i="0" u="none" strike="noStrike" cap="none">
                <a:solidFill>
                  <a:schemeClr val="accent2"/>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1350" b="1" i="0" u="none" strike="noStrike" cap="none">
                <a:solidFill>
                  <a:srgbClr val="3FAE29"/>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1200" b="1" i="0" u="none" strike="noStrike" cap="none">
                <a:solidFill>
                  <a:srgbClr val="3FAE29"/>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1200" b="1" i="0" u="none" strike="noStrike" cap="none">
                <a:solidFill>
                  <a:srgbClr val="3FAE29"/>
                </a:solidFill>
                <a:latin typeface="Calibri"/>
                <a:ea typeface="Calibri"/>
                <a:cs typeface="Calibri"/>
                <a:sym typeface="Calibri"/>
              </a:defRPr>
            </a:lvl5pPr>
            <a:lvl6pPr marL="1714500" marR="0" lvl="5"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59" name="Shape 59"/>
          <p:cNvSpPr txBox="1">
            <a:spLocks noGrp="1"/>
          </p:cNvSpPr>
          <p:nvPr>
            <p:ph type="body" idx="4"/>
          </p:nvPr>
        </p:nvSpPr>
        <p:spPr>
          <a:xfrm>
            <a:off x="6172201" y="2156275"/>
            <a:ext cx="5183187" cy="368458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400" b="0" i="0" u="none" strike="noStrike" cap="none">
                <a:solidFill>
                  <a:schemeClr val="accent5"/>
                </a:solidFill>
                <a:latin typeface="Calibri"/>
                <a:ea typeface="Calibri"/>
                <a:cs typeface="Calibri"/>
                <a:sym typeface="Calibri"/>
              </a:defRPr>
            </a:lvl1pPr>
            <a:lvl2pPr marL="514350" marR="0" lvl="1" indent="-44450" algn="l" rtl="0">
              <a:lnSpc>
                <a:spcPct val="90000"/>
              </a:lnSpc>
              <a:spcBef>
                <a:spcPts val="375"/>
              </a:spcBef>
              <a:buClr>
                <a:schemeClr val="dk1"/>
              </a:buClr>
              <a:buSzPct val="100000"/>
              <a:buFont typeface="Noto Sans Symbols"/>
              <a:buChar char="▪"/>
              <a:defRPr sz="2000" b="0" i="0" u="none" strike="noStrike" cap="none">
                <a:solidFill>
                  <a:schemeClr val="dk1"/>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00B050"/>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00B050"/>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00B050"/>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60" name="Shape 60"/>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62" name="Shape 62"/>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63" name="Shape 63"/>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838200" y="365127"/>
            <a:ext cx="10515599" cy="96405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33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6" name="Shape 66"/>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68" name="Shape 68"/>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69" name="Shape 69"/>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_Blank">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838200" y="544643"/>
            <a:ext cx="10515599" cy="5297248"/>
          </a:xfrm>
          <a:prstGeom prst="rect">
            <a:avLst/>
          </a:prstGeom>
          <a:noFill/>
          <a:ln>
            <a:noFill/>
          </a:ln>
        </p:spPr>
        <p:txBody>
          <a:bodyPr lIns="91425" tIns="91425" rIns="91425" bIns="91425" anchor="t" anchorCtr="0"/>
          <a:lstStyle>
            <a:lvl1pPr marL="0" marR="0" lvl="0" indent="0" algn="l" rtl="0">
              <a:lnSpc>
                <a:spcPct val="100000"/>
              </a:lnSpc>
              <a:spcBef>
                <a:spcPts val="750"/>
              </a:spcBef>
              <a:buClr>
                <a:schemeClr val="accent6"/>
              </a:buClr>
              <a:buFont typeface="Noto Sans Symbols"/>
              <a:buNone/>
              <a:defRPr sz="2800" b="0" i="0" u="none" strike="noStrike" cap="none">
                <a:solidFill>
                  <a:srgbClr val="DD7500"/>
                </a:solidFill>
                <a:latin typeface="Calibri"/>
                <a:ea typeface="Calibri"/>
                <a:cs typeface="Calibri"/>
                <a:sym typeface="Calibri"/>
              </a:defRPr>
            </a:lvl1pPr>
            <a:lvl2pPr marL="514350" marR="0" lvl="1" indent="-19050" algn="l" rtl="0">
              <a:lnSpc>
                <a:spcPct val="100000"/>
              </a:lnSpc>
              <a:spcBef>
                <a:spcPts val="375"/>
              </a:spcBef>
              <a:buClr>
                <a:schemeClr val="dk1"/>
              </a:buClr>
              <a:buSzPct val="100000"/>
              <a:buFont typeface="Noto Sans Symbols"/>
              <a:buChar char="▪"/>
              <a:defRPr sz="2400" b="0" i="0" u="none" strike="noStrike" cap="none">
                <a:solidFill>
                  <a:schemeClr val="dk1"/>
                </a:solidFill>
                <a:latin typeface="Calibri"/>
                <a:ea typeface="Calibri"/>
                <a:cs typeface="Calibri"/>
                <a:sym typeface="Calibri"/>
              </a:defRPr>
            </a:lvl2pPr>
            <a:lvl3pPr marL="857250" marR="0" lvl="2" indent="-44450" algn="l" rtl="0">
              <a:lnSpc>
                <a:spcPct val="10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10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10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77" name="Shape 77"/>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79" name="Shape 79"/>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80" name="Shape 80"/>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83" name="Shape 83"/>
          <p:cNvSpPr txBox="1">
            <a:spLocks noGrp="1"/>
          </p:cNvSpPr>
          <p:nvPr>
            <p:ph type="body" idx="1"/>
          </p:nvPr>
        </p:nvSpPr>
        <p:spPr>
          <a:xfrm>
            <a:off x="5183187" y="987426"/>
            <a:ext cx="6172199" cy="4873624"/>
          </a:xfrm>
          <a:prstGeom prst="rect">
            <a:avLst/>
          </a:prstGeom>
          <a:noFill/>
          <a:ln>
            <a:noFill/>
          </a:ln>
        </p:spPr>
        <p:txBody>
          <a:bodyPr lIns="91425" tIns="91425" rIns="91425" bIns="91425" anchor="t" anchorCtr="0"/>
          <a:lstStyle>
            <a:lvl1pPr marL="0" marR="0" lvl="0" indent="0" algn="l" rtl="0">
              <a:lnSpc>
                <a:spcPct val="90000"/>
              </a:lnSpc>
              <a:spcBef>
                <a:spcPts val="750"/>
              </a:spcBef>
              <a:buClr>
                <a:srgbClr val="DD7500"/>
              </a:buClr>
              <a:buFont typeface="Arial"/>
              <a:buNone/>
              <a:defRPr sz="2400" b="0" i="0" u="none" strike="noStrike" cap="none">
                <a:solidFill>
                  <a:srgbClr val="DD7500"/>
                </a:solidFill>
                <a:latin typeface="Calibri"/>
                <a:ea typeface="Calibri"/>
                <a:cs typeface="Calibri"/>
                <a:sym typeface="Calibri"/>
              </a:defRPr>
            </a:lvl1pPr>
            <a:lvl2pPr marL="514350" marR="0" lvl="1" indent="-19050" algn="l" rtl="0">
              <a:lnSpc>
                <a:spcPct val="90000"/>
              </a:lnSpc>
              <a:spcBef>
                <a:spcPts val="375"/>
              </a:spcBef>
              <a:buClr>
                <a:schemeClr val="dk1"/>
              </a:buClr>
              <a:buSzPct val="100000"/>
              <a:buFont typeface="Noto Sans Symbols"/>
              <a:buChar char="▪"/>
              <a:defRPr sz="2400" b="0" i="0" u="none" strike="noStrike" cap="none">
                <a:solidFill>
                  <a:srgbClr val="112151"/>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76200" algn="l" rtl="0">
              <a:lnSpc>
                <a:spcPct val="90000"/>
              </a:lnSpc>
              <a:spcBef>
                <a:spcPts val="375"/>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28850" marR="0" lvl="6" indent="-76200" algn="l" rtl="0">
              <a:lnSpc>
                <a:spcPct val="90000"/>
              </a:lnSpc>
              <a:spcBef>
                <a:spcPts val="375"/>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1750" marR="0" lvl="7" indent="-76200" algn="l" rtl="0">
              <a:lnSpc>
                <a:spcPct val="90000"/>
              </a:lnSpc>
              <a:spcBef>
                <a:spcPts val="375"/>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14650" marR="0" lvl="8" indent="-76200" algn="l" rtl="0">
              <a:lnSpc>
                <a:spcPct val="90000"/>
              </a:lnSpc>
              <a:spcBef>
                <a:spcPts val="375"/>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84" name="Shape 84"/>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000" b="0" i="0" u="none" strike="noStrike" cap="none">
                <a:solidFill>
                  <a:schemeClr val="accent5"/>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1050" b="0" i="0" u="none" strike="noStrike" cap="none">
                <a:solidFill>
                  <a:schemeClr val="accent2"/>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900" b="0" i="0" u="none" strike="noStrike" cap="none">
                <a:solidFill>
                  <a:srgbClr val="3FAE29"/>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750" b="0" i="0" u="none" strike="noStrike" cap="none">
                <a:solidFill>
                  <a:srgbClr val="3FAE29"/>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750" b="0" i="0" u="none" strike="noStrike" cap="none">
                <a:solidFill>
                  <a:srgbClr val="3FAE29"/>
                </a:solidFill>
                <a:latin typeface="Calibri"/>
                <a:ea typeface="Calibri"/>
                <a:cs typeface="Calibri"/>
                <a:sym typeface="Calibri"/>
              </a:defRPr>
            </a:lvl5pPr>
            <a:lvl6pPr marL="1714500" marR="0" lvl="5"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6pPr>
            <a:lvl7pPr marL="2057400" marR="0" lvl="6"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7pPr>
            <a:lvl8pPr marL="2400300" marR="0" lvl="7"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8pPr>
            <a:lvl9pPr marL="2743200" marR="0" lvl="8"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85" name="Shape 85"/>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6" name="Shape 86"/>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87" name="Shape 87"/>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88" name="Shape 88"/>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24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91" name="Shape 91"/>
          <p:cNvSpPr>
            <a:spLocks noGrp="1"/>
          </p:cNvSpPr>
          <p:nvPr>
            <p:ph type="pic" idx="2"/>
          </p:nvPr>
        </p:nvSpPr>
        <p:spPr>
          <a:xfrm>
            <a:off x="5183187" y="987426"/>
            <a:ext cx="6172199" cy="4873624"/>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400" b="0" i="0" u="none" strike="noStrike" cap="none">
                <a:solidFill>
                  <a:schemeClr val="accent5"/>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2100" b="0" i="0" u="none" strike="noStrike" cap="none">
                <a:solidFill>
                  <a:schemeClr val="accent2"/>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1800" b="0" i="0" u="none" strike="noStrike" cap="none">
                <a:solidFill>
                  <a:srgbClr val="3FAE29"/>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1500" b="0" i="0" u="none" strike="noStrike" cap="none">
                <a:solidFill>
                  <a:srgbClr val="3FAE29"/>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1500" b="0" i="0" u="none" strike="noStrike" cap="none">
                <a:solidFill>
                  <a:srgbClr val="3FAE29"/>
                </a:solidFill>
                <a:latin typeface="Calibri"/>
                <a:ea typeface="Calibri"/>
                <a:cs typeface="Calibri"/>
                <a:sym typeface="Calibri"/>
              </a:defRPr>
            </a:lvl5pPr>
            <a:lvl6pPr marL="1714500" marR="0" lvl="5" indent="0" algn="l" rtl="0">
              <a:lnSpc>
                <a:spcPct val="90000"/>
              </a:lnSpc>
              <a:spcBef>
                <a:spcPts val="375"/>
              </a:spcBef>
              <a:buClr>
                <a:schemeClr val="dk1"/>
              </a:buClr>
              <a:buFont typeface="Arial"/>
              <a:buNone/>
              <a:defRPr sz="15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375"/>
              </a:spcBef>
              <a:buClr>
                <a:schemeClr val="dk1"/>
              </a:buClr>
              <a:buFont typeface="Arial"/>
              <a:buNone/>
              <a:defRPr sz="15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375"/>
              </a:spcBef>
              <a:buClr>
                <a:schemeClr val="dk1"/>
              </a:buClr>
              <a:buFont typeface="Arial"/>
              <a:buNone/>
              <a:defRPr sz="15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375"/>
              </a:spcBef>
              <a:buClr>
                <a:schemeClr val="dk1"/>
              </a:buClr>
              <a:buFont typeface="Arial"/>
              <a:buNone/>
              <a:defRPr sz="1500" b="0" i="0" u="none" strike="noStrike" cap="none">
                <a:solidFill>
                  <a:schemeClr val="dk1"/>
                </a:solidFill>
                <a:latin typeface="Calibri"/>
                <a:ea typeface="Calibri"/>
                <a:cs typeface="Calibri"/>
                <a:sym typeface="Calibri"/>
              </a:defRPr>
            </a:lvl9pPr>
          </a:lstStyle>
          <a:p>
            <a:r>
              <a:rPr lang="en-US"/>
              <a:t>Click icon to add picture</a:t>
            </a:r>
            <a:endParaRPr/>
          </a:p>
        </p:txBody>
      </p:sp>
      <p:sp>
        <p:nvSpPr>
          <p:cNvPr id="92" name="Shape 92"/>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000" b="0" i="0" u="none" strike="noStrike" cap="none">
                <a:solidFill>
                  <a:schemeClr val="accent5"/>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1050" b="0" i="0" u="none" strike="noStrike" cap="none">
                <a:solidFill>
                  <a:schemeClr val="accent2"/>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900" b="0" i="0" u="none" strike="noStrike" cap="none">
                <a:solidFill>
                  <a:srgbClr val="3FAE29"/>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750" b="0" i="0" u="none" strike="noStrike" cap="none">
                <a:solidFill>
                  <a:srgbClr val="3FAE29"/>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750" b="0" i="0" u="none" strike="noStrike" cap="none">
                <a:solidFill>
                  <a:srgbClr val="3FAE29"/>
                </a:solidFill>
                <a:latin typeface="Calibri"/>
                <a:ea typeface="Calibri"/>
                <a:cs typeface="Calibri"/>
                <a:sym typeface="Calibri"/>
              </a:defRPr>
            </a:lvl5pPr>
            <a:lvl6pPr marL="1714500" marR="0" lvl="5"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6pPr>
            <a:lvl7pPr marL="2057400" marR="0" lvl="6"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7pPr>
            <a:lvl8pPr marL="2400300" marR="0" lvl="7"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8pPr>
            <a:lvl9pPr marL="2743200" marR="0" lvl="8"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93" name="Shape 93"/>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4" name="Shape 94"/>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95" name="Shape 95"/>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96" name="Shape 96"/>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838200" y="365127"/>
            <a:ext cx="10515599" cy="96405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33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99" name="Shape 99"/>
          <p:cNvSpPr txBox="1">
            <a:spLocks noGrp="1"/>
          </p:cNvSpPr>
          <p:nvPr>
            <p:ph type="body" idx="1"/>
          </p:nvPr>
        </p:nvSpPr>
        <p:spPr>
          <a:xfrm rot="5400000">
            <a:off x="3880888" y="-1631020"/>
            <a:ext cx="4430223" cy="10515599"/>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400" b="0" i="0" u="none" strike="noStrike" cap="none">
                <a:solidFill>
                  <a:schemeClr val="accent5"/>
                </a:solidFill>
                <a:latin typeface="Calibri"/>
                <a:ea typeface="Calibri"/>
                <a:cs typeface="Calibri"/>
                <a:sym typeface="Calibri"/>
              </a:defRPr>
            </a:lvl1pPr>
            <a:lvl2pPr marL="514350" marR="0" lvl="1" indent="-19050" algn="l" rtl="0">
              <a:lnSpc>
                <a:spcPct val="90000"/>
              </a:lnSpc>
              <a:spcBef>
                <a:spcPts val="375"/>
              </a:spcBef>
              <a:buClr>
                <a:schemeClr val="dk1"/>
              </a:buClr>
              <a:buSzPct val="100000"/>
              <a:buFont typeface="Noto Sans Symbols"/>
              <a:buChar char="▪"/>
              <a:defRPr sz="2400" b="0" i="0" u="none" strike="noStrike" cap="none">
                <a:solidFill>
                  <a:schemeClr val="accent2"/>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100" name="Shape 100"/>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01" name="Shape 101"/>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102" name="Shape 102"/>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103" name="Shape 103"/>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rot="5400000">
            <a:off x="7133431"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33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106" name="Shape 106"/>
          <p:cNvSpPr txBox="1">
            <a:spLocks noGrp="1"/>
          </p:cNvSpPr>
          <p:nvPr>
            <p:ph type="body" idx="1"/>
          </p:nvPr>
        </p:nvSpPr>
        <p:spPr>
          <a:xfrm rot="5400000">
            <a:off x="1799431" y="-596105"/>
            <a:ext cx="5811838" cy="7734299"/>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400" b="0" i="0" u="none" strike="noStrike" cap="none">
                <a:solidFill>
                  <a:schemeClr val="accent5"/>
                </a:solidFill>
                <a:latin typeface="Calibri"/>
                <a:ea typeface="Calibri"/>
                <a:cs typeface="Calibri"/>
                <a:sym typeface="Calibri"/>
              </a:defRPr>
            </a:lvl1pPr>
            <a:lvl2pPr marL="514350" marR="0" lvl="1" indent="-19050" algn="l" rtl="0">
              <a:lnSpc>
                <a:spcPct val="90000"/>
              </a:lnSpc>
              <a:spcBef>
                <a:spcPts val="375"/>
              </a:spcBef>
              <a:buClr>
                <a:schemeClr val="dk1"/>
              </a:buClr>
              <a:buSzPct val="100000"/>
              <a:buFont typeface="Noto Sans Symbols"/>
              <a:buChar char="▪"/>
              <a:defRPr sz="2400" b="0" i="0" u="none" strike="noStrike" cap="none">
                <a:solidFill>
                  <a:schemeClr val="accent2"/>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107" name="Shape 107"/>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109" name="Shape 109"/>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110" name="Shape 110"/>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Title Slide">
    <p:bg>
      <p:bgPr>
        <a:solidFill>
          <a:schemeClr val="lt1"/>
        </a:solidFill>
        <a:effectLst/>
      </p:bgPr>
    </p:bg>
    <p:spTree>
      <p:nvGrpSpPr>
        <p:cNvPr id="1" name="Shape 111"/>
        <p:cNvGrpSpPr/>
        <p:nvPr/>
      </p:nvGrpSpPr>
      <p:grpSpPr>
        <a:xfrm>
          <a:off x="0" y="0"/>
          <a:ext cx="0" cy="0"/>
          <a:chOff x="0" y="0"/>
          <a:chExt cx="0" cy="0"/>
        </a:xfrm>
      </p:grpSpPr>
      <p:sp>
        <p:nvSpPr>
          <p:cNvPr id="112" name="Shape 112"/>
          <p:cNvSpPr txBox="1">
            <a:spLocks noGrp="1"/>
          </p:cNvSpPr>
          <p:nvPr>
            <p:ph type="ctrTitle"/>
          </p:nvPr>
        </p:nvSpPr>
        <p:spPr>
          <a:xfrm>
            <a:off x="1521354" y="1990078"/>
            <a:ext cx="9144000" cy="23876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Clr>
                <a:srgbClr val="112151"/>
              </a:buClr>
              <a:buFont typeface="Noto Sans Symbols"/>
              <a:buNone/>
              <a:defRPr sz="4500" b="1" i="0" u="none" strike="noStrike" cap="none">
                <a:solidFill>
                  <a:srgbClr val="11215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113" name="Shape 113"/>
          <p:cNvSpPr txBox="1">
            <a:spLocks noGrp="1"/>
          </p:cNvSpPr>
          <p:nvPr>
            <p:ph type="subTitle" idx="1"/>
          </p:nvPr>
        </p:nvSpPr>
        <p:spPr>
          <a:xfrm>
            <a:off x="1524000" y="4377678"/>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750"/>
              </a:spcBef>
              <a:buClr>
                <a:schemeClr val="accent5"/>
              </a:buClr>
              <a:buFont typeface="Arial"/>
              <a:buNone/>
              <a:defRPr sz="1800" b="0" i="0" u="none" strike="noStrike" cap="none">
                <a:solidFill>
                  <a:schemeClr val="accent5"/>
                </a:solidFill>
                <a:latin typeface="Calibri"/>
                <a:ea typeface="Calibri"/>
                <a:cs typeface="Calibri"/>
                <a:sym typeface="Calibri"/>
              </a:defRPr>
            </a:lvl1pPr>
            <a:lvl2pPr marL="342900" marR="0" lvl="1" indent="0" algn="ctr" rtl="0">
              <a:lnSpc>
                <a:spcPct val="90000"/>
              </a:lnSpc>
              <a:spcBef>
                <a:spcPts val="375"/>
              </a:spcBef>
              <a:buClr>
                <a:schemeClr val="dk1"/>
              </a:buClr>
              <a:buFont typeface="Noto Sans Symbols"/>
              <a:buNone/>
              <a:defRPr sz="1500" b="0" i="0" u="none" strike="noStrike" cap="none">
                <a:solidFill>
                  <a:schemeClr val="accent2"/>
                </a:solidFill>
                <a:latin typeface="Calibri"/>
                <a:ea typeface="Calibri"/>
                <a:cs typeface="Calibri"/>
                <a:sym typeface="Calibri"/>
              </a:defRPr>
            </a:lvl2pPr>
            <a:lvl3pPr marL="685800" marR="0" lvl="2" indent="0" algn="ctr" rtl="0">
              <a:lnSpc>
                <a:spcPct val="90000"/>
              </a:lnSpc>
              <a:spcBef>
                <a:spcPts val="375"/>
              </a:spcBef>
              <a:buClr>
                <a:schemeClr val="dk1"/>
              </a:buClr>
              <a:buFont typeface="Noto Sans Symbols"/>
              <a:buNone/>
              <a:defRPr sz="1350" b="0" i="0" u="none" strike="noStrike" cap="none">
                <a:solidFill>
                  <a:srgbClr val="3FAE29"/>
                </a:solidFill>
                <a:latin typeface="Calibri"/>
                <a:ea typeface="Calibri"/>
                <a:cs typeface="Calibri"/>
                <a:sym typeface="Calibri"/>
              </a:defRPr>
            </a:lvl3pPr>
            <a:lvl4pPr marL="1028700" marR="0" lvl="3" indent="0" algn="ctr" rtl="0">
              <a:lnSpc>
                <a:spcPct val="90000"/>
              </a:lnSpc>
              <a:spcBef>
                <a:spcPts val="375"/>
              </a:spcBef>
              <a:buClr>
                <a:schemeClr val="dk1"/>
              </a:buClr>
              <a:buFont typeface="Noto Sans Symbols"/>
              <a:buNone/>
              <a:defRPr sz="1200" b="0" i="0" u="none" strike="noStrike" cap="none">
                <a:solidFill>
                  <a:srgbClr val="3FAE29"/>
                </a:solidFill>
                <a:latin typeface="Calibri"/>
                <a:ea typeface="Calibri"/>
                <a:cs typeface="Calibri"/>
                <a:sym typeface="Calibri"/>
              </a:defRPr>
            </a:lvl4pPr>
            <a:lvl5pPr marL="1371600" marR="0" lvl="4" indent="0" algn="ctr" rtl="0">
              <a:lnSpc>
                <a:spcPct val="90000"/>
              </a:lnSpc>
              <a:spcBef>
                <a:spcPts val="375"/>
              </a:spcBef>
              <a:buClr>
                <a:schemeClr val="dk1"/>
              </a:buClr>
              <a:buFont typeface="Noto Sans Symbols"/>
              <a:buNone/>
              <a:defRPr sz="1200" b="0" i="0" u="none" strike="noStrike" cap="none">
                <a:solidFill>
                  <a:srgbClr val="3FAE29"/>
                </a:solidFill>
                <a:latin typeface="Calibri"/>
                <a:ea typeface="Calibri"/>
                <a:cs typeface="Calibri"/>
                <a:sym typeface="Calibri"/>
              </a:defRPr>
            </a:lvl5pPr>
            <a:lvl6pPr marL="1714500" marR="0" lvl="5"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6pPr>
            <a:lvl7pPr marL="2057400" marR="0" lvl="6"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7pPr>
            <a:lvl8pPr marL="2400300" marR="0" lvl="7"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8pPr>
            <a:lvl9pPr marL="2743200" marR="0" lvl="8"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9pPr>
          </a:lstStyle>
          <a:p>
            <a:r>
              <a:rPr lang="en-US"/>
              <a:t>Click to edit Master subtitle style</a:t>
            </a:r>
            <a:endParaRPr dirty="0"/>
          </a:p>
        </p:txBody>
      </p:sp>
      <p:sp>
        <p:nvSpPr>
          <p:cNvPr id="115" name="Shape 115"/>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118" name="Shape 118"/>
          <p:cNvSpPr txBox="1"/>
          <p:nvPr/>
        </p:nvSpPr>
        <p:spPr>
          <a:xfrm>
            <a:off x="4333673" y="6422780"/>
            <a:ext cx="2984775" cy="23083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900" b="1" i="0" u="none" strike="noStrike" cap="none">
                <a:solidFill>
                  <a:schemeClr val="lt1"/>
                </a:solidFill>
                <a:latin typeface="Calibri"/>
                <a:ea typeface="Calibri"/>
                <a:cs typeface="Calibri"/>
                <a:sym typeface="Calibri"/>
              </a:rPr>
              <a:t>STUDENTS | TEACHERS | INSTRUCTIONAL CONTENT</a:t>
            </a:r>
          </a:p>
        </p:txBody>
      </p:sp>
      <p:sp>
        <p:nvSpPr>
          <p:cNvPr id="11" name="Shape 24"/>
          <p:cNvSpPr/>
          <p:nvPr userDrawn="1"/>
        </p:nvSpPr>
        <p:spPr>
          <a:xfrm>
            <a:off x="0" y="624530"/>
            <a:ext cx="12192000" cy="1244329"/>
          </a:xfrm>
          <a:prstGeom prst="rect">
            <a:avLst/>
          </a:prstGeom>
          <a:gradFill>
            <a:gsLst>
              <a:gs pos="0">
                <a:srgbClr val="DDE8F0"/>
              </a:gs>
              <a:gs pos="7000">
                <a:srgbClr val="DDE8F0"/>
              </a:gs>
              <a:gs pos="25000">
                <a:srgbClr val="F9FBFC"/>
              </a:gs>
              <a:gs pos="55000">
                <a:srgbClr val="CDDEEA"/>
              </a:gs>
              <a:gs pos="100000">
                <a:srgbClr val="CDDEEA"/>
              </a:gs>
            </a:gsLst>
            <a:lin ang="5400000" scaled="0"/>
          </a:gradFill>
          <a:ln>
            <a:noFill/>
          </a:ln>
          <a:effectLst>
            <a:outerShdw blurRad="50799" dist="38100" dir="5400000" algn="t" rotWithShape="0">
              <a:srgbClr val="000000">
                <a:alpha val="40000"/>
              </a:srgbClr>
            </a:outerShdw>
          </a:effectLst>
        </p:spPr>
        <p:txBody>
          <a:bodyPr lIns="91425" tIns="45700" rIns="91425" bIns="45700" anchor="ctr" anchorCtr="0">
            <a:noAutofit/>
          </a:bodyPr>
          <a:lstStyle/>
          <a:p>
            <a:pPr marL="0" marR="0" lvl="0" indent="0" algn="ctr" rtl="0">
              <a:spcBef>
                <a:spcPts val="0"/>
              </a:spcBef>
              <a:buNone/>
            </a:pPr>
            <a:endParaRPr sz="1350" b="0" i="0" u="none" strike="noStrike" cap="none">
              <a:solidFill>
                <a:schemeClr val="lt1"/>
              </a:solidFill>
              <a:latin typeface="Calibri"/>
              <a:ea typeface="Calibri"/>
              <a:cs typeface="Calibri"/>
              <a:sym typeface="Calibri"/>
            </a:endParaRPr>
          </a:p>
        </p:txBody>
      </p:sp>
      <p:pic>
        <p:nvPicPr>
          <p:cNvPr id="12" name="Shape 25"/>
          <p:cNvPicPr preferRelativeResize="0"/>
          <p:nvPr userDrawn="1"/>
        </p:nvPicPr>
        <p:blipFill rotWithShape="1">
          <a:blip r:embed="rId2">
            <a:alphaModFix/>
          </a:blip>
          <a:srcRect/>
          <a:stretch/>
        </p:blipFill>
        <p:spPr>
          <a:xfrm>
            <a:off x="455360" y="323525"/>
            <a:ext cx="1349994" cy="1349994"/>
          </a:xfrm>
          <a:prstGeom prst="rect">
            <a:avLst/>
          </a:prstGeom>
          <a:noFill/>
          <a:ln>
            <a:noFill/>
          </a:ln>
        </p:spPr>
      </p:pic>
      <p:sp>
        <p:nvSpPr>
          <p:cNvPr id="13" name="Shape 27"/>
          <p:cNvSpPr txBox="1"/>
          <p:nvPr userDrawn="1"/>
        </p:nvSpPr>
        <p:spPr>
          <a:xfrm>
            <a:off x="3313305" y="674316"/>
            <a:ext cx="8010289" cy="769441"/>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4400" b="1" i="0" u="none" strike="noStrike" cap="none">
                <a:solidFill>
                  <a:schemeClr val="dk1"/>
                </a:solidFill>
                <a:latin typeface="Calibri"/>
                <a:ea typeface="Calibri"/>
                <a:cs typeface="Calibri"/>
                <a:sym typeface="Calibri"/>
              </a:rPr>
              <a:t>Alvord Unified School District</a:t>
            </a:r>
          </a:p>
        </p:txBody>
      </p:sp>
      <p:sp>
        <p:nvSpPr>
          <p:cNvPr id="14" name="Shape 28"/>
          <p:cNvSpPr txBox="1"/>
          <p:nvPr userDrawn="1"/>
        </p:nvSpPr>
        <p:spPr>
          <a:xfrm>
            <a:off x="3077756" y="1242633"/>
            <a:ext cx="8269695" cy="430886"/>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2100" b="0" i="0" u="none" strike="noStrike" cap="none">
                <a:solidFill>
                  <a:schemeClr val="dk1"/>
                </a:solidFill>
                <a:latin typeface="Calibri"/>
                <a:ea typeface="Calibri"/>
                <a:cs typeface="Calibri"/>
                <a:sym typeface="Calibri"/>
              </a:rPr>
              <a:t>Our Promise: All students will realize their unlimited potential. </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Shape 19"/>
        <p:cNvGrpSpPr/>
        <p:nvPr/>
      </p:nvGrpSpPr>
      <p:grpSpPr>
        <a:xfrm>
          <a:off x="0" y="0"/>
          <a:ext cx="0" cy="0"/>
          <a:chOff x="0" y="0"/>
          <a:chExt cx="0" cy="0"/>
        </a:xfrm>
      </p:grpSpPr>
    </p:spTree>
    <p:extLst>
      <p:ext uri="{BB962C8B-B14F-4D97-AF65-F5344CB8AC3E}">
        <p14:creationId xmlns:p14="http://schemas.microsoft.com/office/powerpoint/2010/main" val="645260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831850" y="1709740"/>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45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8" name="Shape 38"/>
          <p:cNvSpPr txBox="1">
            <a:spLocks noGrp="1"/>
          </p:cNvSpPr>
          <p:nvPr>
            <p:ph type="body" idx="1"/>
          </p:nvPr>
        </p:nvSpPr>
        <p:spPr>
          <a:xfrm>
            <a:off x="831850" y="4589464"/>
            <a:ext cx="10515599" cy="1500187"/>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1800" b="0" i="0" u="none" strike="noStrike" cap="none">
                <a:solidFill>
                  <a:schemeClr val="accent5"/>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1500" b="0" i="0" u="none" strike="noStrike" cap="none">
                <a:solidFill>
                  <a:srgbClr val="888A96"/>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1350" b="0" i="0" u="none" strike="noStrike" cap="none">
                <a:solidFill>
                  <a:srgbClr val="888A96"/>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1200" b="0" i="0" u="none" strike="noStrike" cap="none">
                <a:solidFill>
                  <a:srgbClr val="888A96"/>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1200" b="0" i="0" u="none" strike="noStrike" cap="none">
                <a:solidFill>
                  <a:srgbClr val="888A96"/>
                </a:solidFill>
                <a:latin typeface="Calibri"/>
                <a:ea typeface="Calibri"/>
                <a:cs typeface="Calibri"/>
                <a:sym typeface="Calibri"/>
              </a:defRPr>
            </a:lvl5pPr>
            <a:lvl6pPr marL="1714500" marR="0" lvl="5" indent="0" algn="l" rtl="0">
              <a:lnSpc>
                <a:spcPct val="90000"/>
              </a:lnSpc>
              <a:spcBef>
                <a:spcPts val="375"/>
              </a:spcBef>
              <a:buClr>
                <a:srgbClr val="888A96"/>
              </a:buClr>
              <a:buFont typeface="Arial"/>
              <a:buNone/>
              <a:defRPr sz="1200" b="0" i="0" u="none" strike="noStrike" cap="none">
                <a:solidFill>
                  <a:srgbClr val="888A96"/>
                </a:solidFill>
                <a:latin typeface="Calibri"/>
                <a:ea typeface="Calibri"/>
                <a:cs typeface="Calibri"/>
                <a:sym typeface="Calibri"/>
              </a:defRPr>
            </a:lvl6pPr>
            <a:lvl7pPr marL="2057400" marR="0" lvl="6" indent="0" algn="l" rtl="0">
              <a:lnSpc>
                <a:spcPct val="90000"/>
              </a:lnSpc>
              <a:spcBef>
                <a:spcPts val="375"/>
              </a:spcBef>
              <a:buClr>
                <a:srgbClr val="888A96"/>
              </a:buClr>
              <a:buFont typeface="Arial"/>
              <a:buNone/>
              <a:defRPr sz="1200" b="0" i="0" u="none" strike="noStrike" cap="none">
                <a:solidFill>
                  <a:srgbClr val="888A96"/>
                </a:solidFill>
                <a:latin typeface="Calibri"/>
                <a:ea typeface="Calibri"/>
                <a:cs typeface="Calibri"/>
                <a:sym typeface="Calibri"/>
              </a:defRPr>
            </a:lvl7pPr>
            <a:lvl8pPr marL="2400300" marR="0" lvl="7" indent="0" algn="l" rtl="0">
              <a:lnSpc>
                <a:spcPct val="90000"/>
              </a:lnSpc>
              <a:spcBef>
                <a:spcPts val="375"/>
              </a:spcBef>
              <a:buClr>
                <a:srgbClr val="888A96"/>
              </a:buClr>
              <a:buFont typeface="Arial"/>
              <a:buNone/>
              <a:defRPr sz="1200" b="0" i="0" u="none" strike="noStrike" cap="none">
                <a:solidFill>
                  <a:srgbClr val="888A96"/>
                </a:solidFill>
                <a:latin typeface="Calibri"/>
                <a:ea typeface="Calibri"/>
                <a:cs typeface="Calibri"/>
                <a:sym typeface="Calibri"/>
              </a:defRPr>
            </a:lvl8pPr>
            <a:lvl9pPr marL="2743200" marR="0" lvl="8" indent="0" algn="l" rtl="0">
              <a:lnSpc>
                <a:spcPct val="90000"/>
              </a:lnSpc>
              <a:spcBef>
                <a:spcPts val="375"/>
              </a:spcBef>
              <a:buClr>
                <a:srgbClr val="888A96"/>
              </a:buClr>
              <a:buFont typeface="Arial"/>
              <a:buNone/>
              <a:defRPr sz="1200" b="0" i="0" u="none" strike="noStrike" cap="none">
                <a:solidFill>
                  <a:srgbClr val="888A96"/>
                </a:solidFill>
                <a:latin typeface="Calibri"/>
                <a:ea typeface="Calibri"/>
                <a:cs typeface="Calibri"/>
                <a:sym typeface="Calibri"/>
              </a:defRPr>
            </a:lvl9pPr>
          </a:lstStyle>
          <a:p>
            <a:pPr lvl="0"/>
            <a:r>
              <a:rPr lang="en-US"/>
              <a:t>Edit Master text styles</a:t>
            </a:r>
          </a:p>
        </p:txBody>
      </p:sp>
      <p:sp>
        <p:nvSpPr>
          <p:cNvPr id="40" name="Shape 40"/>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6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dirty="0"/>
              <a:t>June 25, 2020</a:t>
            </a:r>
          </a:p>
        </p:txBody>
      </p:sp>
      <p:pic>
        <p:nvPicPr>
          <p:cNvPr id="15" name="Shape 25"/>
          <p:cNvPicPr preferRelativeResize="0"/>
          <p:nvPr userDrawn="1"/>
        </p:nvPicPr>
        <p:blipFill rotWithShape="1">
          <a:blip r:embed="rId2">
            <a:alphaModFix/>
          </a:blip>
          <a:srcRect/>
          <a:stretch/>
        </p:blipFill>
        <p:spPr>
          <a:xfrm>
            <a:off x="455360" y="323525"/>
            <a:ext cx="1349994" cy="1349994"/>
          </a:xfrm>
          <a:prstGeom prst="rect">
            <a:avLst/>
          </a:prstGeom>
          <a:noFill/>
          <a:ln>
            <a:noFill/>
          </a:ln>
        </p:spPr>
      </p:pic>
      <p:sp>
        <p:nvSpPr>
          <p:cNvPr id="16" name="Shape 27"/>
          <p:cNvSpPr txBox="1"/>
          <p:nvPr userDrawn="1"/>
        </p:nvSpPr>
        <p:spPr>
          <a:xfrm>
            <a:off x="3313305" y="674316"/>
            <a:ext cx="8010289" cy="769441"/>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4400" b="1" i="0" u="none" strike="noStrike" cap="none">
                <a:solidFill>
                  <a:schemeClr val="dk1"/>
                </a:solidFill>
                <a:latin typeface="Calibri"/>
                <a:ea typeface="Calibri"/>
                <a:cs typeface="Calibri"/>
                <a:sym typeface="Calibri"/>
              </a:rPr>
              <a:t>Alvord Unified School District</a:t>
            </a:r>
          </a:p>
        </p:txBody>
      </p:sp>
      <p:sp>
        <p:nvSpPr>
          <p:cNvPr id="17" name="Shape 28"/>
          <p:cNvSpPr txBox="1"/>
          <p:nvPr userDrawn="1"/>
        </p:nvSpPr>
        <p:spPr>
          <a:xfrm>
            <a:off x="3077756" y="1242633"/>
            <a:ext cx="8269695" cy="430886"/>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2100" b="0" i="0" u="none" strike="noStrike" cap="none">
                <a:solidFill>
                  <a:schemeClr val="dk1"/>
                </a:solidFill>
                <a:latin typeface="Calibri"/>
                <a:ea typeface="Calibri"/>
                <a:cs typeface="Calibri"/>
                <a:sym typeface="Calibri"/>
              </a:rPr>
              <a:t>Our Promise: All students will realize their unlimited potential. </a:t>
            </a:r>
          </a:p>
        </p:txBody>
      </p:sp>
    </p:spTree>
    <p:extLst>
      <p:ext uri="{BB962C8B-B14F-4D97-AF65-F5344CB8AC3E}">
        <p14:creationId xmlns:p14="http://schemas.microsoft.com/office/powerpoint/2010/main" val="2225953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wo Conten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838200" y="365127"/>
            <a:ext cx="10515599" cy="96405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33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8" name="Shape 48"/>
          <p:cNvSpPr txBox="1">
            <a:spLocks noGrp="1"/>
          </p:cNvSpPr>
          <p:nvPr>
            <p:ph type="body" idx="1"/>
          </p:nvPr>
        </p:nvSpPr>
        <p:spPr>
          <a:xfrm>
            <a:off x="838200" y="1467405"/>
            <a:ext cx="5181600" cy="435133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6"/>
              </a:buClr>
              <a:buFont typeface="Noto Sans Symbols"/>
              <a:buNone/>
              <a:defRPr sz="2800" b="0" i="0" u="none" strike="noStrike" cap="none">
                <a:solidFill>
                  <a:srgbClr val="DD7500"/>
                </a:solidFill>
                <a:latin typeface="Calibri"/>
                <a:ea typeface="Calibri"/>
                <a:cs typeface="Calibri"/>
                <a:sym typeface="Calibri"/>
              </a:defRPr>
            </a:lvl1pPr>
            <a:lvl2pPr marL="514350" marR="0" lvl="1" indent="-19050" algn="l" rtl="0">
              <a:lnSpc>
                <a:spcPct val="90000"/>
              </a:lnSpc>
              <a:spcBef>
                <a:spcPts val="375"/>
              </a:spcBef>
              <a:buClr>
                <a:schemeClr val="dk1"/>
              </a:buClr>
              <a:buSzPct val="100000"/>
              <a:buFont typeface="Noto Sans Symbols"/>
              <a:buChar char="▪"/>
              <a:defRPr sz="2400" b="0" i="0" u="none" strike="noStrike" cap="none">
                <a:solidFill>
                  <a:schemeClr val="dk1"/>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49" name="Shape 49"/>
          <p:cNvSpPr txBox="1">
            <a:spLocks noGrp="1"/>
          </p:cNvSpPr>
          <p:nvPr>
            <p:ph type="body" idx="2"/>
          </p:nvPr>
        </p:nvSpPr>
        <p:spPr>
          <a:xfrm>
            <a:off x="6172200" y="1462642"/>
            <a:ext cx="5181600" cy="435133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6"/>
              </a:buClr>
              <a:buFont typeface="Noto Sans Symbols"/>
              <a:buNone/>
              <a:defRPr sz="2800" b="0" i="0" u="none" strike="noStrike" cap="none">
                <a:solidFill>
                  <a:srgbClr val="DD7500"/>
                </a:solidFill>
                <a:latin typeface="Calibri"/>
                <a:ea typeface="Calibri"/>
                <a:cs typeface="Calibri"/>
                <a:sym typeface="Calibri"/>
              </a:defRPr>
            </a:lvl1pPr>
            <a:lvl2pPr marL="514350" marR="0" lvl="1" indent="-19050" algn="l" rtl="0">
              <a:lnSpc>
                <a:spcPct val="90000"/>
              </a:lnSpc>
              <a:spcBef>
                <a:spcPts val="375"/>
              </a:spcBef>
              <a:buClr>
                <a:schemeClr val="dk1"/>
              </a:buClr>
              <a:buSzPct val="100000"/>
              <a:buFont typeface="Noto Sans Symbols"/>
              <a:buChar char="▪"/>
              <a:defRPr sz="2400" b="0" i="0" u="none" strike="noStrike" cap="none">
                <a:solidFill>
                  <a:schemeClr val="dk1"/>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51" name="Shape 51"/>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6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dirty="0"/>
              <a:t>June 25, 2020</a:t>
            </a:r>
          </a:p>
        </p:txBody>
      </p:sp>
      <p:sp>
        <p:nvSpPr>
          <p:cNvPr id="52" name="Shape 52"/>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53" name="Shape 53"/>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extLst>
      <p:ext uri="{BB962C8B-B14F-4D97-AF65-F5344CB8AC3E}">
        <p14:creationId xmlns:p14="http://schemas.microsoft.com/office/powerpoint/2010/main" val="1971058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839787" y="365128"/>
            <a:ext cx="10515599" cy="967237"/>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33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6" name="Shape 56"/>
          <p:cNvSpPr txBox="1">
            <a:spLocks noGrp="1"/>
          </p:cNvSpPr>
          <p:nvPr>
            <p:ph type="body" idx="1"/>
          </p:nvPr>
        </p:nvSpPr>
        <p:spPr>
          <a:xfrm>
            <a:off x="839788" y="1332363"/>
            <a:ext cx="5157787" cy="823912"/>
          </a:xfrm>
          <a:prstGeom prst="rect">
            <a:avLst/>
          </a:prstGeom>
          <a:noFill/>
          <a:ln>
            <a:noFill/>
          </a:ln>
        </p:spPr>
        <p:txBody>
          <a:bodyPr lIns="91425" tIns="91425" rIns="91425" bIns="91425" anchor="b" anchorCtr="0"/>
          <a:lstStyle>
            <a:lvl1pPr marL="0" marR="0" lvl="0" indent="0" algn="l" rtl="0">
              <a:lnSpc>
                <a:spcPct val="90000"/>
              </a:lnSpc>
              <a:spcBef>
                <a:spcPts val="750"/>
              </a:spcBef>
              <a:buClr>
                <a:srgbClr val="DD7500"/>
              </a:buClr>
              <a:buFont typeface="Arial"/>
              <a:buNone/>
              <a:defRPr sz="2800" b="1" i="0" u="none" strike="noStrike" cap="none">
                <a:solidFill>
                  <a:srgbClr val="DD7500"/>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1500" b="1" i="0" u="none" strike="noStrike" cap="none">
                <a:solidFill>
                  <a:schemeClr val="accent2"/>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1350" b="1" i="0" u="none" strike="noStrike" cap="none">
                <a:solidFill>
                  <a:srgbClr val="3FAE29"/>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1200" b="1" i="0" u="none" strike="noStrike" cap="none">
                <a:solidFill>
                  <a:srgbClr val="3FAE29"/>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1200" b="1" i="0" u="none" strike="noStrike" cap="none">
                <a:solidFill>
                  <a:srgbClr val="3FAE29"/>
                </a:solidFill>
                <a:latin typeface="Calibri"/>
                <a:ea typeface="Calibri"/>
                <a:cs typeface="Calibri"/>
                <a:sym typeface="Calibri"/>
              </a:defRPr>
            </a:lvl5pPr>
            <a:lvl6pPr marL="1714500" marR="0" lvl="5"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57" name="Shape 57"/>
          <p:cNvSpPr txBox="1">
            <a:spLocks noGrp="1"/>
          </p:cNvSpPr>
          <p:nvPr>
            <p:ph type="body" idx="2"/>
          </p:nvPr>
        </p:nvSpPr>
        <p:spPr>
          <a:xfrm>
            <a:off x="839788" y="2156275"/>
            <a:ext cx="5157787" cy="368458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400" b="0" i="0" u="none" strike="noStrike" cap="none">
                <a:solidFill>
                  <a:schemeClr val="accent5"/>
                </a:solidFill>
                <a:latin typeface="Calibri"/>
                <a:ea typeface="Calibri"/>
                <a:cs typeface="Calibri"/>
                <a:sym typeface="Calibri"/>
              </a:defRPr>
            </a:lvl1pPr>
            <a:lvl2pPr marL="514350" marR="0" lvl="1" indent="-44450" algn="l" rtl="0">
              <a:lnSpc>
                <a:spcPct val="90000"/>
              </a:lnSpc>
              <a:spcBef>
                <a:spcPts val="375"/>
              </a:spcBef>
              <a:buClr>
                <a:schemeClr val="dk1"/>
              </a:buClr>
              <a:buSzPct val="100000"/>
              <a:buFont typeface="Noto Sans Symbols"/>
              <a:buChar char="▪"/>
              <a:defRPr sz="2000" b="0" i="0" u="none" strike="noStrike" cap="none">
                <a:solidFill>
                  <a:schemeClr val="dk1"/>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58" name="Shape 58"/>
          <p:cNvSpPr txBox="1">
            <a:spLocks noGrp="1"/>
          </p:cNvSpPr>
          <p:nvPr>
            <p:ph type="body" idx="3"/>
          </p:nvPr>
        </p:nvSpPr>
        <p:spPr>
          <a:xfrm>
            <a:off x="6172201" y="1332363"/>
            <a:ext cx="5183187" cy="823912"/>
          </a:xfrm>
          <a:prstGeom prst="rect">
            <a:avLst/>
          </a:prstGeom>
          <a:noFill/>
          <a:ln>
            <a:noFill/>
          </a:ln>
        </p:spPr>
        <p:txBody>
          <a:bodyPr lIns="91425" tIns="91425" rIns="91425" bIns="91425" anchor="b" anchorCtr="0"/>
          <a:lstStyle>
            <a:lvl1pPr marL="0" marR="0" lvl="0" indent="0" algn="l" rtl="0">
              <a:lnSpc>
                <a:spcPct val="90000"/>
              </a:lnSpc>
              <a:spcBef>
                <a:spcPts val="750"/>
              </a:spcBef>
              <a:buClr>
                <a:srgbClr val="DD7500"/>
              </a:buClr>
              <a:buFont typeface="Arial"/>
              <a:buNone/>
              <a:defRPr sz="2800" b="1" i="0" u="none" strike="noStrike" cap="none">
                <a:solidFill>
                  <a:srgbClr val="DD7500"/>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1500" b="1" i="0" u="none" strike="noStrike" cap="none">
                <a:solidFill>
                  <a:schemeClr val="accent2"/>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1350" b="1" i="0" u="none" strike="noStrike" cap="none">
                <a:solidFill>
                  <a:srgbClr val="3FAE29"/>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1200" b="1" i="0" u="none" strike="noStrike" cap="none">
                <a:solidFill>
                  <a:srgbClr val="3FAE29"/>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1200" b="1" i="0" u="none" strike="noStrike" cap="none">
                <a:solidFill>
                  <a:srgbClr val="3FAE29"/>
                </a:solidFill>
                <a:latin typeface="Calibri"/>
                <a:ea typeface="Calibri"/>
                <a:cs typeface="Calibri"/>
                <a:sym typeface="Calibri"/>
              </a:defRPr>
            </a:lvl5pPr>
            <a:lvl6pPr marL="1714500" marR="0" lvl="5"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375"/>
              </a:spcBef>
              <a:buClr>
                <a:schemeClr val="dk1"/>
              </a:buClr>
              <a:buFont typeface="Arial"/>
              <a:buNone/>
              <a:defRPr sz="1200" b="1"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59" name="Shape 59"/>
          <p:cNvSpPr txBox="1">
            <a:spLocks noGrp="1"/>
          </p:cNvSpPr>
          <p:nvPr>
            <p:ph type="body" idx="4"/>
          </p:nvPr>
        </p:nvSpPr>
        <p:spPr>
          <a:xfrm>
            <a:off x="6172201" y="2156275"/>
            <a:ext cx="5183187" cy="368458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400" b="0" i="0" u="none" strike="noStrike" cap="none">
                <a:solidFill>
                  <a:schemeClr val="accent5"/>
                </a:solidFill>
                <a:latin typeface="Calibri"/>
                <a:ea typeface="Calibri"/>
                <a:cs typeface="Calibri"/>
                <a:sym typeface="Calibri"/>
              </a:defRPr>
            </a:lvl1pPr>
            <a:lvl2pPr marL="514350" marR="0" lvl="1" indent="-44450" algn="l" rtl="0">
              <a:lnSpc>
                <a:spcPct val="90000"/>
              </a:lnSpc>
              <a:spcBef>
                <a:spcPts val="375"/>
              </a:spcBef>
              <a:buClr>
                <a:schemeClr val="dk1"/>
              </a:buClr>
              <a:buSzPct val="100000"/>
              <a:buFont typeface="Noto Sans Symbols"/>
              <a:buChar char="▪"/>
              <a:defRPr sz="2000" b="0" i="0" u="none" strike="noStrike" cap="none">
                <a:solidFill>
                  <a:schemeClr val="dk1"/>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00B050"/>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00B050"/>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00B050"/>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60" name="Shape 60"/>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62" name="Shape 62"/>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63" name="Shape 63"/>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extLst>
      <p:ext uri="{BB962C8B-B14F-4D97-AF65-F5344CB8AC3E}">
        <p14:creationId xmlns:p14="http://schemas.microsoft.com/office/powerpoint/2010/main" val="3219887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838200" y="365127"/>
            <a:ext cx="10515599" cy="96405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33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6" name="Shape 66"/>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68" name="Shape 68"/>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69" name="Shape 69"/>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extLst>
      <p:ext uri="{BB962C8B-B14F-4D97-AF65-F5344CB8AC3E}">
        <p14:creationId xmlns:p14="http://schemas.microsoft.com/office/powerpoint/2010/main" val="2802156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Blank">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838200" y="544643"/>
            <a:ext cx="10515599" cy="5297248"/>
          </a:xfrm>
          <a:prstGeom prst="rect">
            <a:avLst/>
          </a:prstGeom>
          <a:noFill/>
          <a:ln>
            <a:noFill/>
          </a:ln>
        </p:spPr>
        <p:txBody>
          <a:bodyPr lIns="91425" tIns="91425" rIns="91425" bIns="91425" anchor="t" anchorCtr="0"/>
          <a:lstStyle>
            <a:lvl1pPr marL="0" marR="0" lvl="0" indent="0" algn="l" rtl="0">
              <a:lnSpc>
                <a:spcPct val="100000"/>
              </a:lnSpc>
              <a:spcBef>
                <a:spcPts val="750"/>
              </a:spcBef>
              <a:buClr>
                <a:schemeClr val="accent6"/>
              </a:buClr>
              <a:buFont typeface="Noto Sans Symbols"/>
              <a:buNone/>
              <a:defRPr sz="2800" b="0" i="0" u="none" strike="noStrike" cap="none">
                <a:solidFill>
                  <a:srgbClr val="DD7500"/>
                </a:solidFill>
                <a:latin typeface="Calibri"/>
                <a:ea typeface="Calibri"/>
                <a:cs typeface="Calibri"/>
                <a:sym typeface="Calibri"/>
              </a:defRPr>
            </a:lvl1pPr>
            <a:lvl2pPr marL="514350" marR="0" lvl="1" indent="-19050" algn="l" rtl="0">
              <a:lnSpc>
                <a:spcPct val="100000"/>
              </a:lnSpc>
              <a:spcBef>
                <a:spcPts val="375"/>
              </a:spcBef>
              <a:buClr>
                <a:schemeClr val="dk1"/>
              </a:buClr>
              <a:buSzPct val="100000"/>
              <a:buFont typeface="Noto Sans Symbols"/>
              <a:buChar char="▪"/>
              <a:defRPr sz="2400" b="0" i="0" u="none" strike="noStrike" cap="none">
                <a:solidFill>
                  <a:schemeClr val="dk1"/>
                </a:solidFill>
                <a:latin typeface="Calibri"/>
                <a:ea typeface="Calibri"/>
                <a:cs typeface="Calibri"/>
                <a:sym typeface="Calibri"/>
              </a:defRPr>
            </a:lvl2pPr>
            <a:lvl3pPr marL="857250" marR="0" lvl="2" indent="-44450" algn="l" rtl="0">
              <a:lnSpc>
                <a:spcPct val="10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10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10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77" name="Shape 77"/>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79" name="Shape 79"/>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80" name="Shape 80"/>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extLst>
      <p:ext uri="{BB962C8B-B14F-4D97-AF65-F5344CB8AC3E}">
        <p14:creationId xmlns:p14="http://schemas.microsoft.com/office/powerpoint/2010/main" val="29990372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83" name="Shape 83"/>
          <p:cNvSpPr txBox="1">
            <a:spLocks noGrp="1"/>
          </p:cNvSpPr>
          <p:nvPr>
            <p:ph type="body" idx="1"/>
          </p:nvPr>
        </p:nvSpPr>
        <p:spPr>
          <a:xfrm>
            <a:off x="5183187" y="987426"/>
            <a:ext cx="6172199" cy="4873624"/>
          </a:xfrm>
          <a:prstGeom prst="rect">
            <a:avLst/>
          </a:prstGeom>
          <a:noFill/>
          <a:ln>
            <a:noFill/>
          </a:ln>
        </p:spPr>
        <p:txBody>
          <a:bodyPr lIns="91425" tIns="91425" rIns="91425" bIns="91425" anchor="t" anchorCtr="0"/>
          <a:lstStyle>
            <a:lvl1pPr marL="0" marR="0" lvl="0" indent="0" algn="l" rtl="0">
              <a:lnSpc>
                <a:spcPct val="90000"/>
              </a:lnSpc>
              <a:spcBef>
                <a:spcPts val="750"/>
              </a:spcBef>
              <a:buClr>
                <a:srgbClr val="DD7500"/>
              </a:buClr>
              <a:buFont typeface="Arial"/>
              <a:buNone/>
              <a:defRPr sz="2400" b="0" i="0" u="none" strike="noStrike" cap="none">
                <a:solidFill>
                  <a:srgbClr val="DD7500"/>
                </a:solidFill>
                <a:latin typeface="Calibri"/>
                <a:ea typeface="Calibri"/>
                <a:cs typeface="Calibri"/>
                <a:sym typeface="Calibri"/>
              </a:defRPr>
            </a:lvl1pPr>
            <a:lvl2pPr marL="514350" marR="0" lvl="1" indent="-19050" algn="l" rtl="0">
              <a:lnSpc>
                <a:spcPct val="90000"/>
              </a:lnSpc>
              <a:spcBef>
                <a:spcPts val="375"/>
              </a:spcBef>
              <a:buClr>
                <a:schemeClr val="dk1"/>
              </a:buClr>
              <a:buSzPct val="100000"/>
              <a:buFont typeface="Noto Sans Symbols"/>
              <a:buChar char="▪"/>
              <a:defRPr sz="2400" b="0" i="0" u="none" strike="noStrike" cap="none">
                <a:solidFill>
                  <a:srgbClr val="112151"/>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76200" algn="l" rtl="0">
              <a:lnSpc>
                <a:spcPct val="90000"/>
              </a:lnSpc>
              <a:spcBef>
                <a:spcPts val="375"/>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28850" marR="0" lvl="6" indent="-76200" algn="l" rtl="0">
              <a:lnSpc>
                <a:spcPct val="90000"/>
              </a:lnSpc>
              <a:spcBef>
                <a:spcPts val="375"/>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1750" marR="0" lvl="7" indent="-76200" algn="l" rtl="0">
              <a:lnSpc>
                <a:spcPct val="90000"/>
              </a:lnSpc>
              <a:spcBef>
                <a:spcPts val="375"/>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14650" marR="0" lvl="8" indent="-76200" algn="l" rtl="0">
              <a:lnSpc>
                <a:spcPct val="90000"/>
              </a:lnSpc>
              <a:spcBef>
                <a:spcPts val="375"/>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84" name="Shape 84"/>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000" b="0" i="0" u="none" strike="noStrike" cap="none">
                <a:solidFill>
                  <a:schemeClr val="accent5"/>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1050" b="0" i="0" u="none" strike="noStrike" cap="none">
                <a:solidFill>
                  <a:schemeClr val="accent2"/>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900" b="0" i="0" u="none" strike="noStrike" cap="none">
                <a:solidFill>
                  <a:srgbClr val="3FAE29"/>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750" b="0" i="0" u="none" strike="noStrike" cap="none">
                <a:solidFill>
                  <a:srgbClr val="3FAE29"/>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750" b="0" i="0" u="none" strike="noStrike" cap="none">
                <a:solidFill>
                  <a:srgbClr val="3FAE29"/>
                </a:solidFill>
                <a:latin typeface="Calibri"/>
                <a:ea typeface="Calibri"/>
                <a:cs typeface="Calibri"/>
                <a:sym typeface="Calibri"/>
              </a:defRPr>
            </a:lvl5pPr>
            <a:lvl6pPr marL="1714500" marR="0" lvl="5"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6pPr>
            <a:lvl7pPr marL="2057400" marR="0" lvl="6"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7pPr>
            <a:lvl8pPr marL="2400300" marR="0" lvl="7"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8pPr>
            <a:lvl9pPr marL="2743200" marR="0" lvl="8"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85" name="Shape 85"/>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6" name="Shape 86"/>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87" name="Shape 87"/>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88" name="Shape 88"/>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extLst>
      <p:ext uri="{BB962C8B-B14F-4D97-AF65-F5344CB8AC3E}">
        <p14:creationId xmlns:p14="http://schemas.microsoft.com/office/powerpoint/2010/main" val="4139414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24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91" name="Shape 91"/>
          <p:cNvSpPr>
            <a:spLocks noGrp="1"/>
          </p:cNvSpPr>
          <p:nvPr>
            <p:ph type="pic" idx="2"/>
          </p:nvPr>
        </p:nvSpPr>
        <p:spPr>
          <a:xfrm>
            <a:off x="5183187" y="987426"/>
            <a:ext cx="6172199" cy="4873624"/>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400" b="0" i="0" u="none" strike="noStrike" cap="none">
                <a:solidFill>
                  <a:schemeClr val="accent5"/>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2100" b="0" i="0" u="none" strike="noStrike" cap="none">
                <a:solidFill>
                  <a:schemeClr val="accent2"/>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1800" b="0" i="0" u="none" strike="noStrike" cap="none">
                <a:solidFill>
                  <a:srgbClr val="3FAE29"/>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1500" b="0" i="0" u="none" strike="noStrike" cap="none">
                <a:solidFill>
                  <a:srgbClr val="3FAE29"/>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1500" b="0" i="0" u="none" strike="noStrike" cap="none">
                <a:solidFill>
                  <a:srgbClr val="3FAE29"/>
                </a:solidFill>
                <a:latin typeface="Calibri"/>
                <a:ea typeface="Calibri"/>
                <a:cs typeface="Calibri"/>
                <a:sym typeface="Calibri"/>
              </a:defRPr>
            </a:lvl5pPr>
            <a:lvl6pPr marL="1714500" marR="0" lvl="5" indent="0" algn="l" rtl="0">
              <a:lnSpc>
                <a:spcPct val="90000"/>
              </a:lnSpc>
              <a:spcBef>
                <a:spcPts val="375"/>
              </a:spcBef>
              <a:buClr>
                <a:schemeClr val="dk1"/>
              </a:buClr>
              <a:buFont typeface="Arial"/>
              <a:buNone/>
              <a:defRPr sz="15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375"/>
              </a:spcBef>
              <a:buClr>
                <a:schemeClr val="dk1"/>
              </a:buClr>
              <a:buFont typeface="Arial"/>
              <a:buNone/>
              <a:defRPr sz="15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375"/>
              </a:spcBef>
              <a:buClr>
                <a:schemeClr val="dk1"/>
              </a:buClr>
              <a:buFont typeface="Arial"/>
              <a:buNone/>
              <a:defRPr sz="15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375"/>
              </a:spcBef>
              <a:buClr>
                <a:schemeClr val="dk1"/>
              </a:buClr>
              <a:buFont typeface="Arial"/>
              <a:buNone/>
              <a:defRPr sz="1500" b="0" i="0" u="none" strike="noStrike" cap="none">
                <a:solidFill>
                  <a:schemeClr val="dk1"/>
                </a:solidFill>
                <a:latin typeface="Calibri"/>
                <a:ea typeface="Calibri"/>
                <a:cs typeface="Calibri"/>
                <a:sym typeface="Calibri"/>
              </a:defRPr>
            </a:lvl9pPr>
          </a:lstStyle>
          <a:p>
            <a:r>
              <a:rPr lang="en-US"/>
              <a:t>Click icon to add picture</a:t>
            </a:r>
            <a:endParaRPr/>
          </a:p>
        </p:txBody>
      </p:sp>
      <p:sp>
        <p:nvSpPr>
          <p:cNvPr id="92" name="Shape 92"/>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000" b="0" i="0" u="none" strike="noStrike" cap="none">
                <a:solidFill>
                  <a:schemeClr val="accent5"/>
                </a:solidFill>
                <a:latin typeface="Calibri"/>
                <a:ea typeface="Calibri"/>
                <a:cs typeface="Calibri"/>
                <a:sym typeface="Calibri"/>
              </a:defRPr>
            </a:lvl1pPr>
            <a:lvl2pPr marL="342900" marR="0" lvl="1" indent="0" algn="l" rtl="0">
              <a:lnSpc>
                <a:spcPct val="90000"/>
              </a:lnSpc>
              <a:spcBef>
                <a:spcPts val="375"/>
              </a:spcBef>
              <a:buClr>
                <a:schemeClr val="dk1"/>
              </a:buClr>
              <a:buFont typeface="Noto Sans Symbols"/>
              <a:buNone/>
              <a:defRPr sz="1050" b="0" i="0" u="none" strike="noStrike" cap="none">
                <a:solidFill>
                  <a:schemeClr val="accent2"/>
                </a:solidFill>
                <a:latin typeface="Calibri"/>
                <a:ea typeface="Calibri"/>
                <a:cs typeface="Calibri"/>
                <a:sym typeface="Calibri"/>
              </a:defRPr>
            </a:lvl2pPr>
            <a:lvl3pPr marL="685800" marR="0" lvl="2" indent="0" algn="l" rtl="0">
              <a:lnSpc>
                <a:spcPct val="90000"/>
              </a:lnSpc>
              <a:spcBef>
                <a:spcPts val="375"/>
              </a:spcBef>
              <a:buClr>
                <a:schemeClr val="dk1"/>
              </a:buClr>
              <a:buFont typeface="Noto Sans Symbols"/>
              <a:buNone/>
              <a:defRPr sz="900" b="0" i="0" u="none" strike="noStrike" cap="none">
                <a:solidFill>
                  <a:srgbClr val="3FAE29"/>
                </a:solidFill>
                <a:latin typeface="Calibri"/>
                <a:ea typeface="Calibri"/>
                <a:cs typeface="Calibri"/>
                <a:sym typeface="Calibri"/>
              </a:defRPr>
            </a:lvl3pPr>
            <a:lvl4pPr marL="1028700" marR="0" lvl="3" indent="0" algn="l" rtl="0">
              <a:lnSpc>
                <a:spcPct val="90000"/>
              </a:lnSpc>
              <a:spcBef>
                <a:spcPts val="375"/>
              </a:spcBef>
              <a:buClr>
                <a:schemeClr val="dk1"/>
              </a:buClr>
              <a:buFont typeface="Noto Sans Symbols"/>
              <a:buNone/>
              <a:defRPr sz="750" b="0" i="0" u="none" strike="noStrike" cap="none">
                <a:solidFill>
                  <a:srgbClr val="3FAE29"/>
                </a:solidFill>
                <a:latin typeface="Calibri"/>
                <a:ea typeface="Calibri"/>
                <a:cs typeface="Calibri"/>
                <a:sym typeface="Calibri"/>
              </a:defRPr>
            </a:lvl4pPr>
            <a:lvl5pPr marL="1371600" marR="0" lvl="4" indent="0" algn="l" rtl="0">
              <a:lnSpc>
                <a:spcPct val="90000"/>
              </a:lnSpc>
              <a:spcBef>
                <a:spcPts val="375"/>
              </a:spcBef>
              <a:buClr>
                <a:schemeClr val="dk1"/>
              </a:buClr>
              <a:buFont typeface="Noto Sans Symbols"/>
              <a:buNone/>
              <a:defRPr sz="750" b="0" i="0" u="none" strike="noStrike" cap="none">
                <a:solidFill>
                  <a:srgbClr val="3FAE29"/>
                </a:solidFill>
                <a:latin typeface="Calibri"/>
                <a:ea typeface="Calibri"/>
                <a:cs typeface="Calibri"/>
                <a:sym typeface="Calibri"/>
              </a:defRPr>
            </a:lvl5pPr>
            <a:lvl6pPr marL="1714500" marR="0" lvl="5"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6pPr>
            <a:lvl7pPr marL="2057400" marR="0" lvl="6"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7pPr>
            <a:lvl8pPr marL="2400300" marR="0" lvl="7"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8pPr>
            <a:lvl9pPr marL="2743200" marR="0" lvl="8" indent="0" algn="l" rtl="0">
              <a:lnSpc>
                <a:spcPct val="90000"/>
              </a:lnSpc>
              <a:spcBef>
                <a:spcPts val="375"/>
              </a:spcBef>
              <a:buClr>
                <a:schemeClr val="dk1"/>
              </a:buClr>
              <a:buFont typeface="Arial"/>
              <a:buNone/>
              <a:defRPr sz="7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93" name="Shape 93"/>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4" name="Shape 94"/>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95" name="Shape 95"/>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96" name="Shape 96"/>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extLst>
      <p:ext uri="{BB962C8B-B14F-4D97-AF65-F5344CB8AC3E}">
        <p14:creationId xmlns:p14="http://schemas.microsoft.com/office/powerpoint/2010/main" val="23007021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838200" y="365127"/>
            <a:ext cx="10515599" cy="96405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33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99" name="Shape 99"/>
          <p:cNvSpPr txBox="1">
            <a:spLocks noGrp="1"/>
          </p:cNvSpPr>
          <p:nvPr>
            <p:ph type="body" idx="1"/>
          </p:nvPr>
        </p:nvSpPr>
        <p:spPr>
          <a:xfrm rot="5400000">
            <a:off x="3880888" y="-1631020"/>
            <a:ext cx="4430223" cy="10515599"/>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400" b="0" i="0" u="none" strike="noStrike" cap="none">
                <a:solidFill>
                  <a:schemeClr val="accent5"/>
                </a:solidFill>
                <a:latin typeface="Calibri"/>
                <a:ea typeface="Calibri"/>
                <a:cs typeface="Calibri"/>
                <a:sym typeface="Calibri"/>
              </a:defRPr>
            </a:lvl1pPr>
            <a:lvl2pPr marL="514350" marR="0" lvl="1" indent="-19050" algn="l" rtl="0">
              <a:lnSpc>
                <a:spcPct val="90000"/>
              </a:lnSpc>
              <a:spcBef>
                <a:spcPts val="375"/>
              </a:spcBef>
              <a:buClr>
                <a:schemeClr val="dk1"/>
              </a:buClr>
              <a:buSzPct val="100000"/>
              <a:buFont typeface="Noto Sans Symbols"/>
              <a:buChar char="▪"/>
              <a:defRPr sz="2400" b="0" i="0" u="none" strike="noStrike" cap="none">
                <a:solidFill>
                  <a:schemeClr val="accent2"/>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100" name="Shape 100"/>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01" name="Shape 101"/>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102" name="Shape 102"/>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103" name="Shape 103"/>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extLst>
      <p:ext uri="{BB962C8B-B14F-4D97-AF65-F5344CB8AC3E}">
        <p14:creationId xmlns:p14="http://schemas.microsoft.com/office/powerpoint/2010/main" val="6566683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rot="5400000">
            <a:off x="7133431"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33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106" name="Shape 106"/>
          <p:cNvSpPr txBox="1">
            <a:spLocks noGrp="1"/>
          </p:cNvSpPr>
          <p:nvPr>
            <p:ph type="body" idx="1"/>
          </p:nvPr>
        </p:nvSpPr>
        <p:spPr>
          <a:xfrm rot="5400000">
            <a:off x="1799431" y="-596105"/>
            <a:ext cx="5811838" cy="7734299"/>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400" b="0" i="0" u="none" strike="noStrike" cap="none">
                <a:solidFill>
                  <a:schemeClr val="accent5"/>
                </a:solidFill>
                <a:latin typeface="Calibri"/>
                <a:ea typeface="Calibri"/>
                <a:cs typeface="Calibri"/>
                <a:sym typeface="Calibri"/>
              </a:defRPr>
            </a:lvl1pPr>
            <a:lvl2pPr marL="514350" marR="0" lvl="1" indent="-19050" algn="l" rtl="0">
              <a:lnSpc>
                <a:spcPct val="90000"/>
              </a:lnSpc>
              <a:spcBef>
                <a:spcPts val="375"/>
              </a:spcBef>
              <a:buClr>
                <a:schemeClr val="dk1"/>
              </a:buClr>
              <a:buSzPct val="100000"/>
              <a:buFont typeface="Noto Sans Symbols"/>
              <a:buChar char="▪"/>
              <a:defRPr sz="2400" b="0" i="0" u="none" strike="noStrike" cap="none">
                <a:solidFill>
                  <a:schemeClr val="accent2"/>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107" name="Shape 107"/>
          <p:cNvSpPr txBox="1">
            <a:spLocks noGrp="1"/>
          </p:cNvSpPr>
          <p:nvPr>
            <p:ph type="dt" idx="10"/>
          </p:nvPr>
        </p:nvSpPr>
        <p:spPr>
          <a:xfrm>
            <a:off x="215900" y="6355635"/>
            <a:ext cx="274319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109" name="Shape 109"/>
          <p:cNvSpPr txBox="1"/>
          <p:nvPr/>
        </p:nvSpPr>
        <p:spPr>
          <a:xfrm>
            <a:off x="838200" y="96065"/>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rgbClr val="A5A5A5"/>
                </a:solidFill>
                <a:latin typeface="Calibri"/>
                <a:ea typeface="Calibri"/>
                <a:cs typeface="Calibri"/>
                <a:sym typeface="Calibri"/>
              </a:rPr>
              <a:t>STUDENTS			                             TEACHERS		                             INSTRUCTIONAL CONTENT</a:t>
            </a:r>
          </a:p>
        </p:txBody>
      </p:sp>
      <p:sp>
        <p:nvSpPr>
          <p:cNvPr id="110" name="Shape 110"/>
          <p:cNvSpPr txBox="1"/>
          <p:nvPr/>
        </p:nvSpPr>
        <p:spPr>
          <a:xfrm>
            <a:off x="838200" y="5947444"/>
            <a:ext cx="10515599" cy="2616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100" b="1" i="0" u="none" strike="noStrike" cap="none">
                <a:solidFill>
                  <a:schemeClr val="accent3"/>
                </a:solidFill>
                <a:latin typeface="Calibri"/>
                <a:ea typeface="Calibri"/>
                <a:cs typeface="Calibri"/>
                <a:sym typeface="Calibri"/>
              </a:rPr>
              <a:t>THE ALVORD UNIFIED SCHOOL DISTRICT PROMISE: ALL STUDENTS WILL REALIZE THEIR UNLIMITED POTENTIAL.</a:t>
            </a:r>
          </a:p>
        </p:txBody>
      </p:sp>
    </p:spTree>
    <p:extLst>
      <p:ext uri="{BB962C8B-B14F-4D97-AF65-F5344CB8AC3E}">
        <p14:creationId xmlns:p14="http://schemas.microsoft.com/office/powerpoint/2010/main" val="3891771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itle Slide">
    <p:bg>
      <p:bgPr>
        <a:solidFill>
          <a:schemeClr val="lt1"/>
        </a:solidFill>
        <a:effectLst/>
      </p:bgPr>
    </p:bg>
    <p:spTree>
      <p:nvGrpSpPr>
        <p:cNvPr id="1" name="Shape 111"/>
        <p:cNvGrpSpPr/>
        <p:nvPr/>
      </p:nvGrpSpPr>
      <p:grpSpPr>
        <a:xfrm>
          <a:off x="0" y="0"/>
          <a:ext cx="0" cy="0"/>
          <a:chOff x="0" y="0"/>
          <a:chExt cx="0" cy="0"/>
        </a:xfrm>
      </p:grpSpPr>
      <p:sp>
        <p:nvSpPr>
          <p:cNvPr id="112" name="Shape 112"/>
          <p:cNvSpPr txBox="1">
            <a:spLocks noGrp="1"/>
          </p:cNvSpPr>
          <p:nvPr>
            <p:ph type="ctrTitle"/>
          </p:nvPr>
        </p:nvSpPr>
        <p:spPr>
          <a:xfrm>
            <a:off x="1521354" y="1990078"/>
            <a:ext cx="9144000" cy="23876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Clr>
                <a:srgbClr val="112151"/>
              </a:buClr>
              <a:buFont typeface="Noto Sans Symbols"/>
              <a:buNone/>
              <a:defRPr sz="4500" b="1" i="0" u="none" strike="noStrike" cap="none">
                <a:solidFill>
                  <a:srgbClr val="11215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113" name="Shape 113"/>
          <p:cNvSpPr txBox="1">
            <a:spLocks noGrp="1"/>
          </p:cNvSpPr>
          <p:nvPr>
            <p:ph type="subTitle" idx="1"/>
          </p:nvPr>
        </p:nvSpPr>
        <p:spPr>
          <a:xfrm>
            <a:off x="1524000" y="4377678"/>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750"/>
              </a:spcBef>
              <a:buClr>
                <a:schemeClr val="accent5"/>
              </a:buClr>
              <a:buFont typeface="Arial"/>
              <a:buNone/>
              <a:defRPr sz="1800" b="0" i="0" u="none" strike="noStrike" cap="none">
                <a:solidFill>
                  <a:schemeClr val="accent5"/>
                </a:solidFill>
                <a:latin typeface="Calibri"/>
                <a:ea typeface="Calibri"/>
                <a:cs typeface="Calibri"/>
                <a:sym typeface="Calibri"/>
              </a:defRPr>
            </a:lvl1pPr>
            <a:lvl2pPr marL="342900" marR="0" lvl="1" indent="0" algn="ctr" rtl="0">
              <a:lnSpc>
                <a:spcPct val="90000"/>
              </a:lnSpc>
              <a:spcBef>
                <a:spcPts val="375"/>
              </a:spcBef>
              <a:buClr>
                <a:schemeClr val="dk1"/>
              </a:buClr>
              <a:buFont typeface="Noto Sans Symbols"/>
              <a:buNone/>
              <a:defRPr sz="1500" b="0" i="0" u="none" strike="noStrike" cap="none">
                <a:solidFill>
                  <a:schemeClr val="accent2"/>
                </a:solidFill>
                <a:latin typeface="Calibri"/>
                <a:ea typeface="Calibri"/>
                <a:cs typeface="Calibri"/>
                <a:sym typeface="Calibri"/>
              </a:defRPr>
            </a:lvl2pPr>
            <a:lvl3pPr marL="685800" marR="0" lvl="2" indent="0" algn="ctr" rtl="0">
              <a:lnSpc>
                <a:spcPct val="90000"/>
              </a:lnSpc>
              <a:spcBef>
                <a:spcPts val="375"/>
              </a:spcBef>
              <a:buClr>
                <a:schemeClr val="dk1"/>
              </a:buClr>
              <a:buFont typeface="Noto Sans Symbols"/>
              <a:buNone/>
              <a:defRPr sz="1350" b="0" i="0" u="none" strike="noStrike" cap="none">
                <a:solidFill>
                  <a:srgbClr val="3FAE29"/>
                </a:solidFill>
                <a:latin typeface="Calibri"/>
                <a:ea typeface="Calibri"/>
                <a:cs typeface="Calibri"/>
                <a:sym typeface="Calibri"/>
              </a:defRPr>
            </a:lvl3pPr>
            <a:lvl4pPr marL="1028700" marR="0" lvl="3" indent="0" algn="ctr" rtl="0">
              <a:lnSpc>
                <a:spcPct val="90000"/>
              </a:lnSpc>
              <a:spcBef>
                <a:spcPts val="375"/>
              </a:spcBef>
              <a:buClr>
                <a:schemeClr val="dk1"/>
              </a:buClr>
              <a:buFont typeface="Noto Sans Symbols"/>
              <a:buNone/>
              <a:defRPr sz="1200" b="0" i="0" u="none" strike="noStrike" cap="none">
                <a:solidFill>
                  <a:srgbClr val="3FAE29"/>
                </a:solidFill>
                <a:latin typeface="Calibri"/>
                <a:ea typeface="Calibri"/>
                <a:cs typeface="Calibri"/>
                <a:sym typeface="Calibri"/>
              </a:defRPr>
            </a:lvl4pPr>
            <a:lvl5pPr marL="1371600" marR="0" lvl="4" indent="0" algn="ctr" rtl="0">
              <a:lnSpc>
                <a:spcPct val="90000"/>
              </a:lnSpc>
              <a:spcBef>
                <a:spcPts val="375"/>
              </a:spcBef>
              <a:buClr>
                <a:schemeClr val="dk1"/>
              </a:buClr>
              <a:buFont typeface="Noto Sans Symbols"/>
              <a:buNone/>
              <a:defRPr sz="1200" b="0" i="0" u="none" strike="noStrike" cap="none">
                <a:solidFill>
                  <a:srgbClr val="3FAE29"/>
                </a:solidFill>
                <a:latin typeface="Calibri"/>
                <a:ea typeface="Calibri"/>
                <a:cs typeface="Calibri"/>
                <a:sym typeface="Calibri"/>
              </a:defRPr>
            </a:lvl5pPr>
            <a:lvl6pPr marL="1714500" marR="0" lvl="5"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6pPr>
            <a:lvl7pPr marL="2057400" marR="0" lvl="6"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7pPr>
            <a:lvl8pPr marL="2400300" marR="0" lvl="7"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8pPr>
            <a:lvl9pPr marL="2743200" marR="0" lvl="8" indent="0" algn="ctr" rtl="0">
              <a:lnSpc>
                <a:spcPct val="90000"/>
              </a:lnSpc>
              <a:spcBef>
                <a:spcPts val="375"/>
              </a:spcBef>
              <a:buClr>
                <a:schemeClr val="dk1"/>
              </a:buClr>
              <a:buFont typeface="Arial"/>
              <a:buNone/>
              <a:defRPr sz="1200" b="0" i="0" u="none" strike="noStrike" cap="none">
                <a:solidFill>
                  <a:schemeClr val="dk1"/>
                </a:solidFill>
                <a:latin typeface="Calibri"/>
                <a:ea typeface="Calibri"/>
                <a:cs typeface="Calibri"/>
                <a:sym typeface="Calibri"/>
              </a:defRPr>
            </a:lvl9pPr>
          </a:lstStyle>
          <a:p>
            <a:r>
              <a:rPr lang="en-US"/>
              <a:t>Click to edit Master subtitle style</a:t>
            </a:r>
            <a:endParaRPr dirty="0"/>
          </a:p>
        </p:txBody>
      </p:sp>
      <p:sp>
        <p:nvSpPr>
          <p:cNvPr id="115" name="Shape 115"/>
          <p:cNvSpPr txBox="1">
            <a:spLocks noGrp="1"/>
          </p:cNvSpPr>
          <p:nvPr>
            <p:ph type="ftr" idx="11"/>
          </p:nvPr>
        </p:nvSpPr>
        <p:spPr>
          <a:xfrm>
            <a:off x="7861300" y="6355633"/>
            <a:ext cx="4114800" cy="365125"/>
          </a:xfrm>
          <a:prstGeom prst="rect">
            <a:avLst/>
          </a:prstGeom>
          <a:noFill/>
          <a:ln>
            <a:noFill/>
          </a:ln>
        </p:spPr>
        <p:txBody>
          <a:bodyPr lIns="91425" tIns="91425" rIns="91425" bIns="91425" anchor="ctr" anchorCtr="0"/>
          <a:lstStyle>
            <a:lvl1pPr marL="0" marR="0" lvl="0" indent="0" algn="r" rtl="0">
              <a:spcBef>
                <a:spcPts val="0"/>
              </a:spcBef>
              <a:buNone/>
              <a:defRPr sz="1800" b="1" i="0" u="none" strike="noStrike" cap="none">
                <a:solidFill>
                  <a:schemeClr val="lt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r>
              <a:rPr lang="en-US"/>
              <a:t>June 25, 2020</a:t>
            </a:r>
            <a:endParaRPr/>
          </a:p>
        </p:txBody>
      </p:sp>
      <p:sp>
        <p:nvSpPr>
          <p:cNvPr id="118" name="Shape 118"/>
          <p:cNvSpPr txBox="1"/>
          <p:nvPr/>
        </p:nvSpPr>
        <p:spPr>
          <a:xfrm>
            <a:off x="4333673" y="6422780"/>
            <a:ext cx="2984775" cy="23083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900" b="1" i="0" u="none" strike="noStrike" cap="none">
                <a:solidFill>
                  <a:schemeClr val="lt1"/>
                </a:solidFill>
                <a:latin typeface="Calibri"/>
                <a:ea typeface="Calibri"/>
                <a:cs typeface="Calibri"/>
                <a:sym typeface="Calibri"/>
              </a:rPr>
              <a:t>STUDENTS | TEACHERS | INSTRUCTIONAL CONTENT</a:t>
            </a:r>
          </a:p>
        </p:txBody>
      </p:sp>
      <p:sp>
        <p:nvSpPr>
          <p:cNvPr id="11" name="Shape 24"/>
          <p:cNvSpPr/>
          <p:nvPr userDrawn="1"/>
        </p:nvSpPr>
        <p:spPr>
          <a:xfrm>
            <a:off x="0" y="624530"/>
            <a:ext cx="12192000" cy="1244329"/>
          </a:xfrm>
          <a:prstGeom prst="rect">
            <a:avLst/>
          </a:prstGeom>
          <a:gradFill>
            <a:gsLst>
              <a:gs pos="0">
                <a:srgbClr val="DDE8F0"/>
              </a:gs>
              <a:gs pos="7000">
                <a:srgbClr val="DDE8F0"/>
              </a:gs>
              <a:gs pos="25000">
                <a:srgbClr val="F9FBFC"/>
              </a:gs>
              <a:gs pos="55000">
                <a:srgbClr val="CDDEEA"/>
              </a:gs>
              <a:gs pos="100000">
                <a:srgbClr val="CDDEEA"/>
              </a:gs>
            </a:gsLst>
            <a:lin ang="5400000" scaled="0"/>
          </a:gradFill>
          <a:ln>
            <a:noFill/>
          </a:ln>
          <a:effectLst>
            <a:outerShdw blurRad="50799" dist="38100" dir="5400000" algn="t" rotWithShape="0">
              <a:srgbClr val="000000">
                <a:alpha val="40000"/>
              </a:srgbClr>
            </a:outerShdw>
          </a:effectLst>
        </p:spPr>
        <p:txBody>
          <a:bodyPr lIns="91425" tIns="45700" rIns="91425" bIns="45700" anchor="ctr" anchorCtr="0">
            <a:noAutofit/>
          </a:bodyPr>
          <a:lstStyle/>
          <a:p>
            <a:pPr marL="0" marR="0" lvl="0" indent="0" algn="ctr" rtl="0">
              <a:spcBef>
                <a:spcPts val="0"/>
              </a:spcBef>
              <a:buNone/>
            </a:pPr>
            <a:endParaRPr sz="1350" b="0" i="0" u="none" strike="noStrike" cap="none">
              <a:solidFill>
                <a:schemeClr val="lt1"/>
              </a:solidFill>
              <a:latin typeface="Calibri"/>
              <a:ea typeface="Calibri"/>
              <a:cs typeface="Calibri"/>
              <a:sym typeface="Calibri"/>
            </a:endParaRPr>
          </a:p>
        </p:txBody>
      </p:sp>
      <p:pic>
        <p:nvPicPr>
          <p:cNvPr id="12" name="Shape 25"/>
          <p:cNvPicPr preferRelativeResize="0"/>
          <p:nvPr userDrawn="1"/>
        </p:nvPicPr>
        <p:blipFill rotWithShape="1">
          <a:blip r:embed="rId2">
            <a:alphaModFix/>
          </a:blip>
          <a:srcRect/>
          <a:stretch/>
        </p:blipFill>
        <p:spPr>
          <a:xfrm>
            <a:off x="455360" y="323525"/>
            <a:ext cx="1349994" cy="1349994"/>
          </a:xfrm>
          <a:prstGeom prst="rect">
            <a:avLst/>
          </a:prstGeom>
          <a:noFill/>
          <a:ln>
            <a:noFill/>
          </a:ln>
        </p:spPr>
      </p:pic>
      <p:sp>
        <p:nvSpPr>
          <p:cNvPr id="13" name="Shape 27"/>
          <p:cNvSpPr txBox="1"/>
          <p:nvPr userDrawn="1"/>
        </p:nvSpPr>
        <p:spPr>
          <a:xfrm>
            <a:off x="3313305" y="674316"/>
            <a:ext cx="8010289" cy="769441"/>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4400" b="1" i="0" u="none" strike="noStrike" cap="none">
                <a:solidFill>
                  <a:schemeClr val="dk1"/>
                </a:solidFill>
                <a:latin typeface="Calibri"/>
                <a:ea typeface="Calibri"/>
                <a:cs typeface="Calibri"/>
                <a:sym typeface="Calibri"/>
              </a:rPr>
              <a:t>Alvord Unified School District</a:t>
            </a:r>
          </a:p>
        </p:txBody>
      </p:sp>
      <p:sp>
        <p:nvSpPr>
          <p:cNvPr id="14" name="Shape 28"/>
          <p:cNvSpPr txBox="1"/>
          <p:nvPr userDrawn="1"/>
        </p:nvSpPr>
        <p:spPr>
          <a:xfrm>
            <a:off x="3077756" y="1242633"/>
            <a:ext cx="8269695" cy="430886"/>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2100" b="0" i="0" u="none" strike="noStrike" cap="none">
                <a:solidFill>
                  <a:schemeClr val="dk1"/>
                </a:solidFill>
                <a:latin typeface="Calibri"/>
                <a:ea typeface="Calibri"/>
                <a:cs typeface="Calibri"/>
                <a:sym typeface="Calibri"/>
              </a:rPr>
              <a:t>Our Promise: All students will realize their unlimited potential. </a:t>
            </a:r>
          </a:p>
        </p:txBody>
      </p:sp>
    </p:spTree>
    <p:extLst>
      <p:ext uri="{BB962C8B-B14F-4D97-AF65-F5344CB8AC3E}">
        <p14:creationId xmlns:p14="http://schemas.microsoft.com/office/powerpoint/2010/main" val="1017217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cxnSp>
        <p:nvCxnSpPr>
          <p:cNvPr id="10" name="Shape 10"/>
          <p:cNvCxnSpPr/>
          <p:nvPr/>
        </p:nvCxnSpPr>
        <p:spPr>
          <a:xfrm>
            <a:off x="0" y="6152146"/>
            <a:ext cx="12192000" cy="0"/>
          </a:xfrm>
          <a:prstGeom prst="straightConnector1">
            <a:avLst/>
          </a:prstGeom>
          <a:noFill/>
          <a:ln w="12700" cap="flat" cmpd="sng">
            <a:solidFill>
              <a:schemeClr val="dk1"/>
            </a:solidFill>
            <a:prstDash val="solid"/>
            <a:miter/>
            <a:headEnd type="none" w="med" len="med"/>
            <a:tailEnd type="none" w="med" len="med"/>
          </a:ln>
        </p:spPr>
      </p:cxnSp>
      <p:sp>
        <p:nvSpPr>
          <p:cNvPr id="11" name="Shape 11"/>
          <p:cNvSpPr/>
          <p:nvPr/>
        </p:nvSpPr>
        <p:spPr>
          <a:xfrm>
            <a:off x="-1" y="6189675"/>
            <a:ext cx="12192000" cy="657415"/>
          </a:xfrm>
          <a:prstGeom prst="rect">
            <a:avLst/>
          </a:prstGeom>
          <a:solidFill>
            <a:schemeClr val="dk1"/>
          </a:solidFill>
          <a:ln w="12700" cap="flat" cmpd="sng">
            <a:solidFill>
              <a:srgbClr val="0C183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350" b="0" i="0" u="none" strike="noStrike" cap="none">
              <a:solidFill>
                <a:schemeClr val="lt1"/>
              </a:solidFill>
              <a:latin typeface="Calibri"/>
              <a:ea typeface="Calibri"/>
              <a:cs typeface="Calibri"/>
              <a:sym typeface="Calibri"/>
            </a:endParaRPr>
          </a:p>
        </p:txBody>
      </p:sp>
      <p:sp>
        <p:nvSpPr>
          <p:cNvPr id="12" name="Shape 12"/>
          <p:cNvSpPr txBox="1">
            <a:spLocks noGrp="1"/>
          </p:cNvSpPr>
          <p:nvPr>
            <p:ph type="title"/>
          </p:nvPr>
        </p:nvSpPr>
        <p:spPr>
          <a:xfrm>
            <a:off x="838200" y="365127"/>
            <a:ext cx="10515599" cy="96405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33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3" name="Shape 13"/>
          <p:cNvSpPr txBox="1">
            <a:spLocks noGrp="1"/>
          </p:cNvSpPr>
          <p:nvPr>
            <p:ph type="body" idx="1"/>
          </p:nvPr>
        </p:nvSpPr>
        <p:spPr>
          <a:xfrm>
            <a:off x="838200" y="1411666"/>
            <a:ext cx="10515599" cy="4430223"/>
          </a:xfrm>
          <a:prstGeom prst="rect">
            <a:avLst/>
          </a:prstGeom>
          <a:noFill/>
          <a:ln>
            <a:noFill/>
          </a:ln>
        </p:spPr>
        <p:txBody>
          <a:bodyPr lIns="91425" tIns="91425" rIns="91425" bIns="91425" anchor="t" anchorCtr="0"/>
          <a:lstStyle>
            <a:lvl1pPr marL="0" marR="0" lvl="0" indent="0" algn="l" rtl="0">
              <a:lnSpc>
                <a:spcPct val="90000"/>
              </a:lnSpc>
              <a:spcBef>
                <a:spcPts val="750"/>
              </a:spcBef>
              <a:buClr>
                <a:schemeClr val="accent5"/>
              </a:buClr>
              <a:buFont typeface="Arial"/>
              <a:buNone/>
              <a:defRPr sz="2400" b="0" i="0" u="none" strike="noStrike" cap="none">
                <a:solidFill>
                  <a:schemeClr val="accent5"/>
                </a:solidFill>
                <a:latin typeface="Calibri"/>
                <a:ea typeface="Calibri"/>
                <a:cs typeface="Calibri"/>
                <a:sym typeface="Calibri"/>
              </a:defRPr>
            </a:lvl1pPr>
            <a:lvl2pPr marL="514350" marR="0" lvl="1" indent="-19050" algn="l" rtl="0">
              <a:lnSpc>
                <a:spcPct val="90000"/>
              </a:lnSpc>
              <a:spcBef>
                <a:spcPts val="375"/>
              </a:spcBef>
              <a:buClr>
                <a:schemeClr val="dk1"/>
              </a:buClr>
              <a:buSzPct val="100000"/>
              <a:buFont typeface="Noto Sans Symbols"/>
              <a:buChar char="▪"/>
              <a:defRPr sz="2400" b="0" i="0" u="none" strike="noStrike" cap="none">
                <a:solidFill>
                  <a:schemeClr val="accent2"/>
                </a:solidFill>
                <a:latin typeface="Calibri"/>
                <a:ea typeface="Calibri"/>
                <a:cs typeface="Calibri"/>
                <a:sym typeface="Calibri"/>
              </a:defRPr>
            </a:lvl2pPr>
            <a:lvl3pPr marL="857250" marR="0" lvl="2"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3pPr>
            <a:lvl4pPr marL="1200150" marR="0" lvl="3"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4pPr>
            <a:lvl5pPr marL="1543050" marR="0" lvl="4" indent="-44450" algn="l" rtl="0">
              <a:lnSpc>
                <a:spcPct val="90000"/>
              </a:lnSpc>
              <a:spcBef>
                <a:spcPts val="375"/>
              </a:spcBef>
              <a:buClr>
                <a:schemeClr val="dk1"/>
              </a:buClr>
              <a:buSzPct val="100000"/>
              <a:buFont typeface="Noto Sans Symbols"/>
              <a:buChar char="▪"/>
              <a:defRPr sz="2000" b="0" i="0" u="none" strike="noStrike" cap="none">
                <a:solidFill>
                  <a:srgbClr val="3FAE29"/>
                </a:solidFill>
                <a:latin typeface="Calibri"/>
                <a:ea typeface="Calibri"/>
                <a:cs typeface="Calibri"/>
                <a:sym typeface="Calibri"/>
              </a:defRPr>
            </a:lvl5pPr>
            <a:lvl6pPr marL="1885950" marR="0" lvl="5"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lnSpc>
                <a:spcPct val="90000"/>
              </a:lnSpc>
              <a:spcBef>
                <a:spcPts val="375"/>
              </a:spcBef>
              <a:buClr>
                <a:schemeClr val="dk1"/>
              </a:buClr>
              <a:buSzPct val="96428"/>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16" name="Shape 16"/>
          <p:cNvSpPr txBox="1"/>
          <p:nvPr userDrawn="1"/>
        </p:nvSpPr>
        <p:spPr>
          <a:xfrm>
            <a:off x="85344" y="6258334"/>
            <a:ext cx="9928929" cy="45535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2800" b="1" i="0" u="none" strike="noStrike" cap="none" dirty="0">
                <a:solidFill>
                  <a:srgbClr val="FDD91D"/>
                </a:solidFill>
                <a:latin typeface="Calibri"/>
                <a:ea typeface="Calibri"/>
                <a:cs typeface="Calibri"/>
                <a:sym typeface="Calibri"/>
              </a:rPr>
              <a:t>REOPENING SCHOOLS 2020-2021: A REPORT TO THE COMMUNITY</a:t>
            </a:r>
          </a:p>
        </p:txBody>
      </p:sp>
      <p:sp>
        <p:nvSpPr>
          <p:cNvPr id="2" name="Oval 1"/>
          <p:cNvSpPr/>
          <p:nvPr userDrawn="1"/>
        </p:nvSpPr>
        <p:spPr>
          <a:xfrm>
            <a:off x="10014275" y="5950081"/>
            <a:ext cx="694944" cy="69494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Shape 18"/>
          <p:cNvPicPr preferRelativeResize="0"/>
          <p:nvPr/>
        </p:nvPicPr>
        <p:blipFill rotWithShape="1">
          <a:blip r:embed="rId13">
            <a:alphaModFix/>
          </a:blip>
          <a:srcRect/>
          <a:stretch/>
        </p:blipFill>
        <p:spPr>
          <a:xfrm>
            <a:off x="9989890" y="5899992"/>
            <a:ext cx="811078" cy="78892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 id="2147483660" r:id="rId11"/>
  </p:sldLayoutIdLst>
  <p:hf sldNum="0" hd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cxnSp>
        <p:nvCxnSpPr>
          <p:cNvPr id="10" name="Shape 10"/>
          <p:cNvCxnSpPr/>
          <p:nvPr/>
        </p:nvCxnSpPr>
        <p:spPr>
          <a:xfrm>
            <a:off x="0" y="6114046"/>
            <a:ext cx="12192000" cy="0"/>
          </a:xfrm>
          <a:prstGeom prst="straightConnector1">
            <a:avLst/>
          </a:prstGeom>
          <a:noFill/>
          <a:ln w="12700" cap="flat" cmpd="sng">
            <a:solidFill>
              <a:schemeClr val="dk1"/>
            </a:solidFill>
            <a:prstDash val="solid"/>
            <a:miter/>
            <a:headEnd type="none" w="med" len="med"/>
            <a:tailEnd type="none" w="med" len="med"/>
          </a:ln>
        </p:spPr>
      </p:cxnSp>
      <p:sp>
        <p:nvSpPr>
          <p:cNvPr id="11" name="Shape 11"/>
          <p:cNvSpPr/>
          <p:nvPr/>
        </p:nvSpPr>
        <p:spPr>
          <a:xfrm>
            <a:off x="0" y="6177202"/>
            <a:ext cx="12192000" cy="657415"/>
          </a:xfrm>
          <a:prstGeom prst="rect">
            <a:avLst/>
          </a:prstGeom>
          <a:solidFill>
            <a:schemeClr val="dk1"/>
          </a:solidFill>
          <a:ln w="12700" cap="flat" cmpd="sng">
            <a:solidFill>
              <a:srgbClr val="0C183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350" b="0" i="0" u="none" strike="noStrike" cap="none">
              <a:solidFill>
                <a:schemeClr val="lt1"/>
              </a:solidFill>
              <a:latin typeface="Calibri"/>
              <a:ea typeface="Calibri"/>
              <a:cs typeface="Calibri"/>
              <a:sym typeface="Calibri"/>
            </a:endParaRPr>
          </a:p>
        </p:txBody>
      </p:sp>
      <p:sp>
        <p:nvSpPr>
          <p:cNvPr id="16" name="Shape 16"/>
          <p:cNvSpPr txBox="1"/>
          <p:nvPr userDrawn="1"/>
        </p:nvSpPr>
        <p:spPr>
          <a:xfrm>
            <a:off x="0" y="6227514"/>
            <a:ext cx="12192000" cy="66941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2800" b="1" i="0" u="none" strike="noStrike" cap="none" dirty="0">
                <a:solidFill>
                  <a:srgbClr val="FDD91D"/>
                </a:solidFill>
                <a:latin typeface="Calibri"/>
                <a:ea typeface="Calibri"/>
                <a:cs typeface="Calibri"/>
                <a:sym typeface="Calibri"/>
              </a:rPr>
              <a:t>REOPENING SCHOOLS 2020-2021 A REPORT TO THE BOARD JUNE 25, 2020</a:t>
            </a:r>
          </a:p>
          <a:p>
            <a:pPr marL="0" marR="0" lvl="0" indent="0" algn="l" rtl="0">
              <a:spcBef>
                <a:spcPts val="0"/>
              </a:spcBef>
              <a:buNone/>
            </a:pPr>
            <a:endParaRPr sz="500" b="0" i="0" u="none" strike="noStrike" cap="none" dirty="0">
              <a:solidFill>
                <a:schemeClr val="lt2"/>
              </a:solidFill>
              <a:latin typeface="Calibri"/>
              <a:ea typeface="Calibri"/>
              <a:cs typeface="Calibri"/>
              <a:sym typeface="Calibri"/>
            </a:endParaRPr>
          </a:p>
        </p:txBody>
      </p:sp>
      <p:sp>
        <p:nvSpPr>
          <p:cNvPr id="9" name="Shape 11">
            <a:extLst>
              <a:ext uri="{FF2B5EF4-FFF2-40B4-BE49-F238E27FC236}">
                <a16:creationId xmlns:a16="http://schemas.microsoft.com/office/drawing/2014/main" id="{185D8EEB-1B7C-4D4A-B583-057291774495}"/>
              </a:ext>
            </a:extLst>
          </p:cNvPr>
          <p:cNvSpPr/>
          <p:nvPr userDrawn="1"/>
        </p:nvSpPr>
        <p:spPr>
          <a:xfrm>
            <a:off x="0" y="0"/>
            <a:ext cx="12192000" cy="657415"/>
          </a:xfrm>
          <a:prstGeom prst="rect">
            <a:avLst/>
          </a:prstGeom>
          <a:solidFill>
            <a:schemeClr val="dk1"/>
          </a:solidFill>
          <a:ln w="12700" cap="flat" cmpd="sng">
            <a:solidFill>
              <a:srgbClr val="0C183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350" b="0" i="0" u="none" strike="noStrike" cap="none">
              <a:solidFill>
                <a:schemeClr val="lt1"/>
              </a:solidFill>
              <a:latin typeface="Calibri"/>
              <a:ea typeface="Calibri"/>
              <a:cs typeface="Calibri"/>
              <a:sym typeface="Calibri"/>
            </a:endParaRPr>
          </a:p>
        </p:txBody>
      </p:sp>
      <p:sp>
        <p:nvSpPr>
          <p:cNvPr id="14" name="Shape 16">
            <a:extLst>
              <a:ext uri="{FF2B5EF4-FFF2-40B4-BE49-F238E27FC236}">
                <a16:creationId xmlns:a16="http://schemas.microsoft.com/office/drawing/2014/main" id="{F6B50A86-0660-0B45-9E99-A31AD4C2442A}"/>
              </a:ext>
            </a:extLst>
          </p:cNvPr>
          <p:cNvSpPr txBox="1"/>
          <p:nvPr userDrawn="1"/>
        </p:nvSpPr>
        <p:spPr>
          <a:xfrm>
            <a:off x="0" y="100588"/>
            <a:ext cx="12192000" cy="66941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2800" b="1" i="0" u="none" strike="noStrike" cap="none" dirty="0">
                <a:solidFill>
                  <a:srgbClr val="FDD91D"/>
                </a:solidFill>
                <a:latin typeface="Calibri"/>
                <a:ea typeface="Calibri"/>
                <a:cs typeface="Calibri"/>
                <a:sym typeface="Calibri"/>
              </a:rPr>
              <a:t>REOPENING SCHOOLS 2020-2021 A REPORT TO THE BOARD JUNE 25, 2020</a:t>
            </a:r>
          </a:p>
          <a:p>
            <a:pPr marL="0" marR="0" lvl="0" indent="0" algn="l" rtl="0">
              <a:spcBef>
                <a:spcPts val="0"/>
              </a:spcBef>
              <a:buNone/>
            </a:pPr>
            <a:endParaRPr sz="500" b="0" i="0" u="none" strike="noStrike" cap="none" dirty="0">
              <a:solidFill>
                <a:schemeClr val="lt2"/>
              </a:solidFill>
              <a:latin typeface="Calibri"/>
              <a:ea typeface="Calibri"/>
              <a:cs typeface="Calibri"/>
              <a:sym typeface="Calibri"/>
            </a:endParaRPr>
          </a:p>
        </p:txBody>
      </p:sp>
      <p:cxnSp>
        <p:nvCxnSpPr>
          <p:cNvPr id="15" name="Shape 10">
            <a:extLst>
              <a:ext uri="{FF2B5EF4-FFF2-40B4-BE49-F238E27FC236}">
                <a16:creationId xmlns:a16="http://schemas.microsoft.com/office/drawing/2014/main" id="{E6CF9218-B5AF-9640-A64E-A947AD27B7EC}"/>
              </a:ext>
            </a:extLst>
          </p:cNvPr>
          <p:cNvCxnSpPr/>
          <p:nvPr userDrawn="1"/>
        </p:nvCxnSpPr>
        <p:spPr>
          <a:xfrm>
            <a:off x="-1" y="722896"/>
            <a:ext cx="12192000" cy="0"/>
          </a:xfrm>
          <a:prstGeom prst="straightConnector1">
            <a:avLst/>
          </a:prstGeom>
          <a:noFill/>
          <a:ln w="12700" cap="flat" cmpd="sng">
            <a:solidFill>
              <a:schemeClr val="dk1"/>
            </a:solidFill>
            <a:prstDash val="solid"/>
            <a:miter/>
            <a:headEnd type="none" w="med" len="med"/>
            <a:tailEnd type="none" w="med" len="med"/>
          </a:ln>
        </p:spPr>
      </p:cxnSp>
      <p:pic>
        <p:nvPicPr>
          <p:cNvPr id="17" name="Picture 16">
            <a:extLst>
              <a:ext uri="{FF2B5EF4-FFF2-40B4-BE49-F238E27FC236}">
                <a16:creationId xmlns:a16="http://schemas.microsoft.com/office/drawing/2014/main" id="{4CE01B02-E1CA-3C48-BC24-0ED628D3AD24}"/>
              </a:ext>
            </a:extLst>
          </p:cNvPr>
          <p:cNvPicPr>
            <a:picLocks noChangeAspect="1"/>
          </p:cNvPicPr>
          <p:nvPr userDrawn="1"/>
        </p:nvPicPr>
        <p:blipFill>
          <a:blip r:embed="rId13">
            <a:alphaModFix amt="20000"/>
          </a:blip>
          <a:stretch>
            <a:fillRect/>
          </a:stretch>
        </p:blipFill>
        <p:spPr>
          <a:xfrm>
            <a:off x="-1" y="722896"/>
            <a:ext cx="12191999" cy="5358903"/>
          </a:xfrm>
          <a:prstGeom prst="rect">
            <a:avLst/>
          </a:prstGeom>
        </p:spPr>
      </p:pic>
    </p:spTree>
    <p:extLst>
      <p:ext uri="{BB962C8B-B14F-4D97-AF65-F5344CB8AC3E}">
        <p14:creationId xmlns:p14="http://schemas.microsoft.com/office/powerpoint/2010/main" val="3084308237"/>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sldNum="0" hd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mailto:2SUPERINTENDENT@ALVORDSCHOOLS.ORG" TargetMode="External"/><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hyperlink" Target="https://docs.google.com/forms/d/e/1FAIpQLSeslYuPQ6OBulUktX2iC0Mz7EkWEq8GK81cwvnNArpsCSdJYg/viewform" TargetMode="External"/><Relationship Id="rId5" Type="http://schemas.openxmlformats.org/officeDocument/2006/relationships/hyperlink" Target="https://forms.gle/Ve8SSojssY2n7YPi9" TargetMode="External"/><Relationship Id="rId4" Type="http://schemas.openxmlformats.org/officeDocument/2006/relationships/hyperlink" Target="https://docs.google.com/forms/d/e/1FAIpQLSc6bmgOBr0r2aYdNQdMYBj-S_ejqxw9UT2qdfqMrf4hmxC6sg/viewfor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3" name="Rectangle 2">
            <a:extLst>
              <a:ext uri="{FF2B5EF4-FFF2-40B4-BE49-F238E27FC236}">
                <a16:creationId xmlns:a16="http://schemas.microsoft.com/office/drawing/2014/main" id="{EFF9229E-64C8-094C-B0D1-6311C75BD2D4}"/>
              </a:ext>
            </a:extLst>
          </p:cNvPr>
          <p:cNvSpPr/>
          <p:nvPr/>
        </p:nvSpPr>
        <p:spPr>
          <a:xfrm>
            <a:off x="0" y="4947557"/>
            <a:ext cx="12192000" cy="630728"/>
          </a:xfrm>
          <a:prstGeom prst="rect">
            <a:avLst/>
          </a:prstGeom>
          <a:solidFill>
            <a:srgbClr val="FED91D"/>
          </a:solidFill>
          <a:ln w="38100">
            <a:solidFill>
              <a:srgbClr val="1120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Shape 126"/>
          <p:cNvSpPr txBox="1">
            <a:spLocks noGrp="1"/>
          </p:cNvSpPr>
          <p:nvPr>
            <p:ph type="ctrTitle"/>
          </p:nvPr>
        </p:nvSpPr>
        <p:spPr>
          <a:xfrm>
            <a:off x="-1" y="1736927"/>
            <a:ext cx="12192001" cy="3776048"/>
          </a:xfrm>
          <a:prstGeom prst="rect">
            <a:avLst/>
          </a:prstGeom>
          <a:noFill/>
          <a:ln>
            <a:noFill/>
          </a:ln>
        </p:spPr>
        <p:txBody>
          <a:bodyPr lIns="91425" tIns="45700" rIns="91425" bIns="45700" anchor="b" anchorCtr="0">
            <a:noAutofit/>
          </a:bodyPr>
          <a:lstStyle/>
          <a:p>
            <a:pPr lvl="0">
              <a:buSzPct val="25000"/>
            </a:pPr>
            <a:r>
              <a:rPr lang="en-US" sz="4400" u="sng" dirty="0">
                <a:latin typeface="+mj-lt"/>
              </a:rPr>
              <a:t>REOPENING ALVORD SCHOOLS</a:t>
            </a:r>
            <a:br>
              <a:rPr lang="en-US" sz="5400" dirty="0">
                <a:latin typeface="+mj-lt"/>
              </a:rPr>
            </a:br>
            <a:r>
              <a:rPr lang="en-US" sz="7200" b="0" dirty="0">
                <a:latin typeface="+mj-lt"/>
              </a:rPr>
              <a:t>Continuity of Learning </a:t>
            </a:r>
            <a:br>
              <a:rPr lang="en-US" sz="6000" dirty="0">
                <a:latin typeface="+mj-lt"/>
              </a:rPr>
            </a:br>
            <a:r>
              <a:rPr lang="en-US" sz="7200" dirty="0">
                <a:latin typeface="+mj-lt"/>
              </a:rPr>
              <a:t>2020-2021</a:t>
            </a:r>
            <a:br>
              <a:rPr lang="en-US" sz="8800" dirty="0">
                <a:latin typeface="+mj-lt"/>
              </a:rPr>
            </a:br>
            <a:br>
              <a:rPr lang="en-US" sz="2000" dirty="0">
                <a:latin typeface="+mj-lt"/>
              </a:rPr>
            </a:br>
            <a:r>
              <a:rPr lang="en-US" sz="2800" dirty="0">
                <a:latin typeface="+mj-lt"/>
              </a:rPr>
              <a:t>Originally Presented to the Board and Community on June 25, 2020</a:t>
            </a:r>
            <a:endParaRPr lang="en-US" sz="7200" dirty="0">
              <a:latin typeface="+mj-lt"/>
            </a:endParaRPr>
          </a:p>
        </p:txBody>
      </p:sp>
    </p:spTree>
    <p:extLst>
      <p:ext uri="{BB962C8B-B14F-4D97-AF65-F5344CB8AC3E}">
        <p14:creationId xmlns:p14="http://schemas.microsoft.com/office/powerpoint/2010/main" val="1528155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F2281B9-E43B-D549-88B4-D51385E750B3}"/>
              </a:ext>
            </a:extLst>
          </p:cNvPr>
          <p:cNvGraphicFramePr>
            <a:graphicFrameLocks noGrp="1"/>
          </p:cNvGraphicFramePr>
          <p:nvPr>
            <p:extLst>
              <p:ext uri="{D42A27DB-BD31-4B8C-83A1-F6EECF244321}">
                <p14:modId xmlns:p14="http://schemas.microsoft.com/office/powerpoint/2010/main" val="2300910074"/>
              </p:ext>
            </p:extLst>
          </p:nvPr>
        </p:nvGraphicFramePr>
        <p:xfrm>
          <a:off x="401782" y="1828800"/>
          <a:ext cx="11388436" cy="3810000"/>
        </p:xfrm>
        <a:graphic>
          <a:graphicData uri="http://schemas.openxmlformats.org/drawingml/2006/table">
            <a:tbl>
              <a:tblPr firstRow="1" bandRow="1">
                <a:tableStyleId>{2D5ABB26-0587-4C30-8999-92F81FD0307C}</a:tableStyleId>
              </a:tblPr>
              <a:tblGrid>
                <a:gridCol w="11388436">
                  <a:extLst>
                    <a:ext uri="{9D8B030D-6E8A-4147-A177-3AD203B41FA5}">
                      <a16:colId xmlns:a16="http://schemas.microsoft.com/office/drawing/2014/main" val="684389792"/>
                    </a:ext>
                  </a:extLst>
                </a:gridCol>
              </a:tblGrid>
              <a:tr h="370840">
                <a:tc>
                  <a:txBody>
                    <a:bodyPr/>
                    <a:lstStyle/>
                    <a:p>
                      <a:pPr algn="ctr"/>
                      <a:r>
                        <a:rPr lang="en-US" sz="5400" b="1" dirty="0"/>
                        <a:t>PLAN PRINCIPLES</a:t>
                      </a:r>
                    </a:p>
                  </a:txBody>
                  <a:tcPr>
                    <a:noFill/>
                  </a:tcPr>
                </a:tc>
                <a:extLst>
                  <a:ext uri="{0D108BD9-81ED-4DB2-BD59-A6C34878D82A}">
                    <a16:rowId xmlns:a16="http://schemas.microsoft.com/office/drawing/2014/main" val="3482096762"/>
                  </a:ext>
                </a:extLst>
              </a:tr>
              <a:tr h="370840">
                <a:tc>
                  <a:txBody>
                    <a:bodyPr/>
                    <a:lstStyle/>
                    <a:p>
                      <a:pPr algn="ctr"/>
                      <a:r>
                        <a:rPr lang="en-US" sz="3200" b="1" dirty="0"/>
                        <a:t>Adaptable</a:t>
                      </a:r>
                    </a:p>
                  </a:txBody>
                  <a:tcPr>
                    <a:noFill/>
                  </a:tcPr>
                </a:tc>
                <a:extLst>
                  <a:ext uri="{0D108BD9-81ED-4DB2-BD59-A6C34878D82A}">
                    <a16:rowId xmlns:a16="http://schemas.microsoft.com/office/drawing/2014/main" val="442380778"/>
                  </a:ext>
                </a:extLst>
              </a:tr>
              <a:tr h="370840">
                <a:tc>
                  <a:txBody>
                    <a:bodyPr/>
                    <a:lstStyle/>
                    <a:p>
                      <a:pPr algn="ctr"/>
                      <a:r>
                        <a:rPr lang="en-US" sz="3200" b="1" dirty="0"/>
                        <a:t>Responsive to the Conditions Changing</a:t>
                      </a:r>
                    </a:p>
                  </a:txBody>
                  <a:tcPr>
                    <a:noFill/>
                  </a:tcPr>
                </a:tc>
                <a:extLst>
                  <a:ext uri="{0D108BD9-81ED-4DB2-BD59-A6C34878D82A}">
                    <a16:rowId xmlns:a16="http://schemas.microsoft.com/office/drawing/2014/main" val="4193864072"/>
                  </a:ext>
                </a:extLst>
              </a:tr>
              <a:tr h="370840">
                <a:tc>
                  <a:txBody>
                    <a:bodyPr/>
                    <a:lstStyle/>
                    <a:p>
                      <a:pPr algn="ctr"/>
                      <a:r>
                        <a:rPr lang="en-US" sz="3200" b="1" dirty="0"/>
                        <a:t>Informed by Public Health Guidelines</a:t>
                      </a:r>
                    </a:p>
                  </a:txBody>
                  <a:tcPr>
                    <a:noFill/>
                  </a:tcPr>
                </a:tc>
                <a:extLst>
                  <a:ext uri="{0D108BD9-81ED-4DB2-BD59-A6C34878D82A}">
                    <a16:rowId xmlns:a16="http://schemas.microsoft.com/office/drawing/2014/main" val="3733246327"/>
                  </a:ext>
                </a:extLst>
              </a:tr>
              <a:tr h="370840">
                <a:tc>
                  <a:txBody>
                    <a:bodyPr/>
                    <a:lstStyle/>
                    <a:p>
                      <a:pPr algn="ctr"/>
                      <a:r>
                        <a:rPr lang="en-US" sz="3200" b="1" dirty="0"/>
                        <a:t>Informed by Stakeholders</a:t>
                      </a:r>
                    </a:p>
                  </a:txBody>
                  <a:tcPr>
                    <a:noFill/>
                  </a:tcPr>
                </a:tc>
                <a:extLst>
                  <a:ext uri="{0D108BD9-81ED-4DB2-BD59-A6C34878D82A}">
                    <a16:rowId xmlns:a16="http://schemas.microsoft.com/office/drawing/2014/main" val="4238822767"/>
                  </a:ext>
                </a:extLst>
              </a:tr>
              <a:tr h="370840">
                <a:tc>
                  <a:txBody>
                    <a:bodyPr/>
                    <a:lstStyle/>
                    <a:p>
                      <a:pPr algn="ctr"/>
                      <a:r>
                        <a:rPr lang="en-US" sz="3200" b="1" dirty="0"/>
                        <a:t>Inequity are products of design. They can be redesigned.</a:t>
                      </a:r>
                    </a:p>
                  </a:txBody>
                  <a:tcPr>
                    <a:noFill/>
                  </a:tcPr>
                </a:tc>
                <a:extLst>
                  <a:ext uri="{0D108BD9-81ED-4DB2-BD59-A6C34878D82A}">
                    <a16:rowId xmlns:a16="http://schemas.microsoft.com/office/drawing/2014/main" val="1853537752"/>
                  </a:ext>
                </a:extLst>
              </a:tr>
            </a:tbl>
          </a:graphicData>
        </a:graphic>
      </p:graphicFrame>
    </p:spTree>
    <p:extLst>
      <p:ext uri="{BB962C8B-B14F-4D97-AF65-F5344CB8AC3E}">
        <p14:creationId xmlns:p14="http://schemas.microsoft.com/office/powerpoint/2010/main" val="3277222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B6109B0-3C92-0548-BF19-F0E9206149F0}"/>
              </a:ext>
            </a:extLst>
          </p:cNvPr>
          <p:cNvGraphicFramePr>
            <a:graphicFrameLocks noGrp="1"/>
          </p:cNvGraphicFramePr>
          <p:nvPr>
            <p:extLst>
              <p:ext uri="{D42A27DB-BD31-4B8C-83A1-F6EECF244321}">
                <p14:modId xmlns:p14="http://schemas.microsoft.com/office/powerpoint/2010/main" val="2190014680"/>
              </p:ext>
            </p:extLst>
          </p:nvPr>
        </p:nvGraphicFramePr>
        <p:xfrm>
          <a:off x="288637" y="1447800"/>
          <a:ext cx="11642436" cy="3962400"/>
        </p:xfrm>
        <a:graphic>
          <a:graphicData uri="http://schemas.openxmlformats.org/drawingml/2006/table">
            <a:tbl>
              <a:tblPr firstRow="1" bandRow="1">
                <a:tableStyleId>{2D5ABB26-0587-4C30-8999-92F81FD0307C}</a:tableStyleId>
              </a:tblPr>
              <a:tblGrid>
                <a:gridCol w="11642436">
                  <a:extLst>
                    <a:ext uri="{9D8B030D-6E8A-4147-A177-3AD203B41FA5}">
                      <a16:colId xmlns:a16="http://schemas.microsoft.com/office/drawing/2014/main" val="1119652500"/>
                    </a:ext>
                  </a:extLst>
                </a:gridCol>
              </a:tblGrid>
              <a:tr h="370840">
                <a:tc>
                  <a:txBody>
                    <a:bodyPr/>
                    <a:lstStyle/>
                    <a:p>
                      <a:pPr algn="ctr"/>
                      <a:r>
                        <a:rPr lang="en-US" sz="8000" b="1" u="sng" dirty="0"/>
                        <a:t>Framework</a:t>
                      </a:r>
                      <a:br>
                        <a:rPr lang="en-US" sz="4400" b="1" dirty="0"/>
                      </a:br>
                      <a:r>
                        <a:rPr lang="en-US" sz="3200" b="1" dirty="0"/>
                        <a:t>Equity. Access. Coherence.</a:t>
                      </a:r>
                    </a:p>
                    <a:p>
                      <a:pPr algn="ctr"/>
                      <a:endParaRPr lang="en-US" sz="1200" b="1" dirty="0"/>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769151205"/>
                  </a:ext>
                </a:extLst>
              </a:tr>
              <a:tr h="370840">
                <a:tc>
                  <a:txBody>
                    <a:bodyPr/>
                    <a:lstStyle/>
                    <a:p>
                      <a:pPr algn="l"/>
                      <a:r>
                        <a:rPr lang="en-US" sz="2800" b="1" dirty="0"/>
                        <a:t>The shared depth of understanding about the nature of this work.</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633203043"/>
                  </a:ext>
                </a:extLst>
              </a:tr>
              <a:tr h="370840">
                <a:tc>
                  <a:txBody>
                    <a:bodyPr/>
                    <a:lstStyle/>
                    <a:p>
                      <a:pPr algn="l"/>
                      <a:r>
                        <a:rPr lang="en-US" sz="2800" b="1" dirty="0"/>
                        <a:t>Continuous Improvement and Monitoring and Communicating. </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740124293"/>
                  </a:ext>
                </a:extLst>
              </a:tr>
              <a:tr h="370840">
                <a:tc>
                  <a:txBody>
                    <a:bodyPr/>
                    <a:lstStyle/>
                    <a:p>
                      <a:pPr algn="l"/>
                      <a:r>
                        <a:rPr lang="en-US" sz="2800" b="1" dirty="0"/>
                        <a:t>Reopening/Continuity of Learning goals are rooted in practical, not just philosophical, equity.</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436097931"/>
                  </a:ext>
                </a:extLst>
              </a:tr>
            </a:tbl>
          </a:graphicData>
        </a:graphic>
      </p:graphicFrame>
    </p:spTree>
    <p:extLst>
      <p:ext uri="{BB962C8B-B14F-4D97-AF65-F5344CB8AC3E}">
        <p14:creationId xmlns:p14="http://schemas.microsoft.com/office/powerpoint/2010/main" val="1994210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19A92C8-6D0A-634C-AED6-FD31D3FF599A}"/>
              </a:ext>
            </a:extLst>
          </p:cNvPr>
          <p:cNvGraphicFramePr>
            <a:graphicFrameLocks noGrp="1"/>
          </p:cNvGraphicFramePr>
          <p:nvPr>
            <p:extLst>
              <p:ext uri="{D42A27DB-BD31-4B8C-83A1-F6EECF244321}">
                <p14:modId xmlns:p14="http://schemas.microsoft.com/office/powerpoint/2010/main" val="2052635840"/>
              </p:ext>
            </p:extLst>
          </p:nvPr>
        </p:nvGraphicFramePr>
        <p:xfrm>
          <a:off x="315685" y="1291985"/>
          <a:ext cx="11560630" cy="4578831"/>
        </p:xfrm>
        <a:graphic>
          <a:graphicData uri="http://schemas.openxmlformats.org/drawingml/2006/table">
            <a:tbl>
              <a:tblPr firstRow="1" bandRow="1">
                <a:tableStyleId>{2D5ABB26-0587-4C30-8999-92F81FD0307C}</a:tableStyleId>
              </a:tblPr>
              <a:tblGrid>
                <a:gridCol w="2498271">
                  <a:extLst>
                    <a:ext uri="{9D8B030D-6E8A-4147-A177-3AD203B41FA5}">
                      <a16:colId xmlns:a16="http://schemas.microsoft.com/office/drawing/2014/main" val="156603616"/>
                    </a:ext>
                  </a:extLst>
                </a:gridCol>
                <a:gridCol w="9062359">
                  <a:extLst>
                    <a:ext uri="{9D8B030D-6E8A-4147-A177-3AD203B41FA5}">
                      <a16:colId xmlns:a16="http://schemas.microsoft.com/office/drawing/2014/main" val="842459225"/>
                    </a:ext>
                  </a:extLst>
                </a:gridCol>
              </a:tblGrid>
              <a:tr h="961844">
                <a:tc gridSpan="2">
                  <a:txBody>
                    <a:bodyPr/>
                    <a:lstStyle/>
                    <a:p>
                      <a:pPr algn="ctr"/>
                      <a:r>
                        <a:rPr lang="en-US" sz="5400" b="1" dirty="0">
                          <a:latin typeface="+mj-lt"/>
                        </a:rPr>
                        <a:t>TIMELINE</a:t>
                      </a:r>
                      <a:endParaRPr lang="en-US" sz="5400" b="1" dirty="0">
                        <a:solidFill>
                          <a:schemeClr val="tx1"/>
                        </a:solidFill>
                        <a:latin typeface="+mj-lt"/>
                      </a:endParaRPr>
                    </a:p>
                  </a:txBody>
                  <a:tcPr>
                    <a:lnL>
                      <a:noFill/>
                    </a:lnL>
                    <a:lnR>
                      <a:noFill/>
                    </a:lnR>
                    <a:lnT>
                      <a:noFill/>
                    </a:lnT>
                    <a:lnB>
                      <a:noFill/>
                    </a:lnB>
                    <a:lnTlToBr w="12700" cmpd="sng">
                      <a:noFill/>
                      <a:prstDash val="solid"/>
                    </a:lnTlToBr>
                    <a:lnBlToTr w="12700" cmpd="sng">
                      <a:noFill/>
                      <a:prstDash val="solid"/>
                    </a:lnBlToTr>
                    <a:noFill/>
                  </a:tcPr>
                </a:tc>
                <a:tc hMerge="1">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18716504"/>
                  </a:ext>
                </a:extLst>
              </a:tr>
              <a:tr h="385402">
                <a:tc>
                  <a:txBody>
                    <a:bodyPr/>
                    <a:lstStyle/>
                    <a:p>
                      <a:r>
                        <a:rPr lang="en-US" sz="2000" b="1" dirty="0"/>
                        <a:t>May 22, 2020 </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2000" b="1" dirty="0">
                          <a:latin typeface="+mj-lt"/>
                        </a:rPr>
                        <a:t>Task Force Formed</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43847350"/>
                  </a:ext>
                </a:extLst>
              </a:tr>
              <a:tr h="545045">
                <a:tc>
                  <a:txBody>
                    <a:bodyPr/>
                    <a:lstStyle/>
                    <a:p>
                      <a:r>
                        <a:rPr lang="en-US" sz="2000" b="1" dirty="0"/>
                        <a:t>June 5, 2020 </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2000" b="1" dirty="0">
                          <a:latin typeface="+mj-lt"/>
                        </a:rPr>
                        <a:t>Task Force Assembles Focus Groups and Identifies Assumptions to Guide Work</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475267248"/>
                  </a:ext>
                </a:extLst>
              </a:tr>
              <a:tr h="538507">
                <a:tc>
                  <a:txBody>
                    <a:bodyPr/>
                    <a:lstStyle/>
                    <a:p>
                      <a:r>
                        <a:rPr lang="en-US" sz="2000" b="1" dirty="0"/>
                        <a:t>June 19, 2020 </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2000" b="1" dirty="0">
                          <a:latin typeface="+mj-lt"/>
                        </a:rPr>
                        <a:t>RCOE Releases Guidelines for Schools in Riverside County</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22234143"/>
                  </a:ext>
                </a:extLst>
              </a:tr>
              <a:tr h="385402">
                <a:tc>
                  <a:txBody>
                    <a:bodyPr/>
                    <a:lstStyle/>
                    <a:p>
                      <a:r>
                        <a:rPr lang="en-US" sz="2000" b="1" dirty="0"/>
                        <a:t>June 20-29</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2000" b="1" dirty="0">
                          <a:latin typeface="+mj-lt"/>
                        </a:rPr>
                        <a:t>Focus Groups Meet</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82018219"/>
                  </a:ext>
                </a:extLst>
              </a:tr>
              <a:tr h="385402">
                <a:tc>
                  <a:txBody>
                    <a:bodyPr/>
                    <a:lstStyle/>
                    <a:p>
                      <a:r>
                        <a:rPr lang="en-US" sz="2000" b="1" dirty="0"/>
                        <a:t>June – July 8</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2000" b="1" dirty="0">
                          <a:latin typeface="+mj-lt"/>
                        </a:rPr>
                        <a:t>Community Updates</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73422566"/>
                  </a:ext>
                </a:extLst>
              </a:tr>
              <a:tr h="385402">
                <a:tc>
                  <a:txBody>
                    <a:bodyPr/>
                    <a:lstStyle/>
                    <a:p>
                      <a:r>
                        <a:rPr lang="en-US" sz="2000" b="1" dirty="0"/>
                        <a:t>July 9</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2000" b="1" dirty="0">
                          <a:latin typeface="+mj-lt"/>
                        </a:rPr>
                        <a:t>Board Study Session: Task Force Recommendations</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78736279"/>
                  </a:ext>
                </a:extLst>
              </a:tr>
              <a:tr h="385402">
                <a:tc>
                  <a:txBody>
                    <a:bodyPr/>
                    <a:lstStyle/>
                    <a:p>
                      <a:r>
                        <a:rPr lang="en-US" sz="2000" b="1" dirty="0"/>
                        <a:t>July 10-15</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2000" b="1" dirty="0">
                          <a:latin typeface="+mj-lt"/>
                        </a:rPr>
                        <a:t>Special Meetings of the Board of Education TBD</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21862019"/>
                  </a:ext>
                </a:extLst>
              </a:tr>
              <a:tr h="385402">
                <a:tc>
                  <a:txBody>
                    <a:bodyPr/>
                    <a:lstStyle/>
                    <a:p>
                      <a:r>
                        <a:rPr lang="en-US" sz="2000" b="1" dirty="0"/>
                        <a:t>July 16</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2000" b="1" dirty="0">
                          <a:latin typeface="+mj-lt"/>
                        </a:rPr>
                        <a:t>Regular Meeting of the Board of Education</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671512235"/>
                  </a:ext>
                </a:extLst>
              </a:tr>
            </a:tbl>
          </a:graphicData>
        </a:graphic>
      </p:graphicFrame>
    </p:spTree>
    <p:extLst>
      <p:ext uri="{BB962C8B-B14F-4D97-AF65-F5344CB8AC3E}">
        <p14:creationId xmlns:p14="http://schemas.microsoft.com/office/powerpoint/2010/main" val="166148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984147832"/>
              </p:ext>
            </p:extLst>
          </p:nvPr>
        </p:nvGraphicFramePr>
        <p:xfrm>
          <a:off x="424542" y="1911421"/>
          <a:ext cx="11462658" cy="3703320"/>
        </p:xfrm>
        <a:graphic>
          <a:graphicData uri="http://schemas.openxmlformats.org/drawingml/2006/table">
            <a:tbl>
              <a:tblPr/>
              <a:tblGrid>
                <a:gridCol w="4833258">
                  <a:extLst>
                    <a:ext uri="{9D8B030D-6E8A-4147-A177-3AD203B41FA5}">
                      <a16:colId xmlns:a16="http://schemas.microsoft.com/office/drawing/2014/main" val="2834105936"/>
                    </a:ext>
                  </a:extLst>
                </a:gridCol>
                <a:gridCol w="6629400">
                  <a:extLst>
                    <a:ext uri="{9D8B030D-6E8A-4147-A177-3AD203B41FA5}">
                      <a16:colId xmlns:a16="http://schemas.microsoft.com/office/drawing/2014/main" val="2225893103"/>
                    </a:ext>
                  </a:extLst>
                </a:gridCol>
              </a:tblGrid>
              <a:tr h="0">
                <a:tc>
                  <a:txBody>
                    <a:bodyPr/>
                    <a:lstStyle/>
                    <a:p>
                      <a:pPr rtl="0" fontAlgn="t">
                        <a:spcBef>
                          <a:spcPts val="0"/>
                        </a:spcBef>
                        <a:spcAft>
                          <a:spcPts val="0"/>
                        </a:spcAft>
                      </a:pPr>
                      <a:r>
                        <a:rPr lang="en-US" sz="2400" b="1" i="0" u="none" strike="noStrike" dirty="0">
                          <a:solidFill>
                            <a:schemeClr val="tx1"/>
                          </a:solidFill>
                          <a:effectLst/>
                          <a:latin typeface="Arial" panose="020B0604020202020204" pitchFamily="34" charset="0"/>
                        </a:rPr>
                        <a:t>TASK FORCE FOCUS GROUP</a:t>
                      </a:r>
                      <a:endParaRPr lang="en-US" sz="24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2400" b="1" i="0" u="none" strike="noStrike" dirty="0">
                          <a:solidFill>
                            <a:schemeClr val="tx1"/>
                          </a:solidFill>
                          <a:effectLst/>
                          <a:latin typeface="Arial" panose="020B0604020202020204" pitchFamily="34" charset="0"/>
                        </a:rPr>
                        <a:t>FACILITATOR</a:t>
                      </a:r>
                      <a:endParaRPr lang="en-US" sz="24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8516473"/>
                  </a:ext>
                </a:extLst>
              </a:tr>
              <a:tr h="0">
                <a:tc>
                  <a:txBody>
                    <a:bodyPr/>
                    <a:lstStyle/>
                    <a:p>
                      <a:pPr rtl="0" fontAlgn="t">
                        <a:spcBef>
                          <a:spcPts val="0"/>
                        </a:spcBef>
                        <a:spcAft>
                          <a:spcPts val="0"/>
                        </a:spcAft>
                      </a:pPr>
                      <a:r>
                        <a:rPr lang="en-US" sz="1800" b="1" i="0" u="none" strike="noStrike" dirty="0">
                          <a:solidFill>
                            <a:schemeClr val="tx1"/>
                          </a:solidFill>
                          <a:effectLst/>
                          <a:latin typeface="Arial" panose="020B0604020202020204" pitchFamily="34" charset="0"/>
                        </a:rPr>
                        <a:t>Communications and Public Information</a:t>
                      </a:r>
                      <a:endParaRPr lang="en-US" sz="18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800" b="1" i="0" u="none" strike="noStrike" dirty="0">
                          <a:solidFill>
                            <a:schemeClr val="tx1"/>
                          </a:solidFill>
                          <a:effectLst/>
                          <a:latin typeface="Arial" panose="020B0604020202020204" pitchFamily="34" charset="0"/>
                        </a:rPr>
                        <a:t>Alejandro Cisneros, Coordinator, Family Engagement</a:t>
                      </a:r>
                      <a:endParaRPr lang="en-US" sz="18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9668164"/>
                  </a:ext>
                </a:extLst>
              </a:tr>
              <a:tr h="0">
                <a:tc>
                  <a:txBody>
                    <a:bodyPr/>
                    <a:lstStyle/>
                    <a:p>
                      <a:pPr rtl="0" fontAlgn="t">
                        <a:spcBef>
                          <a:spcPts val="0"/>
                        </a:spcBef>
                        <a:spcAft>
                          <a:spcPts val="0"/>
                        </a:spcAft>
                      </a:pPr>
                      <a:r>
                        <a:rPr lang="en-US" sz="1800" b="1" i="0" u="none" strike="noStrike" dirty="0">
                          <a:solidFill>
                            <a:schemeClr val="tx1"/>
                          </a:solidFill>
                          <a:effectLst/>
                          <a:latin typeface="Arial" panose="020B0604020202020204" pitchFamily="34" charset="0"/>
                        </a:rPr>
                        <a:t>Curriculum and Instruction</a:t>
                      </a:r>
                      <a:endParaRPr lang="en-US" sz="18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800" b="1" i="0" u="none" strike="noStrike" dirty="0">
                          <a:solidFill>
                            <a:schemeClr val="tx1"/>
                          </a:solidFill>
                          <a:effectLst/>
                          <a:latin typeface="Arial" panose="020B0604020202020204" pitchFamily="34" charset="0"/>
                        </a:rPr>
                        <a:t>Emily M. </a:t>
                      </a:r>
                      <a:r>
                        <a:rPr lang="en-US" sz="1800" b="1" i="0" u="none" strike="noStrike" dirty="0" err="1">
                          <a:solidFill>
                            <a:schemeClr val="tx1"/>
                          </a:solidFill>
                          <a:effectLst/>
                          <a:latin typeface="Arial" panose="020B0604020202020204" pitchFamily="34" charset="0"/>
                        </a:rPr>
                        <a:t>Devor</a:t>
                      </a:r>
                      <a:r>
                        <a:rPr lang="en-US" sz="1800" b="1" i="0" u="none" strike="noStrike" dirty="0">
                          <a:solidFill>
                            <a:schemeClr val="tx1"/>
                          </a:solidFill>
                          <a:effectLst/>
                          <a:latin typeface="Arial" panose="020B0604020202020204" pitchFamily="34" charset="0"/>
                        </a:rPr>
                        <a:t>, </a:t>
                      </a:r>
                      <a:r>
                        <a:rPr lang="en-US" sz="1800" b="1" i="0" u="none" strike="noStrike" dirty="0" err="1">
                          <a:solidFill>
                            <a:schemeClr val="tx1"/>
                          </a:solidFill>
                          <a:effectLst/>
                          <a:latin typeface="Arial" panose="020B0604020202020204" pitchFamily="34" charset="0"/>
                        </a:rPr>
                        <a:t>Ed.D.,Director</a:t>
                      </a:r>
                      <a:r>
                        <a:rPr lang="en-US" sz="1800" b="1" i="0" u="none" strike="noStrike" dirty="0">
                          <a:solidFill>
                            <a:schemeClr val="tx1"/>
                          </a:solidFill>
                          <a:effectLst/>
                          <a:latin typeface="Arial" panose="020B0604020202020204" pitchFamily="34" charset="0"/>
                        </a:rPr>
                        <a:t> III, Elementary Education</a:t>
                      </a:r>
                      <a:endParaRPr lang="en-US" sz="18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8145484"/>
                  </a:ext>
                </a:extLst>
              </a:tr>
              <a:tr h="0">
                <a:tc>
                  <a:txBody>
                    <a:bodyPr/>
                    <a:lstStyle/>
                    <a:p>
                      <a:pPr rtl="0" fontAlgn="t">
                        <a:spcBef>
                          <a:spcPts val="0"/>
                        </a:spcBef>
                        <a:spcAft>
                          <a:spcPts val="0"/>
                        </a:spcAft>
                      </a:pPr>
                      <a:r>
                        <a:rPr lang="en-US" sz="1800" b="1" i="0" u="none" strike="noStrike">
                          <a:solidFill>
                            <a:schemeClr val="tx1"/>
                          </a:solidFill>
                          <a:effectLst/>
                          <a:latin typeface="Arial" panose="020B0604020202020204" pitchFamily="34" charset="0"/>
                        </a:rPr>
                        <a:t>Business and Operations</a:t>
                      </a:r>
                      <a:endParaRPr lang="en-US" sz="1800" b="1">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800" b="1" i="0" u="none" strike="noStrike" dirty="0">
                          <a:solidFill>
                            <a:schemeClr val="tx1"/>
                          </a:solidFill>
                          <a:effectLst/>
                          <a:latin typeface="Arial" panose="020B0604020202020204" pitchFamily="34" charset="0"/>
                        </a:rPr>
                        <a:t>Kevin </a:t>
                      </a:r>
                      <a:r>
                        <a:rPr lang="en-US" sz="1800" b="1" i="0" u="none" strike="noStrike" dirty="0" err="1">
                          <a:solidFill>
                            <a:schemeClr val="tx1"/>
                          </a:solidFill>
                          <a:effectLst/>
                          <a:latin typeface="Arial" panose="020B0604020202020204" pitchFamily="34" charset="0"/>
                        </a:rPr>
                        <a:t>Emenaker</a:t>
                      </a:r>
                      <a:r>
                        <a:rPr lang="en-US" sz="1800" b="1" i="0" u="none" strike="noStrike" dirty="0">
                          <a:solidFill>
                            <a:schemeClr val="tx1"/>
                          </a:solidFill>
                          <a:effectLst/>
                          <a:latin typeface="Arial" panose="020B0604020202020204" pitchFamily="34" charset="0"/>
                        </a:rPr>
                        <a:t>, Administrative Services</a:t>
                      </a:r>
                      <a:endParaRPr lang="en-US" sz="18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1200700"/>
                  </a:ext>
                </a:extLst>
              </a:tr>
              <a:tr h="0">
                <a:tc>
                  <a:txBody>
                    <a:bodyPr/>
                    <a:lstStyle/>
                    <a:p>
                      <a:pPr rtl="0" fontAlgn="t">
                        <a:spcBef>
                          <a:spcPts val="0"/>
                        </a:spcBef>
                        <a:spcAft>
                          <a:spcPts val="0"/>
                        </a:spcAft>
                      </a:pPr>
                      <a:r>
                        <a:rPr lang="en-US" sz="1800" b="1" i="0" u="none" strike="noStrike">
                          <a:solidFill>
                            <a:schemeClr val="tx1"/>
                          </a:solidFill>
                          <a:effectLst/>
                          <a:latin typeface="Arial" panose="020B0604020202020204" pitchFamily="34" charset="0"/>
                        </a:rPr>
                        <a:t>Student Support Services</a:t>
                      </a:r>
                      <a:endParaRPr lang="en-US" sz="1800" b="1">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800" b="1" i="0" u="none" strike="noStrike" dirty="0">
                          <a:solidFill>
                            <a:schemeClr val="tx1"/>
                          </a:solidFill>
                          <a:effectLst/>
                          <a:latin typeface="Arial" panose="020B0604020202020204" pitchFamily="34" charset="0"/>
                        </a:rPr>
                        <a:t>Ian Fish, Assistant Director Student Services</a:t>
                      </a:r>
                      <a:endParaRPr lang="en-US" sz="18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0083887"/>
                  </a:ext>
                </a:extLst>
              </a:tr>
              <a:tr h="0">
                <a:tc>
                  <a:txBody>
                    <a:bodyPr/>
                    <a:lstStyle/>
                    <a:p>
                      <a:pPr rtl="0" fontAlgn="t">
                        <a:spcBef>
                          <a:spcPts val="0"/>
                        </a:spcBef>
                        <a:spcAft>
                          <a:spcPts val="0"/>
                        </a:spcAft>
                      </a:pPr>
                      <a:r>
                        <a:rPr lang="en-US" sz="1800" b="1" i="0" u="none" strike="noStrike">
                          <a:solidFill>
                            <a:schemeClr val="tx1"/>
                          </a:solidFill>
                          <a:effectLst/>
                          <a:latin typeface="Arial" panose="020B0604020202020204" pitchFamily="34" charset="0"/>
                        </a:rPr>
                        <a:t>Personnel and Risk Management</a:t>
                      </a:r>
                      <a:endParaRPr lang="en-US" sz="1800" b="1">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800" b="1" i="0" u="none" strike="noStrike" dirty="0">
                          <a:solidFill>
                            <a:schemeClr val="tx1"/>
                          </a:solidFill>
                          <a:effectLst/>
                          <a:latin typeface="Arial" panose="020B0604020202020204" pitchFamily="34" charset="0"/>
                        </a:rPr>
                        <a:t>Bob </a:t>
                      </a:r>
                      <a:r>
                        <a:rPr lang="en-US" sz="1800" b="1" i="0" u="none" strike="noStrike" dirty="0" err="1">
                          <a:solidFill>
                            <a:schemeClr val="tx1"/>
                          </a:solidFill>
                          <a:effectLst/>
                          <a:latin typeface="Arial" panose="020B0604020202020204" pitchFamily="34" charset="0"/>
                        </a:rPr>
                        <a:t>Presby</a:t>
                      </a:r>
                      <a:r>
                        <a:rPr lang="en-US" sz="1800" b="1" i="0" u="none" strike="noStrike" dirty="0">
                          <a:solidFill>
                            <a:schemeClr val="tx1"/>
                          </a:solidFill>
                          <a:effectLst/>
                          <a:latin typeface="Arial" panose="020B0604020202020204" pitchFamily="34" charset="0"/>
                        </a:rPr>
                        <a:t>, </a:t>
                      </a:r>
                      <a:r>
                        <a:rPr lang="en-US" sz="1800" b="1" i="0" u="none" strike="noStrike" dirty="0" err="1">
                          <a:solidFill>
                            <a:schemeClr val="tx1"/>
                          </a:solidFill>
                          <a:effectLst/>
                          <a:latin typeface="Arial" panose="020B0604020202020204" pitchFamily="34" charset="0"/>
                        </a:rPr>
                        <a:t>Ed.D</a:t>
                      </a:r>
                      <a:r>
                        <a:rPr lang="en-US" sz="1800" b="1" i="0" u="none" strike="noStrike" dirty="0">
                          <a:solidFill>
                            <a:schemeClr val="tx1"/>
                          </a:solidFill>
                          <a:effectLst/>
                          <a:latin typeface="Arial" panose="020B0604020202020204" pitchFamily="34" charset="0"/>
                        </a:rPr>
                        <a:t>.,  </a:t>
                      </a:r>
                      <a:r>
                        <a:rPr lang="en-US" sz="1800" b="1" i="0" u="none" strike="noStrike" dirty="0" err="1">
                          <a:solidFill>
                            <a:schemeClr val="tx1"/>
                          </a:solidFill>
                          <a:effectLst/>
                          <a:latin typeface="Arial" panose="020B0604020202020204" pitchFamily="34" charset="0"/>
                        </a:rPr>
                        <a:t>Asst</a:t>
                      </a:r>
                      <a:r>
                        <a:rPr lang="en-US" sz="1800" b="1" i="0" u="none" strike="noStrike" dirty="0">
                          <a:solidFill>
                            <a:schemeClr val="tx1"/>
                          </a:solidFill>
                          <a:effectLst/>
                          <a:latin typeface="Arial" panose="020B0604020202020204" pitchFamily="34" charset="0"/>
                        </a:rPr>
                        <a:t> Supt, HR</a:t>
                      </a:r>
                      <a:endParaRPr lang="en-US" sz="18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6251036"/>
                  </a:ext>
                </a:extLst>
              </a:tr>
              <a:tr h="0">
                <a:tc>
                  <a:txBody>
                    <a:bodyPr/>
                    <a:lstStyle/>
                    <a:p>
                      <a:pPr rtl="0" fontAlgn="t">
                        <a:spcBef>
                          <a:spcPts val="0"/>
                        </a:spcBef>
                        <a:spcAft>
                          <a:spcPts val="0"/>
                        </a:spcAft>
                      </a:pPr>
                      <a:r>
                        <a:rPr lang="en-US" sz="1800" b="1" i="0" u="none" strike="noStrike">
                          <a:solidFill>
                            <a:schemeClr val="tx1"/>
                          </a:solidFill>
                          <a:effectLst/>
                          <a:latin typeface="Arial" panose="020B0604020202020204" pitchFamily="34" charset="0"/>
                        </a:rPr>
                        <a:t>Technology Supports</a:t>
                      </a:r>
                      <a:endParaRPr lang="en-US" sz="1800" b="1">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800" b="1" i="0" u="none" strike="noStrike" dirty="0">
                          <a:solidFill>
                            <a:schemeClr val="tx1"/>
                          </a:solidFill>
                          <a:effectLst/>
                          <a:latin typeface="Arial" panose="020B0604020202020204" pitchFamily="34" charset="0"/>
                        </a:rPr>
                        <a:t>Michael Willingham, Director of IT</a:t>
                      </a:r>
                      <a:endParaRPr lang="en-US" sz="18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3197095"/>
                  </a:ext>
                </a:extLst>
              </a:tr>
              <a:tr h="0">
                <a:tc>
                  <a:txBody>
                    <a:bodyPr/>
                    <a:lstStyle/>
                    <a:p>
                      <a:pPr rtl="0" fontAlgn="t">
                        <a:spcBef>
                          <a:spcPts val="0"/>
                        </a:spcBef>
                        <a:spcAft>
                          <a:spcPts val="0"/>
                        </a:spcAft>
                      </a:pPr>
                      <a:r>
                        <a:rPr lang="en-US" sz="1800" b="1" i="0" u="none" strike="noStrike">
                          <a:solidFill>
                            <a:schemeClr val="tx1"/>
                          </a:solidFill>
                          <a:effectLst/>
                          <a:latin typeface="Arial" panose="020B0604020202020204" pitchFamily="34" charset="0"/>
                        </a:rPr>
                        <a:t>Early Learning/Preschool Support</a:t>
                      </a:r>
                      <a:endParaRPr lang="en-US" sz="1800" b="1">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800" b="1" i="0" u="none" strike="noStrike" dirty="0">
                          <a:solidFill>
                            <a:schemeClr val="tx1"/>
                          </a:solidFill>
                          <a:effectLst/>
                          <a:latin typeface="Arial" panose="020B0604020202020204" pitchFamily="34" charset="0"/>
                        </a:rPr>
                        <a:t>Francine Ramirez, Elementary Principal. </a:t>
                      </a:r>
                      <a:endParaRPr lang="en-US" sz="18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968340"/>
                  </a:ext>
                </a:extLst>
              </a:tr>
              <a:tr h="0">
                <a:tc>
                  <a:txBody>
                    <a:bodyPr/>
                    <a:lstStyle/>
                    <a:p>
                      <a:pPr rtl="0" fontAlgn="t">
                        <a:spcBef>
                          <a:spcPts val="0"/>
                        </a:spcBef>
                        <a:spcAft>
                          <a:spcPts val="0"/>
                        </a:spcAft>
                      </a:pPr>
                      <a:r>
                        <a:rPr lang="en-US" sz="1800" b="1" i="0" u="none" strike="noStrike">
                          <a:solidFill>
                            <a:schemeClr val="tx1"/>
                          </a:solidFill>
                          <a:effectLst/>
                          <a:latin typeface="Arial" panose="020B0604020202020204" pitchFamily="34" charset="0"/>
                        </a:rPr>
                        <a:t>Policy and Governance</a:t>
                      </a:r>
                      <a:endParaRPr lang="en-US" sz="1800" b="1">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800" b="1" i="0" u="none" strike="noStrike" dirty="0">
                          <a:solidFill>
                            <a:schemeClr val="tx1"/>
                          </a:solidFill>
                          <a:effectLst/>
                          <a:latin typeface="Arial" panose="020B0604020202020204" pitchFamily="34" charset="0"/>
                        </a:rPr>
                        <a:t>Sherri Kemp, </a:t>
                      </a:r>
                      <a:r>
                        <a:rPr lang="en-US" sz="1800" b="1" i="0" u="none" strike="noStrike" dirty="0" err="1">
                          <a:solidFill>
                            <a:schemeClr val="tx1"/>
                          </a:solidFill>
                          <a:effectLst/>
                          <a:latin typeface="Arial" panose="020B0604020202020204" pitchFamily="34" charset="0"/>
                        </a:rPr>
                        <a:t>Ed.D</a:t>
                      </a:r>
                      <a:r>
                        <a:rPr lang="en-US" sz="1800" b="1" i="0" u="none" strike="noStrike" dirty="0">
                          <a:solidFill>
                            <a:schemeClr val="tx1"/>
                          </a:solidFill>
                          <a:effectLst/>
                          <a:latin typeface="Arial" panose="020B0604020202020204" pitchFamily="34" charset="0"/>
                        </a:rPr>
                        <a:t>., </a:t>
                      </a:r>
                      <a:r>
                        <a:rPr lang="en-US" sz="1800" b="1" i="0" u="none" strike="noStrike" dirty="0" err="1">
                          <a:solidFill>
                            <a:schemeClr val="tx1"/>
                          </a:solidFill>
                          <a:effectLst/>
                          <a:latin typeface="Arial" panose="020B0604020202020204" pitchFamily="34" charset="0"/>
                        </a:rPr>
                        <a:t>Asst</a:t>
                      </a:r>
                      <a:r>
                        <a:rPr lang="en-US" sz="1800" b="1" i="0" u="none" strike="noStrike" dirty="0">
                          <a:solidFill>
                            <a:schemeClr val="tx1"/>
                          </a:solidFill>
                          <a:effectLst/>
                          <a:latin typeface="Arial" panose="020B0604020202020204" pitchFamily="34" charset="0"/>
                        </a:rPr>
                        <a:t> Supt, Educational Services</a:t>
                      </a:r>
                      <a:endParaRPr lang="en-US" sz="1800" b="1" dirty="0">
                        <a:solidFill>
                          <a:schemeClr val="tx1"/>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5950438"/>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16893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pic>
        <p:nvPicPr>
          <p:cNvPr id="4" name="Picture 3">
            <a:extLst>
              <a:ext uri="{FF2B5EF4-FFF2-40B4-BE49-F238E27FC236}">
                <a16:creationId xmlns:a16="http://schemas.microsoft.com/office/drawing/2014/main" id="{46E0697A-9221-0342-8553-C9F753056493}"/>
              </a:ext>
            </a:extLst>
          </p:cNvPr>
          <p:cNvPicPr>
            <a:picLocks noChangeAspect="1"/>
          </p:cNvPicPr>
          <p:nvPr/>
        </p:nvPicPr>
        <p:blipFill rotWithShape="1">
          <a:blip r:embed="rId3"/>
          <a:srcRect l="1113" t="2485" r="2480" b="10601"/>
          <a:stretch/>
        </p:blipFill>
        <p:spPr>
          <a:xfrm>
            <a:off x="0" y="0"/>
            <a:ext cx="12155716" cy="6164317"/>
          </a:xfrm>
          <a:prstGeom prst="rect">
            <a:avLst/>
          </a:prstGeom>
        </p:spPr>
      </p:pic>
      <p:pic>
        <p:nvPicPr>
          <p:cNvPr id="5" name="Picture 4">
            <a:extLst>
              <a:ext uri="{FF2B5EF4-FFF2-40B4-BE49-F238E27FC236}">
                <a16:creationId xmlns:a16="http://schemas.microsoft.com/office/drawing/2014/main" id="{D4D1ED62-40C2-9840-8681-1F0DF398E01A}"/>
              </a:ext>
            </a:extLst>
          </p:cNvPr>
          <p:cNvPicPr>
            <a:picLocks noChangeAspect="1"/>
          </p:cNvPicPr>
          <p:nvPr/>
        </p:nvPicPr>
        <p:blipFill>
          <a:blip r:embed="rId4"/>
          <a:stretch>
            <a:fillRect/>
          </a:stretch>
        </p:blipFill>
        <p:spPr>
          <a:xfrm>
            <a:off x="298685" y="236482"/>
            <a:ext cx="1430486" cy="1440306"/>
          </a:xfrm>
          <a:prstGeom prst="rect">
            <a:avLst/>
          </a:prstGeom>
        </p:spPr>
      </p:pic>
      <p:pic>
        <p:nvPicPr>
          <p:cNvPr id="6" name="Picture 5">
            <a:extLst>
              <a:ext uri="{FF2B5EF4-FFF2-40B4-BE49-F238E27FC236}">
                <a16:creationId xmlns:a16="http://schemas.microsoft.com/office/drawing/2014/main" id="{402307FF-9547-3D47-8013-7087165F697F}"/>
              </a:ext>
            </a:extLst>
          </p:cNvPr>
          <p:cNvPicPr>
            <a:picLocks noChangeAspect="1"/>
          </p:cNvPicPr>
          <p:nvPr/>
        </p:nvPicPr>
        <p:blipFill>
          <a:blip r:embed="rId4"/>
          <a:stretch>
            <a:fillRect/>
          </a:stretch>
        </p:blipFill>
        <p:spPr>
          <a:xfrm>
            <a:off x="9932276" y="5750704"/>
            <a:ext cx="919872" cy="926187"/>
          </a:xfrm>
          <a:prstGeom prst="rect">
            <a:avLst/>
          </a:prstGeom>
        </p:spPr>
      </p:pic>
    </p:spTree>
    <p:extLst>
      <p:ext uri="{BB962C8B-B14F-4D97-AF65-F5344CB8AC3E}">
        <p14:creationId xmlns:p14="http://schemas.microsoft.com/office/powerpoint/2010/main" val="2829490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19A92C8-6D0A-634C-AED6-FD31D3FF599A}"/>
              </a:ext>
            </a:extLst>
          </p:cNvPr>
          <p:cNvGraphicFramePr>
            <a:graphicFrameLocks noGrp="1"/>
          </p:cNvGraphicFramePr>
          <p:nvPr>
            <p:extLst>
              <p:ext uri="{D42A27DB-BD31-4B8C-83A1-F6EECF244321}">
                <p14:modId xmlns:p14="http://schemas.microsoft.com/office/powerpoint/2010/main" val="902428414"/>
              </p:ext>
            </p:extLst>
          </p:nvPr>
        </p:nvGraphicFramePr>
        <p:xfrm>
          <a:off x="3086100" y="1441061"/>
          <a:ext cx="9105900" cy="4320783"/>
        </p:xfrm>
        <a:graphic>
          <a:graphicData uri="http://schemas.openxmlformats.org/drawingml/2006/table">
            <a:tbl>
              <a:tblPr firstRow="1" bandRow="1">
                <a:tableStyleId>{2D5ABB26-0587-4C30-8999-92F81FD0307C}</a:tableStyleId>
              </a:tblPr>
              <a:tblGrid>
                <a:gridCol w="9105900">
                  <a:extLst>
                    <a:ext uri="{9D8B030D-6E8A-4147-A177-3AD203B41FA5}">
                      <a16:colId xmlns:a16="http://schemas.microsoft.com/office/drawing/2014/main" val="156603616"/>
                    </a:ext>
                  </a:extLst>
                </a:gridCol>
              </a:tblGrid>
              <a:tr h="961844">
                <a:tc>
                  <a:txBody>
                    <a:bodyPr/>
                    <a:lstStyle/>
                    <a:p>
                      <a:pPr algn="l"/>
                      <a:r>
                        <a:rPr lang="en-US" sz="4800" b="1" dirty="0"/>
                        <a:t>PARENT SURVEY UPDATE</a:t>
                      </a:r>
                      <a:endParaRPr lang="en-US" sz="4800" b="1" dirty="0">
                        <a:solidFill>
                          <a:schemeClr val="tx1"/>
                        </a:solidFill>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718716504"/>
                  </a:ext>
                </a:extLst>
              </a:tr>
              <a:tr h="385402">
                <a:tc>
                  <a:txBody>
                    <a:bodyPr/>
                    <a:lstStyle/>
                    <a:p>
                      <a:r>
                        <a:rPr lang="en-US" sz="2400" u="none" strike="noStrike" cap="none" dirty="0">
                          <a:effectLst/>
                          <a:sym typeface="Arial"/>
                        </a:rPr>
                        <a:t>Question: In thinking about return to school scheduling there are many options being considered for how students will be scheduled. Which makes the most sense to you and your family? </a:t>
                      </a:r>
                      <a:r>
                        <a:rPr lang="en-US" sz="2400" b="1" u="none" strike="noStrike" cap="none" dirty="0">
                          <a:solidFill>
                            <a:srgbClr val="DD3912"/>
                          </a:solidFill>
                          <a:effectLst/>
                          <a:sym typeface="Arial"/>
                        </a:rPr>
                        <a:t>AS OF JUNE 27,2020</a:t>
                      </a:r>
                      <a:endParaRPr lang="en-US" sz="2400" b="1" i="0" u="none" strike="noStrike" cap="none" dirty="0">
                        <a:solidFill>
                          <a:srgbClr val="DD3912"/>
                        </a:solidFill>
                        <a:effectLst/>
                        <a:latin typeface="+mn-lt"/>
                        <a:ea typeface="+mn-ea"/>
                        <a:cs typeface="+mn-cs"/>
                        <a:sym typeface="Arial"/>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43847350"/>
                  </a:ext>
                </a:extLst>
              </a:tr>
              <a:tr h="500315">
                <a:tc>
                  <a:txBody>
                    <a:bodyPr/>
                    <a:lstStyle/>
                    <a:p>
                      <a:pPr marL="342900" indent="-342900">
                        <a:buFont typeface="Arial" panose="020B0604020202020204" pitchFamily="34" charset="0"/>
                        <a:buChar char="•"/>
                      </a:pPr>
                      <a:r>
                        <a:rPr lang="en-US" sz="2400" b="1" u="none" strike="noStrike" cap="none" dirty="0">
                          <a:effectLst/>
                          <a:sym typeface="Arial"/>
                        </a:rPr>
                        <a:t>Prefer Full In-Person, Monday - Friday: 1,337/2,914 (46%)</a:t>
                      </a:r>
                      <a:endParaRPr lang="en-US" sz="2400" b="1" dirty="0">
                        <a:solidFill>
                          <a:srgbClr val="3266CC"/>
                        </a:solidFill>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475267248"/>
                  </a:ext>
                </a:extLst>
              </a:tr>
              <a:tr h="822960">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dirty="0"/>
                        <a:t>Prefer a Blended Model, with some days/times in person &amp; other days/times learning online: 1,078/2,914 (37%)</a:t>
                      </a:r>
                      <a:endParaRPr lang="en-US" sz="2400" b="1" dirty="0">
                        <a:solidFill>
                          <a:srgbClr val="FF9A00"/>
                        </a:solidFill>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87752911"/>
                  </a:ext>
                </a:extLst>
              </a:tr>
              <a:tr h="481184">
                <a:tc>
                  <a:txBody>
                    <a:bodyPr/>
                    <a:lstStyle/>
                    <a:p>
                      <a:pPr marL="342900" indent="-342900">
                        <a:buFont typeface="Arial" panose="020B0604020202020204" pitchFamily="34" charset="0"/>
                        <a:buChar char="•"/>
                      </a:pPr>
                      <a:r>
                        <a:rPr lang="en-US" sz="2400" b="1" u="none" strike="noStrike" cap="none" dirty="0">
                          <a:effectLst/>
                          <a:sym typeface="Arial"/>
                        </a:rPr>
                        <a:t>Prefer Full On-line Learning: 499/2,914 (17%)</a:t>
                      </a:r>
                      <a:endParaRPr lang="en-US" sz="2400" b="1" i="0" u="none" strike="noStrike" cap="none" dirty="0">
                        <a:solidFill>
                          <a:srgbClr val="DD3912"/>
                        </a:solidFill>
                        <a:effectLst/>
                        <a:latin typeface="+mn-lt"/>
                        <a:ea typeface="+mn-ea"/>
                        <a:cs typeface="+mn-cs"/>
                        <a:sym typeface="Arial"/>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73422566"/>
                  </a:ext>
                </a:extLst>
              </a:tr>
            </a:tbl>
          </a:graphicData>
        </a:graphic>
      </p:graphicFrame>
      <p:pic>
        <p:nvPicPr>
          <p:cNvPr id="6" name="Picture 5">
            <a:extLst>
              <a:ext uri="{FF2B5EF4-FFF2-40B4-BE49-F238E27FC236}">
                <a16:creationId xmlns:a16="http://schemas.microsoft.com/office/drawing/2014/main" id="{B8E09725-A23F-6B4D-8284-5357AB369C6B}"/>
              </a:ext>
            </a:extLst>
          </p:cNvPr>
          <p:cNvPicPr>
            <a:picLocks noChangeAspect="1"/>
          </p:cNvPicPr>
          <p:nvPr/>
        </p:nvPicPr>
        <p:blipFill rotWithShape="1">
          <a:blip r:embed="rId3"/>
          <a:srcRect l="18456" t="8666" r="17538" b="6638"/>
          <a:stretch/>
        </p:blipFill>
        <p:spPr>
          <a:xfrm>
            <a:off x="-5829" y="2349425"/>
            <a:ext cx="3162924" cy="3196935"/>
          </a:xfrm>
          <a:prstGeom prst="ellipse">
            <a:avLst/>
          </a:prstGeom>
          <a:ln>
            <a:noFill/>
          </a:ln>
          <a:effectLst>
            <a:softEdge rad="112500"/>
          </a:effectLst>
        </p:spPr>
      </p:pic>
      <p:sp>
        <p:nvSpPr>
          <p:cNvPr id="4" name="Rectangle 3">
            <a:extLst>
              <a:ext uri="{FF2B5EF4-FFF2-40B4-BE49-F238E27FC236}">
                <a16:creationId xmlns:a16="http://schemas.microsoft.com/office/drawing/2014/main" id="{0A935349-8092-CB49-ADFA-3FEC731A02A4}"/>
              </a:ext>
            </a:extLst>
          </p:cNvPr>
          <p:cNvSpPr/>
          <p:nvPr/>
        </p:nvSpPr>
        <p:spPr>
          <a:xfrm>
            <a:off x="3179741" y="4049699"/>
            <a:ext cx="284706" cy="292100"/>
          </a:xfrm>
          <a:prstGeom prst="rect">
            <a:avLst/>
          </a:prstGeom>
          <a:solidFill>
            <a:srgbClr val="3266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D6F61F9-3709-6249-A03B-1F74DC185D09}"/>
              </a:ext>
            </a:extLst>
          </p:cNvPr>
          <p:cNvSpPr/>
          <p:nvPr/>
        </p:nvSpPr>
        <p:spPr>
          <a:xfrm>
            <a:off x="3179741" y="4552145"/>
            <a:ext cx="284706" cy="292100"/>
          </a:xfrm>
          <a:prstGeom prst="rect">
            <a:avLst/>
          </a:prstGeom>
          <a:solidFill>
            <a:srgbClr val="FF9A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7" name="Rectangle 6">
            <a:extLst>
              <a:ext uri="{FF2B5EF4-FFF2-40B4-BE49-F238E27FC236}">
                <a16:creationId xmlns:a16="http://schemas.microsoft.com/office/drawing/2014/main" id="{9319DEF2-5B40-5743-AA61-F1318B1A5C07}"/>
              </a:ext>
            </a:extLst>
          </p:cNvPr>
          <p:cNvSpPr/>
          <p:nvPr/>
        </p:nvSpPr>
        <p:spPr>
          <a:xfrm>
            <a:off x="3179741" y="5368657"/>
            <a:ext cx="284706" cy="292100"/>
          </a:xfrm>
          <a:prstGeom prst="rect">
            <a:avLst/>
          </a:prstGeom>
          <a:solidFill>
            <a:srgbClr val="DD39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3131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19A92C8-6D0A-634C-AED6-FD31D3FF599A}"/>
              </a:ext>
            </a:extLst>
          </p:cNvPr>
          <p:cNvGraphicFramePr>
            <a:graphicFrameLocks noGrp="1"/>
          </p:cNvGraphicFramePr>
          <p:nvPr>
            <p:extLst>
              <p:ext uri="{D42A27DB-BD31-4B8C-83A1-F6EECF244321}">
                <p14:modId xmlns:p14="http://schemas.microsoft.com/office/powerpoint/2010/main" val="3046121427"/>
              </p:ext>
            </p:extLst>
          </p:nvPr>
        </p:nvGraphicFramePr>
        <p:xfrm>
          <a:off x="3385594" y="1926118"/>
          <a:ext cx="8394700" cy="3459762"/>
        </p:xfrm>
        <a:graphic>
          <a:graphicData uri="http://schemas.openxmlformats.org/drawingml/2006/table">
            <a:tbl>
              <a:tblPr firstRow="1" bandRow="1">
                <a:tableStyleId>{2D5ABB26-0587-4C30-8999-92F81FD0307C}</a:tableStyleId>
              </a:tblPr>
              <a:tblGrid>
                <a:gridCol w="8394700">
                  <a:extLst>
                    <a:ext uri="{9D8B030D-6E8A-4147-A177-3AD203B41FA5}">
                      <a16:colId xmlns:a16="http://schemas.microsoft.com/office/drawing/2014/main" val="156603616"/>
                    </a:ext>
                  </a:extLst>
                </a:gridCol>
              </a:tblGrid>
              <a:tr h="708020">
                <a:tc>
                  <a:txBody>
                    <a:bodyPr/>
                    <a:lstStyle/>
                    <a:p>
                      <a:pPr algn="l"/>
                      <a:r>
                        <a:rPr lang="en-US" sz="4400" b="1" dirty="0"/>
                        <a:t>STUDENT SURVEY UPDATE</a:t>
                      </a:r>
                      <a:endParaRPr lang="en-US" sz="4400" b="1" dirty="0">
                        <a:solidFill>
                          <a:schemeClr val="tx1"/>
                        </a:solidFill>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718716504"/>
                  </a:ext>
                </a:extLst>
              </a:tr>
              <a:tr h="385402">
                <a:tc>
                  <a:txBody>
                    <a:bodyPr/>
                    <a:lstStyle/>
                    <a:p>
                      <a:r>
                        <a:rPr lang="en-US" sz="2800" u="none" strike="noStrike" cap="none" dirty="0">
                          <a:effectLst/>
                          <a:sym typeface="Arial"/>
                        </a:rPr>
                        <a:t>Question: How would you prefer to learn in August?</a:t>
                      </a:r>
                    </a:p>
                    <a:p>
                      <a:r>
                        <a:rPr lang="en-US" sz="2800" b="1" u="none" strike="noStrike" cap="none" dirty="0">
                          <a:solidFill>
                            <a:srgbClr val="DD3912"/>
                          </a:solidFill>
                          <a:effectLst/>
                          <a:sym typeface="Arial"/>
                        </a:rPr>
                        <a:t>AS OF JUNE 27,2020</a:t>
                      </a:r>
                      <a:endParaRPr lang="en-US" sz="2800" b="1" i="0" u="none" strike="noStrike" cap="none" dirty="0">
                        <a:solidFill>
                          <a:srgbClr val="DD3912"/>
                        </a:solidFill>
                        <a:effectLst/>
                        <a:latin typeface="+mn-lt"/>
                        <a:ea typeface="+mn-ea"/>
                        <a:cs typeface="+mn-cs"/>
                        <a:sym typeface="Arial"/>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43847350"/>
                  </a:ext>
                </a:extLst>
              </a:tr>
              <a:tr h="472722">
                <a:tc>
                  <a:txBody>
                    <a:bodyPr/>
                    <a:lstStyle/>
                    <a:p>
                      <a:pPr marL="342900" indent="-342900">
                        <a:buFont typeface="Arial" panose="020B0604020202020204" pitchFamily="34" charset="0"/>
                        <a:buChar char="•"/>
                      </a:pPr>
                      <a:r>
                        <a:rPr lang="en-US" sz="2400" b="1" u="none" strike="noStrike" cap="none" dirty="0">
                          <a:effectLst/>
                          <a:sym typeface="Arial"/>
                        </a:rPr>
                        <a:t>Back to School, Monday - Friday: 788/1,702 (46%)</a:t>
                      </a:r>
                      <a:endParaRPr lang="en-US" sz="2400" b="1" dirty="0">
                        <a:solidFill>
                          <a:srgbClr val="3266CC"/>
                        </a:solidFill>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475267248"/>
                  </a:ext>
                </a:extLst>
              </a:tr>
              <a:tr h="545045">
                <a:tc>
                  <a:txBody>
                    <a:bodyPr/>
                    <a:lstStyle/>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dirty="0"/>
                        <a:t>Hybrid model: some days/times in-person and other   days/times learning online: 674/1,702 (37%)</a:t>
                      </a:r>
                      <a:endParaRPr lang="en-US" sz="2400" b="1" dirty="0">
                        <a:solidFill>
                          <a:srgbClr val="FF9A00"/>
                        </a:solidFill>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87752911"/>
                  </a:ext>
                </a:extLst>
              </a:tr>
              <a:tr h="385402">
                <a:tc>
                  <a:txBody>
                    <a:bodyPr/>
                    <a:lstStyle/>
                    <a:p>
                      <a:pPr marL="342900" indent="-342900">
                        <a:buFont typeface="Arial" panose="020B0604020202020204" pitchFamily="34" charset="0"/>
                        <a:buChar char="•"/>
                      </a:pPr>
                      <a:r>
                        <a:rPr lang="en-US" sz="2400" b="1" u="none" strike="noStrike" cap="none" dirty="0">
                          <a:effectLst/>
                          <a:sym typeface="Arial"/>
                        </a:rPr>
                        <a:t>Full On-line Learning: 240/1,702 (17%)</a:t>
                      </a:r>
                      <a:endParaRPr lang="en-US" sz="2400" b="1" i="0" u="none" strike="noStrike" cap="none" dirty="0">
                        <a:solidFill>
                          <a:srgbClr val="DD3912"/>
                        </a:solidFill>
                        <a:effectLst/>
                        <a:latin typeface="+mn-lt"/>
                        <a:ea typeface="+mn-ea"/>
                        <a:cs typeface="+mn-cs"/>
                        <a:sym typeface="Arial"/>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73422566"/>
                  </a:ext>
                </a:extLst>
              </a:tr>
            </a:tbl>
          </a:graphicData>
        </a:graphic>
      </p:graphicFrame>
      <p:pic>
        <p:nvPicPr>
          <p:cNvPr id="4" name="Picture 3">
            <a:extLst>
              <a:ext uri="{FF2B5EF4-FFF2-40B4-BE49-F238E27FC236}">
                <a16:creationId xmlns:a16="http://schemas.microsoft.com/office/drawing/2014/main" id="{D975DE8F-83FA-EC4F-BD5C-9612D020FCC9}"/>
              </a:ext>
            </a:extLst>
          </p:cNvPr>
          <p:cNvPicPr>
            <a:picLocks noChangeAspect="1"/>
          </p:cNvPicPr>
          <p:nvPr/>
        </p:nvPicPr>
        <p:blipFill rotWithShape="1">
          <a:blip r:embed="rId3"/>
          <a:srcRect l="18660" t="23750" r="50362"/>
          <a:stretch/>
        </p:blipFill>
        <p:spPr>
          <a:xfrm>
            <a:off x="-121847" y="2339805"/>
            <a:ext cx="3507441" cy="3440779"/>
          </a:xfrm>
          <a:prstGeom prst="ellipse">
            <a:avLst/>
          </a:prstGeom>
          <a:ln>
            <a:noFill/>
          </a:ln>
          <a:effectLst>
            <a:softEdge rad="112500"/>
          </a:effectLst>
        </p:spPr>
      </p:pic>
      <p:sp>
        <p:nvSpPr>
          <p:cNvPr id="3" name="Rectangle 2">
            <a:extLst>
              <a:ext uri="{FF2B5EF4-FFF2-40B4-BE49-F238E27FC236}">
                <a16:creationId xmlns:a16="http://schemas.microsoft.com/office/drawing/2014/main" id="{A283AA43-9C45-554F-8172-4042227991DA}"/>
              </a:ext>
            </a:extLst>
          </p:cNvPr>
          <p:cNvSpPr/>
          <p:nvPr/>
        </p:nvSpPr>
        <p:spPr>
          <a:xfrm>
            <a:off x="3484541" y="3681399"/>
            <a:ext cx="284706" cy="292100"/>
          </a:xfrm>
          <a:prstGeom prst="rect">
            <a:avLst/>
          </a:prstGeom>
          <a:solidFill>
            <a:srgbClr val="3266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EC0D62C-E313-BF4E-BCF8-D4E7A6AE76D2}"/>
              </a:ext>
            </a:extLst>
          </p:cNvPr>
          <p:cNvSpPr/>
          <p:nvPr/>
        </p:nvSpPr>
        <p:spPr>
          <a:xfrm>
            <a:off x="3484541" y="4183845"/>
            <a:ext cx="284706" cy="292100"/>
          </a:xfrm>
          <a:prstGeom prst="rect">
            <a:avLst/>
          </a:prstGeom>
          <a:solidFill>
            <a:srgbClr val="FF9A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 name="Rectangle 5">
            <a:extLst>
              <a:ext uri="{FF2B5EF4-FFF2-40B4-BE49-F238E27FC236}">
                <a16:creationId xmlns:a16="http://schemas.microsoft.com/office/drawing/2014/main" id="{BE37CFD5-48FC-524E-BAE5-D9E1395973CE}"/>
              </a:ext>
            </a:extLst>
          </p:cNvPr>
          <p:cNvSpPr/>
          <p:nvPr/>
        </p:nvSpPr>
        <p:spPr>
          <a:xfrm>
            <a:off x="3484541" y="5000357"/>
            <a:ext cx="284706" cy="292100"/>
          </a:xfrm>
          <a:prstGeom prst="rect">
            <a:avLst/>
          </a:prstGeom>
          <a:solidFill>
            <a:srgbClr val="DD39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3254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669584994"/>
              </p:ext>
            </p:extLst>
          </p:nvPr>
        </p:nvGraphicFramePr>
        <p:xfrm>
          <a:off x="364671" y="1231900"/>
          <a:ext cx="11462658" cy="451104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5400" b="1" i="0" u="none" strike="noStrike" dirty="0">
                          <a:solidFill>
                            <a:schemeClr val="tx1"/>
                          </a:solidFill>
                          <a:effectLst/>
                          <a:latin typeface="Arial" panose="020B0604020202020204" pitchFamily="34" charset="0"/>
                        </a:rPr>
                        <a:t>HEALTH &amp; SAFETY</a:t>
                      </a:r>
                    </a:p>
                    <a:p>
                      <a:pPr algn="ctr" rtl="0" fontAlgn="t">
                        <a:spcBef>
                          <a:spcPts val="0"/>
                        </a:spcBef>
                        <a:spcAft>
                          <a:spcPts val="0"/>
                        </a:spcAft>
                      </a:pPr>
                      <a:r>
                        <a:rPr lang="en-US" sz="5400" b="1" i="0" u="none" strike="noStrike" dirty="0">
                          <a:solidFill>
                            <a:schemeClr val="tx1"/>
                          </a:solidFill>
                          <a:effectLst/>
                          <a:latin typeface="Arial" panose="020B0604020202020204" pitchFamily="34" charset="0"/>
                        </a:rPr>
                        <a:t>Facilities</a:t>
                      </a:r>
                      <a:endParaRPr lang="en-US" sz="5400" b="1" dirty="0">
                        <a:solidFill>
                          <a:schemeClr val="tx1"/>
                        </a:solidFill>
                        <a:effectLs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algn="l" rtl="0" fontAlgn="t">
                        <a:spcBef>
                          <a:spcPts val="0"/>
                        </a:spcBef>
                        <a:spcAft>
                          <a:spcPts val="0"/>
                        </a:spcAft>
                      </a:pPr>
                      <a:r>
                        <a:rPr lang="en-US" sz="2400" b="1" i="0" u="none" strike="noStrike" dirty="0">
                          <a:solidFill>
                            <a:schemeClr val="tx1"/>
                          </a:solidFill>
                          <a:effectLst/>
                          <a:latin typeface="+mn-lt"/>
                        </a:rPr>
                        <a:t>Intensify the level of sanitizing, disinfecting, and routine cleaning</a:t>
                      </a:r>
                      <a:endParaRPr lang="en-US" sz="1800" b="0" i="0" u="none" strike="noStrike" cap="none" dirty="0">
                        <a:solidFill>
                          <a:schemeClr val="tx1"/>
                        </a:solidFill>
                        <a:effectLst/>
                        <a:latin typeface="+mn-lt"/>
                        <a:ea typeface="+mn-ea"/>
                        <a:cs typeface="+mn-cs"/>
                        <a:sym typeface="Arial"/>
                      </a:endParaRPr>
                    </a:p>
                    <a:p>
                      <a:pPr algn="l" rtl="0" fontAlgn="t">
                        <a:spcBef>
                          <a:spcPts val="0"/>
                        </a:spcBef>
                        <a:spcAft>
                          <a:spcPts val="0"/>
                        </a:spcAft>
                      </a:pPr>
                      <a:r>
                        <a:rPr lang="en-US" sz="1800" b="0" i="0" u="none" strike="noStrike" cap="none" dirty="0">
                          <a:solidFill>
                            <a:schemeClr val="tx1"/>
                          </a:solidFill>
                          <a:effectLst/>
                          <a:latin typeface="+mn-lt"/>
                          <a:ea typeface="+mn-ea"/>
                          <a:cs typeface="+mn-cs"/>
                          <a:sym typeface="Arial"/>
                        </a:rPr>
                        <a:t>Follow CDC recommendations for schools, workplaces, and community locations</a:t>
                      </a:r>
                      <a:endParaRPr lang="en-US" sz="2400" b="1" i="0" u="none" strike="noStrike" dirty="0">
                        <a:solidFill>
                          <a:schemeClr val="tx1"/>
                        </a:solidFill>
                        <a:effectLst/>
                        <a:latin typeface="+mn-l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9668164"/>
                  </a:ext>
                </a:extLst>
              </a:tr>
              <a:tr h="0">
                <a:tc>
                  <a:txBody>
                    <a:bodyPr/>
                    <a:lstStyle/>
                    <a:p>
                      <a:pPr algn="l" fontAlgn="t"/>
                      <a:r>
                        <a:rPr lang="en-US" sz="2400" b="1" dirty="0">
                          <a:solidFill>
                            <a:schemeClr val="tx1"/>
                          </a:solidFill>
                          <a:effectLst/>
                          <a:latin typeface="+mn-lt"/>
                        </a:rPr>
                        <a:t>Increase disinfecting frequently touched surfaces and objects</a:t>
                      </a:r>
                      <a:endParaRPr lang="en-US" sz="1600" dirty="0">
                        <a:solidFill>
                          <a:schemeClr val="tx1"/>
                        </a:solidFill>
                        <a:effectLst/>
                        <a:latin typeface="+mn-l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4693111"/>
                  </a:ext>
                </a:extLst>
              </a:tr>
              <a:tr h="0">
                <a:tc>
                  <a:txBody>
                    <a:bodyPr/>
                    <a:lstStyle/>
                    <a:p>
                      <a:pPr algn="l" fontAlgn="t"/>
                      <a:r>
                        <a:rPr lang="en-US" sz="2400" b="1" dirty="0">
                          <a:solidFill>
                            <a:schemeClr val="tx1"/>
                          </a:solidFill>
                          <a:effectLst/>
                          <a:latin typeface="+mn-lt"/>
                        </a:rPr>
                        <a:t>Ensure HVAC units are maintained to operate effectively and efficiently</a:t>
                      </a:r>
                      <a:endParaRPr lang="en-US" sz="1600" dirty="0">
                        <a:solidFill>
                          <a:schemeClr val="tx1"/>
                        </a:solidFill>
                        <a:effectLst/>
                        <a:latin typeface="+mn-l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060229"/>
                  </a:ext>
                </a:extLst>
              </a:tr>
              <a:tr h="0">
                <a:tc>
                  <a:txBody>
                    <a:bodyPr/>
                    <a:lstStyle/>
                    <a:p>
                      <a:pPr algn="l" fontAlgn="t"/>
                      <a:r>
                        <a:rPr lang="en-US" sz="2400" b="1" dirty="0">
                          <a:solidFill>
                            <a:schemeClr val="tx1"/>
                          </a:solidFill>
                          <a:effectLst/>
                          <a:latin typeface="+mn-lt"/>
                        </a:rPr>
                        <a:t>Provide or install protective shields when social distancing is not achievable</a:t>
                      </a:r>
                      <a:endParaRPr lang="en-US" sz="1600" dirty="0">
                        <a:solidFill>
                          <a:schemeClr val="tx1"/>
                        </a:solidFill>
                        <a:effectLst/>
                        <a:latin typeface="+mn-l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82304285"/>
                  </a:ext>
                </a:extLst>
              </a:tr>
              <a:tr h="0">
                <a:tc>
                  <a:txBody>
                    <a:bodyPr/>
                    <a:lstStyle/>
                    <a:p>
                      <a:pPr algn="l" fontAlgn="t"/>
                      <a:r>
                        <a:rPr lang="en-US" sz="2400" b="1" dirty="0">
                          <a:solidFill>
                            <a:schemeClr val="tx1"/>
                          </a:solidFill>
                          <a:effectLst/>
                          <a:latin typeface="+mn-lt"/>
                        </a:rPr>
                        <a:t>Install COVID-19 safety signage with vital health and safety information</a:t>
                      </a:r>
                      <a:endParaRPr lang="en-US" sz="1600" dirty="0">
                        <a:solidFill>
                          <a:schemeClr val="tx1"/>
                        </a:solidFill>
                        <a:effectLst/>
                        <a:latin typeface="+mn-l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0805858"/>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70397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4032642397"/>
              </p:ext>
            </p:extLst>
          </p:nvPr>
        </p:nvGraphicFramePr>
        <p:xfrm>
          <a:off x="364671" y="1231900"/>
          <a:ext cx="11462658" cy="425704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5400" b="1" i="0" u="none" strike="noStrike" dirty="0">
                          <a:solidFill>
                            <a:schemeClr val="tx1"/>
                          </a:solidFill>
                          <a:effectLst/>
                          <a:latin typeface="+mn-lt"/>
                        </a:rPr>
                        <a:t>HEALTH &amp; SAFETY</a:t>
                      </a:r>
                    </a:p>
                    <a:p>
                      <a:pPr algn="ctr" rtl="0" fontAlgn="t">
                        <a:spcBef>
                          <a:spcPts val="0"/>
                        </a:spcBef>
                        <a:spcAft>
                          <a:spcPts val="0"/>
                        </a:spcAft>
                      </a:pPr>
                      <a:r>
                        <a:rPr lang="en-US" sz="4800" b="0" i="0" u="none" strike="noStrike" dirty="0">
                          <a:solidFill>
                            <a:schemeClr val="tx1"/>
                          </a:solidFill>
                          <a:effectLst/>
                          <a:latin typeface="+mn-lt"/>
                        </a:rPr>
                        <a:t>Facilities (continued)</a:t>
                      </a:r>
                      <a:endParaRPr lang="en-US" sz="4800" b="0" dirty="0">
                        <a:solidFill>
                          <a:schemeClr val="tx1"/>
                        </a:solidFill>
                        <a:effectLst/>
                        <a:latin typeface="+mn-l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algn="l" fontAlgn="t"/>
                      <a:r>
                        <a:rPr lang="en-US" sz="2400" b="1" dirty="0"/>
                        <a:t>Provide and install hand sanitizer in every classroom, conference room, library, computer lab and the main administration office</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4755817"/>
                  </a:ext>
                </a:extLst>
              </a:tr>
              <a:tr h="0">
                <a:tc>
                  <a:txBody>
                    <a:bodyPr/>
                    <a:lstStyle/>
                    <a:p>
                      <a:pPr algn="l" fontAlgn="t"/>
                      <a:r>
                        <a:rPr lang="en-US" sz="2400" b="1"/>
                        <a:t>Work with site administrators to identify at least one isolation room and restroom to isolate students that exhibit COVID-19 symptoms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2396078"/>
                  </a:ext>
                </a:extLst>
              </a:tr>
              <a:tr h="0">
                <a:tc>
                  <a:txBody>
                    <a:bodyPr/>
                    <a:lstStyle/>
                    <a:p>
                      <a:pPr algn="l" fontAlgn="t"/>
                      <a:r>
                        <a:rPr lang="en-US" sz="2400" b="1" dirty="0"/>
                        <a:t>Prepare a plan for cleaning and disinfecting in the event of a confirmed or suspected case(s) of COVID-19 at a facility.</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7382398"/>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56573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1802631687"/>
              </p:ext>
            </p:extLst>
          </p:nvPr>
        </p:nvGraphicFramePr>
        <p:xfrm>
          <a:off x="364671" y="1134923"/>
          <a:ext cx="11462658" cy="500380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5400" b="1" i="0" u="none" strike="noStrike" dirty="0">
                          <a:solidFill>
                            <a:schemeClr val="tx1"/>
                          </a:solidFill>
                          <a:effectLst/>
                          <a:latin typeface="Arial" panose="020B0604020202020204" pitchFamily="34" charset="0"/>
                        </a:rPr>
                        <a:t>HEALTH &amp; SAFETY</a:t>
                      </a:r>
                    </a:p>
                    <a:p>
                      <a:pPr algn="ctr" rtl="0" fontAlgn="t">
                        <a:spcBef>
                          <a:spcPts val="0"/>
                        </a:spcBef>
                        <a:spcAft>
                          <a:spcPts val="0"/>
                        </a:spcAft>
                      </a:pPr>
                      <a:r>
                        <a:rPr lang="en-US" sz="5400" b="1" i="0" u="none" strike="noStrike" dirty="0">
                          <a:solidFill>
                            <a:schemeClr val="tx1"/>
                          </a:solidFill>
                          <a:effectLst/>
                          <a:latin typeface="Arial" panose="020B0604020202020204" pitchFamily="34" charset="0"/>
                        </a:rPr>
                        <a:t>Students &amp; Staff &amp; Visitors</a:t>
                      </a:r>
                      <a:endParaRPr lang="en-US" sz="5400" b="1" dirty="0">
                        <a:solidFill>
                          <a:schemeClr val="tx1"/>
                        </a:solidFill>
                        <a:effectLs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algn="l"/>
                      <a:r>
                        <a:rPr lang="en-US" sz="1800" b="1" i="0" u="none" strike="noStrike" cap="none" dirty="0">
                          <a:solidFill>
                            <a:schemeClr val="tx1"/>
                          </a:solidFill>
                          <a:effectLst/>
                          <a:latin typeface="+mn-lt"/>
                          <a:ea typeface="+mn-ea"/>
                          <a:cs typeface="+mn-cs"/>
                          <a:sym typeface="Arial"/>
                        </a:rPr>
                        <a:t>Teach and reinforce handwashing, avoiding contact with one's eyes, nose, and mouth, covering coughs and sneezes</a:t>
                      </a:r>
                      <a:endParaRPr lang="en-US" sz="1800" b="1" dirty="0">
                        <a:effectLs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9668164"/>
                  </a:ext>
                </a:extLst>
              </a:tr>
              <a:tr h="0">
                <a:tc>
                  <a:txBody>
                    <a:bodyPr/>
                    <a:lstStyle/>
                    <a:p>
                      <a:pPr algn="l"/>
                      <a:r>
                        <a:rPr lang="en-US" sz="1800" b="1" i="0" u="none" strike="noStrike" cap="none" dirty="0">
                          <a:solidFill>
                            <a:schemeClr val="tx1"/>
                          </a:solidFill>
                          <a:effectLst/>
                          <a:latin typeface="+mn-lt"/>
                          <a:ea typeface="+mn-ea"/>
                          <a:cs typeface="+mn-cs"/>
                          <a:sym typeface="Arial"/>
                        </a:rPr>
                        <a:t>Implement distancing inside and outside the classroom to the greatest extent possible</a:t>
                      </a:r>
                      <a:endParaRPr lang="en-US" sz="1800" b="1" dirty="0">
                        <a:effectLs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0">
                <a:tc>
                  <a:txBody>
                    <a:bodyPr/>
                    <a:lstStyle/>
                    <a:p>
                      <a:pPr algn="l"/>
                      <a:r>
                        <a:rPr lang="en-US" sz="1800" b="1" dirty="0">
                          <a:sym typeface="Arial"/>
                        </a:rPr>
                        <a:t>Check daily for signs and symptoms. Take temperature.</a:t>
                      </a:r>
                      <a:endParaRPr lang="en-US" sz="1800" b="1"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4693111"/>
                  </a:ext>
                </a:extLst>
              </a:tr>
              <a:tr h="0">
                <a:tc>
                  <a:txBody>
                    <a:bodyPr/>
                    <a:lstStyle/>
                    <a:p>
                      <a:pPr algn="l"/>
                      <a:r>
                        <a:rPr lang="en-US" sz="1800" b="1" dirty="0">
                          <a:sym typeface="Arial"/>
                        </a:rPr>
                        <a:t>Provide training for families for best practices and intensify communications</a:t>
                      </a:r>
                      <a:endParaRPr lang="en-US" sz="1800" b="1"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06022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cap="none" dirty="0">
                          <a:solidFill>
                            <a:schemeClr val="tx1"/>
                          </a:solidFill>
                          <a:effectLst/>
                          <a:latin typeface="+mn-lt"/>
                          <a:ea typeface="+mn-ea"/>
                          <a:cs typeface="+mn-cs"/>
                          <a:sym typeface="Arial"/>
                        </a:rPr>
                        <a:t>Engage staff in professional development to learn how to identify symptoms/concerns and refer students to services </a:t>
                      </a:r>
                      <a:endParaRPr lang="en-US" sz="1800" b="1" dirty="0">
                        <a:effectLs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96489564"/>
                  </a:ext>
                </a:extLst>
              </a:tr>
              <a:tr h="0">
                <a:tc>
                  <a:txBody>
                    <a:bodyPr/>
                    <a:lstStyle/>
                    <a:p>
                      <a:pPr algn="l"/>
                      <a:r>
                        <a:rPr lang="en-US" sz="1800" b="1" dirty="0">
                          <a:sym typeface="Arial"/>
                        </a:rPr>
                        <a:t>Work closely with Riverside County and State authorities to determine current disease levels and control measures</a:t>
                      </a:r>
                      <a:endParaRPr lang="en-US" sz="1800" b="1"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82304285"/>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22119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3807916031"/>
              </p:ext>
            </p:extLst>
          </p:nvPr>
        </p:nvGraphicFramePr>
        <p:xfrm>
          <a:off x="364671" y="1201420"/>
          <a:ext cx="11462658" cy="445516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5400" b="1" i="0" u="none" strike="noStrike" dirty="0">
                          <a:solidFill>
                            <a:schemeClr val="tx1"/>
                          </a:solidFill>
                          <a:effectLst/>
                          <a:latin typeface="Arial" panose="020B0604020202020204" pitchFamily="34" charset="0"/>
                        </a:rPr>
                        <a:t>HEALTH &amp; SAFETY</a:t>
                      </a:r>
                    </a:p>
                    <a:p>
                      <a:pPr algn="ctr" rtl="0" fontAlgn="t">
                        <a:spcBef>
                          <a:spcPts val="0"/>
                        </a:spcBef>
                        <a:spcAft>
                          <a:spcPts val="0"/>
                        </a:spcAft>
                      </a:pPr>
                      <a:r>
                        <a:rPr lang="en-US" sz="5400" b="1" i="0" u="none" strike="noStrike" dirty="0">
                          <a:solidFill>
                            <a:schemeClr val="tx1"/>
                          </a:solidFill>
                          <a:effectLst/>
                          <a:latin typeface="Arial" panose="020B0604020202020204" pitchFamily="34" charset="0"/>
                        </a:rPr>
                        <a:t>Students &amp; Staff &amp; Visitors</a:t>
                      </a:r>
                      <a:endParaRPr lang="en-US" sz="5400" b="1" dirty="0">
                        <a:solidFill>
                          <a:schemeClr val="tx1"/>
                        </a:solidFill>
                        <a:effectLs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algn="l"/>
                      <a:r>
                        <a:rPr lang="en-US" sz="1800" b="1" i="0" u="none" strike="noStrike" cap="none" dirty="0">
                          <a:solidFill>
                            <a:schemeClr val="tx1"/>
                          </a:solidFill>
                          <a:effectLst/>
                          <a:latin typeface="+mn-lt"/>
                          <a:ea typeface="+mn-ea"/>
                          <a:cs typeface="+mn-cs"/>
                          <a:sym typeface="Arial"/>
                        </a:rPr>
                        <a:t>Utilize a universal screener for early identification and referral for services</a:t>
                      </a:r>
                      <a:endParaRPr lang="en-US" sz="1800" b="1" dirty="0">
                        <a:effectLs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0">
                <a:tc>
                  <a:txBody>
                    <a:bodyPr/>
                    <a:lstStyle/>
                    <a:p>
                      <a:pPr algn="l"/>
                      <a:r>
                        <a:rPr lang="en-US" sz="1800" b="1" dirty="0">
                          <a:sym typeface="Arial"/>
                        </a:rPr>
                        <a:t>Increase communications related to stigmatizing behaviors</a:t>
                      </a:r>
                      <a:endParaRPr lang="en-US" sz="1800" b="1"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4693111"/>
                  </a:ext>
                </a:extLst>
              </a:tr>
              <a:tr h="0">
                <a:tc>
                  <a:txBody>
                    <a:bodyPr/>
                    <a:lstStyle/>
                    <a:p>
                      <a:pPr algn="l"/>
                      <a:r>
                        <a:rPr lang="en-US" sz="1800" b="1" i="0" u="none" strike="noStrike" cap="none" dirty="0">
                          <a:solidFill>
                            <a:schemeClr val="tx1"/>
                          </a:solidFill>
                          <a:effectLst/>
                          <a:latin typeface="+mn-lt"/>
                          <a:ea typeface="+mn-ea"/>
                          <a:cs typeface="+mn-cs"/>
                          <a:sym typeface="Arial"/>
                        </a:rPr>
                        <a:t>Coordinate through Student Services a consortium of mental health agencies to provide services on the macro and micro level</a:t>
                      </a:r>
                      <a:endParaRPr lang="en-US" sz="1800" b="1" dirty="0">
                        <a:effectLs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060229"/>
                  </a:ext>
                </a:extLst>
              </a:tr>
              <a:tr h="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800" b="1" dirty="0">
                          <a:sym typeface="Arial"/>
                        </a:rPr>
                        <a:t>Expand, provide, and communicate mental health and wellness services and resources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0805858"/>
                  </a:ext>
                </a:extLst>
              </a:tr>
              <a:tr h="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800" b="1" dirty="0"/>
                        <a:t>Implement and communicate </a:t>
                      </a:r>
                      <a:r>
                        <a:rPr lang="en-US" sz="1800" b="1" dirty="0">
                          <a:sym typeface="Arial"/>
                        </a:rPr>
                        <a:t>the plan for when child, staff or visitor gets sick </a:t>
                      </a:r>
                      <a:endParaRPr lang="en-US" sz="1800" b="1"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0736104"/>
                  </a:ext>
                </a:extLst>
              </a:tr>
              <a:tr h="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800" b="1" dirty="0"/>
                        <a:t>Limit sharing (equipment, computers, utensils, </a:t>
                      </a:r>
                      <a:r>
                        <a:rPr lang="en-US" sz="1800" b="1" dirty="0" err="1"/>
                        <a:t>etc</a:t>
                      </a:r>
                      <a:r>
                        <a:rPr lang="en-US" sz="1800" b="1" dirty="0"/>
                        <a:t>…)</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5613251"/>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79819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Rectangle 3">
            <a:extLst>
              <a:ext uri="{FF2B5EF4-FFF2-40B4-BE49-F238E27FC236}">
                <a16:creationId xmlns:a16="http://schemas.microsoft.com/office/drawing/2014/main" id="{AC86BF98-C330-974A-8427-E5830BFA22E7}"/>
              </a:ext>
            </a:extLst>
          </p:cNvPr>
          <p:cNvSpPr/>
          <p:nvPr/>
        </p:nvSpPr>
        <p:spPr>
          <a:xfrm>
            <a:off x="-101600" y="-88900"/>
            <a:ext cx="12433300" cy="5969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C0AE63-02E8-7B4C-A4C1-7A74923789F7}"/>
              </a:ext>
            </a:extLst>
          </p:cNvPr>
          <p:cNvPicPr>
            <a:picLocks noChangeAspect="1"/>
          </p:cNvPicPr>
          <p:nvPr/>
        </p:nvPicPr>
        <p:blipFill rotWithShape="1">
          <a:blip r:embed="rId3"/>
          <a:srcRect l="8540" t="3333" r="9499" b="26667"/>
          <a:stretch/>
        </p:blipFill>
        <p:spPr>
          <a:xfrm>
            <a:off x="0" y="124995"/>
            <a:ext cx="5448300" cy="5755105"/>
          </a:xfrm>
          <a:prstGeom prst="rect">
            <a:avLst/>
          </a:prstGeom>
        </p:spPr>
      </p:pic>
      <p:pic>
        <p:nvPicPr>
          <p:cNvPr id="5" name="Picture 4">
            <a:extLst>
              <a:ext uri="{FF2B5EF4-FFF2-40B4-BE49-F238E27FC236}">
                <a16:creationId xmlns:a16="http://schemas.microsoft.com/office/drawing/2014/main" id="{AC398513-76C8-7543-A5A2-F49004EB95D0}"/>
              </a:ext>
            </a:extLst>
          </p:cNvPr>
          <p:cNvPicPr>
            <a:picLocks noChangeAspect="1"/>
          </p:cNvPicPr>
          <p:nvPr/>
        </p:nvPicPr>
        <p:blipFill rotWithShape="1">
          <a:blip r:embed="rId4"/>
          <a:srcRect l="8900" t="2222" r="9139" b="44815"/>
          <a:stretch/>
        </p:blipFill>
        <p:spPr>
          <a:xfrm>
            <a:off x="5448300" y="-88900"/>
            <a:ext cx="6579932" cy="5502517"/>
          </a:xfrm>
          <a:prstGeom prst="rect">
            <a:avLst/>
          </a:prstGeom>
        </p:spPr>
      </p:pic>
    </p:spTree>
    <p:extLst>
      <p:ext uri="{BB962C8B-B14F-4D97-AF65-F5344CB8AC3E}">
        <p14:creationId xmlns:p14="http://schemas.microsoft.com/office/powerpoint/2010/main" val="1384854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630838054"/>
              </p:ext>
            </p:extLst>
          </p:nvPr>
        </p:nvGraphicFramePr>
        <p:xfrm>
          <a:off x="364671" y="1417320"/>
          <a:ext cx="11462658" cy="432816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5400" b="1" i="0" u="none" strike="noStrike" dirty="0">
                          <a:solidFill>
                            <a:schemeClr val="tx1"/>
                          </a:solidFill>
                          <a:effectLst/>
                          <a:latin typeface="Arial" panose="020B0604020202020204" pitchFamily="34" charset="0"/>
                        </a:rPr>
                        <a:t>STUDENT SUPPORT</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u="none" strike="noStrike" cap="none" dirty="0">
                          <a:solidFill>
                            <a:schemeClr val="tx1"/>
                          </a:solidFill>
                          <a:effectLst/>
                          <a:latin typeface="+mn-lt"/>
                          <a:ea typeface="+mn-ea"/>
                          <a:cs typeface="+mn-cs"/>
                          <a:sym typeface="Arial"/>
                        </a:rPr>
                        <a:t>Continue to strengthen Multi-Tiered System of Support (MTSS) as a framework to provide targeted support</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u="none" strike="noStrike" cap="none" dirty="0">
                          <a:solidFill>
                            <a:schemeClr val="tx1"/>
                          </a:solidFill>
                          <a:effectLst/>
                          <a:latin typeface="+mn-lt"/>
                          <a:ea typeface="+mn-ea"/>
                          <a:cs typeface="+mn-cs"/>
                          <a:sym typeface="Arial"/>
                        </a:rPr>
                        <a:t>Universal screen all students immediately </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0601638"/>
                  </a:ext>
                </a:extLst>
              </a:tr>
              <a:tr h="0">
                <a:tc>
                  <a:txBody>
                    <a:bodyPr/>
                    <a:lstStyle/>
                    <a:p>
                      <a:pPr algn="l"/>
                      <a:r>
                        <a:rPr lang="en-US" sz="2000" b="1" i="0" u="none" strike="noStrike" cap="none" dirty="0">
                          <a:solidFill>
                            <a:schemeClr val="tx1"/>
                          </a:solidFill>
                          <a:effectLst/>
                          <a:latin typeface="+mn-lt"/>
                          <a:ea typeface="+mn-ea"/>
                          <a:cs typeface="+mn-cs"/>
                          <a:sym typeface="Arial"/>
                        </a:rPr>
                        <a:t>Teachers, counselors, psychologists and other specialists work as a team to build an integrated plan for targeted assistance (academic, behavioral, social and emotional needs)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060229"/>
                  </a:ext>
                </a:extLst>
              </a:tr>
              <a:tr h="0">
                <a:tc>
                  <a:txBody>
                    <a:bodyPr/>
                    <a:lstStyle/>
                    <a:p>
                      <a:pPr algn="l"/>
                      <a:r>
                        <a:rPr lang="en-US" sz="2000" b="1" i="0" u="none" strike="noStrike" cap="none" dirty="0">
                          <a:solidFill>
                            <a:schemeClr val="tx1"/>
                          </a:solidFill>
                          <a:effectLst/>
                          <a:latin typeface="+mn-lt"/>
                          <a:ea typeface="+mn-ea"/>
                          <a:cs typeface="+mn-cs"/>
                          <a:sym typeface="Arial"/>
                        </a:rPr>
                        <a:t>Provide professional development when necessary so staff can deliver interventions and monitor progress effectively</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0805858"/>
                  </a:ext>
                </a:extLst>
              </a:tr>
              <a:tr h="0">
                <a:tc>
                  <a:txBody>
                    <a:bodyPr/>
                    <a:lstStyle/>
                    <a:p>
                      <a:pPr algn="l"/>
                      <a:r>
                        <a:rPr lang="en-US" sz="2000" b="1" i="0" u="none" strike="noStrike" cap="none" dirty="0">
                          <a:solidFill>
                            <a:schemeClr val="tx1"/>
                          </a:solidFill>
                          <a:effectLst/>
                          <a:latin typeface="+mn-lt"/>
                          <a:ea typeface="+mn-ea"/>
                          <a:cs typeface="+mn-cs"/>
                          <a:sym typeface="Arial"/>
                        </a:rPr>
                        <a:t>Refer to consortium of mental health agencies to provide services on the macro and micro level</a:t>
                      </a:r>
                      <a:endParaRPr lang="en-US" sz="2000" b="1" dirty="0">
                        <a:effectLs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133047"/>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93681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52863183"/>
              </p:ext>
            </p:extLst>
          </p:nvPr>
        </p:nvGraphicFramePr>
        <p:xfrm>
          <a:off x="299355" y="1363980"/>
          <a:ext cx="11593290" cy="2599853"/>
        </p:xfrm>
        <a:graphic>
          <a:graphicData uri="http://schemas.openxmlformats.org/drawingml/2006/table">
            <a:tbl>
              <a:tblPr/>
              <a:tblGrid>
                <a:gridCol w="5796645">
                  <a:extLst>
                    <a:ext uri="{9D8B030D-6E8A-4147-A177-3AD203B41FA5}">
                      <a16:colId xmlns:a16="http://schemas.microsoft.com/office/drawing/2014/main" val="2834105936"/>
                    </a:ext>
                  </a:extLst>
                </a:gridCol>
                <a:gridCol w="5796645">
                  <a:extLst>
                    <a:ext uri="{9D8B030D-6E8A-4147-A177-3AD203B41FA5}">
                      <a16:colId xmlns:a16="http://schemas.microsoft.com/office/drawing/2014/main" val="2171529499"/>
                    </a:ext>
                  </a:extLst>
                </a:gridCol>
              </a:tblGrid>
              <a:tr h="993998">
                <a:tc gridSpan="2">
                  <a:txBody>
                    <a:bodyPr/>
                    <a:lstStyle/>
                    <a:p>
                      <a:pPr algn="ctr" rtl="0" fontAlgn="t">
                        <a:spcBef>
                          <a:spcPts val="0"/>
                        </a:spcBef>
                        <a:spcAft>
                          <a:spcPts val="0"/>
                        </a:spcAft>
                      </a:pPr>
                      <a:r>
                        <a:rPr lang="en-US" sz="5400" b="1" i="0" u="none" strike="noStrike" dirty="0">
                          <a:solidFill>
                            <a:schemeClr val="tx1"/>
                          </a:solidFill>
                          <a:effectLst/>
                          <a:latin typeface="Arial" panose="020B0604020202020204" pitchFamily="34" charset="0"/>
                        </a:rPr>
                        <a:t>ATTENDANCE</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78516473"/>
                  </a:ext>
                </a:extLst>
              </a:tr>
              <a:tr h="53528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Develop attendance improvement plans by school</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550601638"/>
                  </a:ext>
                </a:extLst>
              </a:tr>
              <a:tr h="53528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Follow new instructional minutes and attendance protocols for apportionment</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295598244"/>
                  </a:ext>
                </a:extLst>
              </a:tr>
              <a:tr h="5352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latin typeface="+mn-lt"/>
                          <a:ea typeface="+mn-ea"/>
                          <a:cs typeface="+mn-cs"/>
                          <a:sym typeface="Arial"/>
                        </a:rPr>
                        <a:t>2019-20 Instructional Minutes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latin typeface="+mn-lt"/>
                          <a:ea typeface="+mn-ea"/>
                          <a:cs typeface="+mn-cs"/>
                          <a:sym typeface="Arial"/>
                        </a:rPr>
                        <a:t>2020-21 Instructional Minutes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192812"/>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8" name="Table 7">
            <a:extLst>
              <a:ext uri="{FF2B5EF4-FFF2-40B4-BE49-F238E27FC236}">
                <a16:creationId xmlns:a16="http://schemas.microsoft.com/office/drawing/2014/main" id="{E2B42C0C-D2A8-C346-A7EB-9EF8C702FD37}"/>
              </a:ext>
            </a:extLst>
          </p:cNvPr>
          <p:cNvGraphicFramePr>
            <a:graphicFrameLocks noGrp="1"/>
          </p:cNvGraphicFramePr>
          <p:nvPr>
            <p:extLst>
              <p:ext uri="{D42A27DB-BD31-4B8C-83A1-F6EECF244321}">
                <p14:modId xmlns:p14="http://schemas.microsoft.com/office/powerpoint/2010/main" val="3203110132"/>
              </p:ext>
            </p:extLst>
          </p:nvPr>
        </p:nvGraphicFramePr>
        <p:xfrm>
          <a:off x="1491343" y="3963833"/>
          <a:ext cx="9742714" cy="1828800"/>
        </p:xfrm>
        <a:graphic>
          <a:graphicData uri="http://schemas.openxmlformats.org/drawingml/2006/table">
            <a:tbl>
              <a:tblPr/>
              <a:tblGrid>
                <a:gridCol w="5938157">
                  <a:extLst>
                    <a:ext uri="{9D8B030D-6E8A-4147-A177-3AD203B41FA5}">
                      <a16:colId xmlns:a16="http://schemas.microsoft.com/office/drawing/2014/main" val="2834105936"/>
                    </a:ext>
                  </a:extLst>
                </a:gridCol>
                <a:gridCol w="3804557">
                  <a:extLst>
                    <a:ext uri="{9D8B030D-6E8A-4147-A177-3AD203B41FA5}">
                      <a16:colId xmlns:a16="http://schemas.microsoft.com/office/drawing/2014/main" val="1789576910"/>
                    </a:ext>
                  </a:extLst>
                </a:gridCol>
              </a:tblGrid>
              <a:tr h="375557">
                <a:tc>
                  <a:txBody>
                    <a:bodyPr/>
                    <a:lstStyle/>
                    <a:p>
                      <a:r>
                        <a:rPr lang="en-US" sz="2400" b="1" dirty="0">
                          <a:latin typeface="+mj-lt"/>
                          <a:sym typeface="Arial"/>
                        </a:rPr>
                        <a:t>K: 36,000 = 200/day</a:t>
                      </a:r>
                      <a:endParaRPr lang="en-US" sz="2400" b="1"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latin typeface="+mj-lt"/>
                          <a:sym typeface="Arial"/>
                        </a:rPr>
                        <a:t>K: 32,400 = 180/day</a:t>
                      </a:r>
                      <a:endParaRPr lang="en-US" sz="2400" b="1"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7703154"/>
                  </a:ext>
                </a:extLst>
              </a:tr>
              <a:tr h="0">
                <a:tc>
                  <a:txBody>
                    <a:bodyPr/>
                    <a:lstStyle/>
                    <a:p>
                      <a:r>
                        <a:rPr lang="en-US" sz="2400" b="1" dirty="0">
                          <a:latin typeface="+mj-lt"/>
                          <a:sym typeface="Arial"/>
                        </a:rPr>
                        <a:t>1–3: 50,400 = 280/day</a:t>
                      </a:r>
                      <a:endParaRPr lang="en-US" sz="2400" b="1"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1" dirty="0">
                          <a:latin typeface="+mj-lt"/>
                          <a:sym typeface="Arial"/>
                        </a:rPr>
                        <a:t>1-3: 41,400 = 230</a:t>
                      </a:r>
                      <a:r>
                        <a:rPr lang="en-US" sz="2400" b="1" i="0" u="none" strike="noStrike" cap="none" dirty="0">
                          <a:solidFill>
                            <a:schemeClr val="tx1"/>
                          </a:solidFill>
                          <a:latin typeface="+mn-lt"/>
                          <a:ea typeface="+mn-ea"/>
                          <a:cs typeface="+mn-cs"/>
                          <a:sym typeface="Arial"/>
                        </a:rPr>
                        <a:t>/day</a:t>
                      </a:r>
                      <a:endParaRPr lang="en-US" sz="2400" b="1"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9397963"/>
                  </a:ext>
                </a:extLst>
              </a:tr>
              <a:tr h="0">
                <a:tc>
                  <a:txBody>
                    <a:bodyPr/>
                    <a:lstStyle/>
                    <a:p>
                      <a:r>
                        <a:rPr lang="en-US" sz="2400" b="1" dirty="0">
                          <a:latin typeface="+mj-lt"/>
                          <a:sym typeface="Arial"/>
                        </a:rPr>
                        <a:t>1–3: 50,400 = 280/day</a:t>
                      </a:r>
                      <a:endParaRPr lang="en-US" sz="2400" b="1"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1" dirty="0">
                          <a:latin typeface="+mj-lt"/>
                          <a:sym typeface="Arial"/>
                        </a:rPr>
                        <a:t>1-3: 41,400 = 230</a:t>
                      </a:r>
                      <a:r>
                        <a:rPr lang="en-US" sz="2400" b="1" i="0" u="none" strike="noStrike" cap="none" dirty="0">
                          <a:solidFill>
                            <a:schemeClr val="tx1"/>
                          </a:solidFill>
                          <a:latin typeface="+mn-lt"/>
                          <a:ea typeface="+mn-ea"/>
                          <a:cs typeface="+mn-cs"/>
                          <a:sym typeface="Arial"/>
                        </a:rPr>
                        <a:t>/day</a:t>
                      </a:r>
                      <a:endParaRPr lang="en-US" sz="2400" b="1"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30522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latin typeface="+mj-lt"/>
                          <a:sym typeface="Arial"/>
                        </a:rPr>
                        <a:t>9–12: 64,800 = 360/day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1" dirty="0">
                          <a:latin typeface="+mj-lt"/>
                          <a:sym typeface="Arial"/>
                        </a:rPr>
                        <a:t>9-12: 43,200 = 240</a:t>
                      </a:r>
                      <a:r>
                        <a:rPr lang="en-US" sz="2400" b="1" i="0" u="none" strike="noStrike" cap="none" dirty="0">
                          <a:solidFill>
                            <a:schemeClr val="tx1"/>
                          </a:solidFill>
                          <a:latin typeface="+mn-lt"/>
                          <a:ea typeface="+mn-ea"/>
                          <a:cs typeface="+mn-cs"/>
                          <a:sym typeface="Arial"/>
                        </a:rPr>
                        <a:t>/day</a:t>
                      </a:r>
                      <a:endParaRPr lang="en-US" sz="2400" b="1"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3439773"/>
                  </a:ext>
                </a:extLst>
              </a:tr>
            </a:tbl>
          </a:graphicData>
        </a:graphic>
      </p:graphicFrame>
    </p:spTree>
    <p:extLst>
      <p:ext uri="{BB962C8B-B14F-4D97-AF65-F5344CB8AC3E}">
        <p14:creationId xmlns:p14="http://schemas.microsoft.com/office/powerpoint/2010/main" val="1841226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319482757"/>
              </p:ext>
            </p:extLst>
          </p:nvPr>
        </p:nvGraphicFramePr>
        <p:xfrm>
          <a:off x="364671" y="1955800"/>
          <a:ext cx="11462658" cy="294640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4000" b="1" i="0" u="none" strike="noStrike" dirty="0">
                          <a:solidFill>
                            <a:schemeClr val="tx1"/>
                          </a:solidFill>
                          <a:effectLst/>
                          <a:latin typeface="Arial" panose="020B0604020202020204" pitchFamily="34" charset="0"/>
                        </a:rPr>
                        <a:t>CHILD CARE &amp; AFTERSCHOOL PROGRAMS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2400" b="1" dirty="0"/>
                        <a:t>Support families with child care needs before, during, and beyond the school day</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6396838"/>
                  </a:ext>
                </a:extLst>
              </a:tr>
              <a:tr h="0">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2400" b="1" dirty="0"/>
                        <a:t>Utilize our After School Education and Safety (ASES) program</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161870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ym typeface="Arial"/>
                        </a:rPr>
                        <a:t>Seek out and support students who will return having experienced extreme social disconnection, trauma and significant learning gaps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04182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035871466"/>
              </p:ext>
            </p:extLst>
          </p:nvPr>
        </p:nvGraphicFramePr>
        <p:xfrm>
          <a:off x="158115" y="1536700"/>
          <a:ext cx="11875770" cy="3784600"/>
        </p:xfrm>
        <a:graphic>
          <a:graphicData uri="http://schemas.openxmlformats.org/drawingml/2006/table">
            <a:tbl>
              <a:tblPr/>
              <a:tblGrid>
                <a:gridCol w="11875770">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8000" b="1" i="0" u="none" strike="noStrike" dirty="0">
                          <a:solidFill>
                            <a:schemeClr val="tx1"/>
                          </a:solidFill>
                          <a:effectLst/>
                          <a:latin typeface="Arial" panose="020B0604020202020204" pitchFamily="34" charset="0"/>
                        </a:rPr>
                        <a:t>WHAT MIGHT SCHOOLS</a:t>
                      </a:r>
                    </a:p>
                    <a:p>
                      <a:pPr algn="ctr" rtl="0" fontAlgn="t">
                        <a:spcBef>
                          <a:spcPts val="0"/>
                        </a:spcBef>
                        <a:spcAft>
                          <a:spcPts val="0"/>
                        </a:spcAft>
                      </a:pPr>
                      <a:r>
                        <a:rPr lang="en-US" sz="8000" b="1" i="0" u="none" strike="noStrike" dirty="0">
                          <a:solidFill>
                            <a:schemeClr val="tx1"/>
                          </a:solidFill>
                          <a:effectLst/>
                          <a:latin typeface="Arial" panose="020B0604020202020204" pitchFamily="34" charset="0"/>
                        </a:rPr>
                        <a:t>LIKE LIKE?</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81332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4160949610"/>
              </p:ext>
            </p:extLst>
          </p:nvPr>
        </p:nvGraphicFramePr>
        <p:xfrm>
          <a:off x="309253" y="1818424"/>
          <a:ext cx="11462658" cy="341884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5400" b="1" i="0" u="none" strike="noStrike" cap="none" dirty="0">
                          <a:solidFill>
                            <a:schemeClr val="tx1"/>
                          </a:solidFill>
                          <a:effectLst/>
                          <a:latin typeface="+mj-lt"/>
                          <a:ea typeface="+mn-ea"/>
                          <a:cs typeface="+mn-cs"/>
                          <a:sym typeface="Arial"/>
                        </a:rPr>
                        <a:t>Designing an Instructional Program Within the Constraints Imposed by the COVID-19 Pandemic </a:t>
                      </a:r>
                      <a:endParaRPr lang="en-US" sz="5400" b="1" i="0" u="none" strike="noStrike" dirty="0">
                        <a:solidFill>
                          <a:schemeClr val="tx1"/>
                        </a:solidFill>
                        <a:effectLst/>
                        <a:latin typeface="+mj-lt"/>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91072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4030088993"/>
              </p:ext>
            </p:extLst>
          </p:nvPr>
        </p:nvGraphicFramePr>
        <p:xfrm>
          <a:off x="364671" y="1483360"/>
          <a:ext cx="11462658" cy="389128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5400" b="1" i="0" u="none" strike="noStrike" dirty="0">
                          <a:solidFill>
                            <a:schemeClr val="tx1"/>
                          </a:solidFill>
                          <a:effectLst/>
                          <a:latin typeface="Arial" panose="020B0604020202020204" pitchFamily="34" charset="0"/>
                        </a:rPr>
                        <a:t>CONSIDERATIONS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i="0" u="none" strike="noStrike" cap="none" dirty="0">
                          <a:solidFill>
                            <a:schemeClr val="tx1"/>
                          </a:solidFill>
                          <a:effectLst/>
                          <a:latin typeface="+mn-lt"/>
                          <a:ea typeface="+mn-ea"/>
                          <a:cs typeface="+mn-cs"/>
                          <a:sym typeface="Arial"/>
                        </a:rPr>
                        <a:t>MOST RESTRICTIVE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i="0" u="none" strike="noStrike" cap="none" dirty="0">
                          <a:solidFill>
                            <a:schemeClr val="tx1"/>
                          </a:solidFill>
                          <a:effectLst/>
                          <a:latin typeface="+mn-lt"/>
                          <a:ea typeface="+mn-ea"/>
                          <a:cs typeface="+mn-cs"/>
                          <a:sym typeface="Arial"/>
                        </a:rPr>
                        <a:t>FULL DISTANCE LEARNING: NO STUDENTS PRESENT</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i="0" u="none" strike="noStrike" cap="none" dirty="0">
                          <a:solidFill>
                            <a:schemeClr val="tx1"/>
                          </a:solidFill>
                          <a:effectLst/>
                          <a:latin typeface="+mn-lt"/>
                          <a:ea typeface="+mn-ea"/>
                          <a:cs typeface="+mn-cs"/>
                          <a:sym typeface="Arial"/>
                        </a:rPr>
                        <a:t>LIMITED RESTRICTIONS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i="0" u="none" strike="noStrike" cap="none" dirty="0">
                          <a:solidFill>
                            <a:schemeClr val="tx1"/>
                          </a:solidFill>
                          <a:effectLst/>
                          <a:latin typeface="+mn-lt"/>
                          <a:ea typeface="+mn-ea"/>
                          <a:cs typeface="+mn-cs"/>
                          <a:sym typeface="Arial"/>
                        </a:rPr>
                        <a:t>A COMBINATION OF IN-PERSON AND REMOTE INSTRUCTION</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060163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i="0" u="none" strike="noStrike" cap="none" dirty="0">
                          <a:solidFill>
                            <a:schemeClr val="tx1"/>
                          </a:solidFill>
                          <a:effectLst/>
                          <a:latin typeface="+mn-lt"/>
                          <a:ea typeface="+mn-ea"/>
                          <a:cs typeface="+mn-cs"/>
                          <a:sym typeface="Arial"/>
                        </a:rPr>
                        <a:t>LEAST RESTRICTIVE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i="0" u="none" strike="noStrike" cap="none" dirty="0">
                          <a:solidFill>
                            <a:schemeClr val="tx1"/>
                          </a:solidFill>
                          <a:effectLst/>
                          <a:latin typeface="+mn-lt"/>
                          <a:ea typeface="+mn-ea"/>
                          <a:cs typeface="+mn-cs"/>
                          <a:sym typeface="Arial"/>
                        </a:rPr>
                        <a:t>FULL IN-PERSON INSTRUCTION</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060229"/>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78085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985571986"/>
              </p:ext>
            </p:extLst>
          </p:nvPr>
        </p:nvGraphicFramePr>
        <p:xfrm>
          <a:off x="364671" y="2085340"/>
          <a:ext cx="11462658" cy="268732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4800" b="1" i="0" u="none" strike="noStrike" cap="none" dirty="0">
                          <a:solidFill>
                            <a:schemeClr val="tx1"/>
                          </a:solidFill>
                          <a:effectLst/>
                          <a:latin typeface="+mj-lt"/>
                          <a:ea typeface="+mn-ea"/>
                          <a:cs typeface="+mn-cs"/>
                          <a:sym typeface="Arial"/>
                        </a:rPr>
                        <a:t>OVERARCHING DESIGN PRINCIPLE</a:t>
                      </a:r>
                    </a:p>
                    <a:p>
                      <a:pPr algn="ctr" rtl="0" fontAlgn="t">
                        <a:spcBef>
                          <a:spcPts val="0"/>
                        </a:spcBef>
                        <a:spcAft>
                          <a:spcPts val="0"/>
                        </a:spcAft>
                      </a:pPr>
                      <a:r>
                        <a:rPr lang="en-US" sz="6000" b="0" i="0" u="none" strike="noStrike" cap="none" dirty="0">
                          <a:solidFill>
                            <a:schemeClr val="tx1"/>
                          </a:solidFill>
                          <a:effectLst/>
                          <a:latin typeface="+mj-lt"/>
                          <a:ea typeface="+mn-ea"/>
                          <a:cs typeface="+mn-cs"/>
                          <a:sym typeface="Arial"/>
                        </a:rPr>
                        <a:t>Inequity are products of design. They can be redesigned.</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bl>
          </a:graphicData>
        </a:graphic>
      </p:graphicFrame>
    </p:spTree>
    <p:extLst>
      <p:ext uri="{BB962C8B-B14F-4D97-AF65-F5344CB8AC3E}">
        <p14:creationId xmlns:p14="http://schemas.microsoft.com/office/powerpoint/2010/main" val="2326513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276018488"/>
              </p:ext>
            </p:extLst>
          </p:nvPr>
        </p:nvGraphicFramePr>
        <p:xfrm>
          <a:off x="364671" y="1576949"/>
          <a:ext cx="11462658" cy="432308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5400" b="1" i="0" u="none" strike="noStrike" cap="none" dirty="0">
                          <a:solidFill>
                            <a:schemeClr val="tx1"/>
                          </a:solidFill>
                          <a:effectLst/>
                          <a:latin typeface="+mn-lt"/>
                          <a:ea typeface="+mn-ea"/>
                          <a:cs typeface="+mn-cs"/>
                          <a:sym typeface="Arial"/>
                        </a:rPr>
                        <a:t>DESIGN PRINCIPLES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800" b="1" dirty="0">
                          <a:sym typeface="Arial"/>
                        </a:rPr>
                        <a:t>Close collaboration between district leadership and employee groups to optimize instructional programs and safety </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40991208"/>
                  </a:ext>
                </a:extLst>
              </a:tr>
              <a:tr h="0">
                <a:tc>
                  <a:txBody>
                    <a:bodyPr/>
                    <a:lstStyle/>
                    <a:p>
                      <a:pPr algn="l" rtl="0" fontAlgn="t">
                        <a:spcBef>
                          <a:spcPts val="0"/>
                        </a:spcBef>
                        <a:spcAft>
                          <a:spcPts val="0"/>
                        </a:spcAft>
                      </a:pPr>
                      <a:r>
                        <a:rPr lang="en-US" sz="2800" b="1" dirty="0">
                          <a:sym typeface="Arial"/>
                        </a:rPr>
                        <a:t>Use most current guidance</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6018224"/>
                  </a:ext>
                </a:extLst>
              </a:tr>
              <a:tr h="0">
                <a:tc>
                  <a:txBody>
                    <a:bodyPr/>
                    <a:lstStyle/>
                    <a:p>
                      <a:pPr algn="l"/>
                      <a:r>
                        <a:rPr lang="en-US" sz="2800" b="1" dirty="0">
                          <a:sym typeface="Arial"/>
                        </a:rPr>
                        <a:t>Every aspect of the school day must be rethought</a:t>
                      </a:r>
                      <a:endParaRPr lang="en-US" sz="2800" b="1"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8346193"/>
                  </a:ext>
                </a:extLst>
              </a:tr>
              <a:tr h="0">
                <a:tc>
                  <a:txBody>
                    <a:bodyPr/>
                    <a:lstStyle/>
                    <a:p>
                      <a:pPr algn="l"/>
                      <a:r>
                        <a:rPr lang="en-US" sz="2800" b="1" dirty="0">
                          <a:sym typeface="Arial"/>
                        </a:rPr>
                        <a:t>Equity-Based Scheduling*</a:t>
                      </a:r>
                      <a:r>
                        <a:rPr lang="en-US" sz="1600" b="1" i="0" u="none" strike="noStrike" cap="none" dirty="0">
                          <a:solidFill>
                            <a:schemeClr val="tx1"/>
                          </a:solidFill>
                          <a:effectLst/>
                          <a:latin typeface="+mn-lt"/>
                          <a:ea typeface="+mn-ea"/>
                          <a:cs typeface="+mn-cs"/>
                          <a:sym typeface="Arial"/>
                        </a:rPr>
                        <a:t> </a:t>
                      </a:r>
                    </a:p>
                    <a:p>
                      <a:pPr algn="l"/>
                      <a:r>
                        <a:rPr lang="en-US" sz="2400" b="0" i="0" u="none" strike="noStrike" cap="none" dirty="0">
                          <a:solidFill>
                            <a:schemeClr val="tx1"/>
                          </a:solidFill>
                          <a:effectLst/>
                          <a:latin typeface="+mn-lt"/>
                          <a:ea typeface="+mn-ea"/>
                          <a:cs typeface="+mn-cs"/>
                          <a:sym typeface="Arial"/>
                        </a:rPr>
                        <a:t>*Taking into account the diverse learning needs, languages, and living situations of our students</a:t>
                      </a:r>
                      <a:endParaRPr lang="en-US" sz="4000" b="0"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97322256"/>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69721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1116853967"/>
              </p:ext>
            </p:extLst>
          </p:nvPr>
        </p:nvGraphicFramePr>
        <p:xfrm>
          <a:off x="364671" y="2268220"/>
          <a:ext cx="11462658" cy="232156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7200" b="1" i="0" u="none" strike="noStrike" cap="none" dirty="0">
                          <a:solidFill>
                            <a:schemeClr val="tx1"/>
                          </a:solidFill>
                          <a:effectLst/>
                          <a:latin typeface="+mn-lt"/>
                          <a:ea typeface="+mn-ea"/>
                          <a:cs typeface="+mn-cs"/>
                          <a:sym typeface="Arial"/>
                        </a:rPr>
                        <a:t>ASKING THE RIGHT </a:t>
                      </a:r>
                    </a:p>
                    <a:p>
                      <a:pPr algn="ctr" rtl="0" fontAlgn="t">
                        <a:spcBef>
                          <a:spcPts val="0"/>
                        </a:spcBef>
                        <a:spcAft>
                          <a:spcPts val="0"/>
                        </a:spcAft>
                      </a:pPr>
                      <a:r>
                        <a:rPr lang="en-US" sz="7200" b="1" i="0" u="none" strike="noStrike" cap="none" dirty="0">
                          <a:solidFill>
                            <a:schemeClr val="tx1"/>
                          </a:solidFill>
                          <a:effectLst/>
                          <a:latin typeface="+mn-lt"/>
                          <a:ea typeface="+mn-ea"/>
                          <a:cs typeface="+mn-cs"/>
                          <a:sym typeface="Arial"/>
                        </a:rPr>
                        <a:t>QUESTIONS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19042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3971004729"/>
              </p:ext>
            </p:extLst>
          </p:nvPr>
        </p:nvGraphicFramePr>
        <p:xfrm>
          <a:off x="484909" y="2045855"/>
          <a:ext cx="11319163" cy="3505200"/>
        </p:xfrm>
        <a:graphic>
          <a:graphicData uri="http://schemas.openxmlformats.org/drawingml/2006/table">
            <a:tbl>
              <a:tblPr/>
              <a:tblGrid>
                <a:gridCol w="11319163">
                  <a:extLst>
                    <a:ext uri="{9D8B030D-6E8A-4147-A177-3AD203B41FA5}">
                      <a16:colId xmlns:a16="http://schemas.microsoft.com/office/drawing/2014/main" val="2834105936"/>
                    </a:ext>
                  </a:extLst>
                </a:gridCol>
              </a:tblGrid>
              <a:tr h="0">
                <a:tc>
                  <a:txBody>
                    <a:bodyPr/>
                    <a:lstStyle/>
                    <a:p>
                      <a:pPr algn="ctr"/>
                      <a:r>
                        <a:rPr lang="en-US" sz="5400" b="1" dirty="0">
                          <a:latin typeface="+mj-lt"/>
                        </a:rPr>
                        <a:t>GOAL SETTING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361981"/>
                  </a:ext>
                </a:extLst>
              </a:tr>
              <a:tr h="0">
                <a:tc>
                  <a:txBody>
                    <a:bodyPr/>
                    <a:lstStyle/>
                    <a:p>
                      <a:pPr algn="ctr"/>
                      <a:r>
                        <a:rPr lang="en-US" sz="4400" b="1" dirty="0">
                          <a:latin typeface="+mj-lt"/>
                        </a:rPr>
                        <a:t>QUESTION</a:t>
                      </a:r>
                    </a:p>
                    <a:p>
                      <a:pPr algn="l"/>
                      <a:r>
                        <a:rPr lang="en-US" sz="4000" b="1" dirty="0">
                          <a:latin typeface="+mj-lt"/>
                        </a:rPr>
                        <a:t>How will we support </a:t>
                      </a:r>
                      <a:r>
                        <a:rPr lang="en-US" sz="4000" b="1" i="0" u="none" strike="noStrike" cap="none" dirty="0">
                          <a:solidFill>
                            <a:schemeClr val="tx1"/>
                          </a:solidFill>
                          <a:latin typeface="+mn-lt"/>
                          <a:ea typeface="+mn-ea"/>
                          <a:cs typeface="+mn-cs"/>
                          <a:sym typeface="Arial"/>
                        </a:rPr>
                        <a:t>all students, including those </a:t>
                      </a:r>
                      <a:r>
                        <a:rPr lang="en-US" sz="4000" b="1" dirty="0">
                          <a:latin typeface="+mj-lt"/>
                        </a:rPr>
                        <a:t>who have been disproportionately impacted by school closures?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0968259"/>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80104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1952815863"/>
              </p:ext>
            </p:extLst>
          </p:nvPr>
        </p:nvGraphicFramePr>
        <p:xfrm>
          <a:off x="436419" y="1950720"/>
          <a:ext cx="11319163" cy="3627120"/>
        </p:xfrm>
        <a:graphic>
          <a:graphicData uri="http://schemas.openxmlformats.org/drawingml/2006/table">
            <a:tbl>
              <a:tblPr/>
              <a:tblGrid>
                <a:gridCol w="11319163">
                  <a:extLst>
                    <a:ext uri="{9D8B030D-6E8A-4147-A177-3AD203B41FA5}">
                      <a16:colId xmlns:a16="http://schemas.microsoft.com/office/drawing/2014/main" val="2834105936"/>
                    </a:ext>
                  </a:extLst>
                </a:gridCol>
              </a:tblGrid>
              <a:tr h="0">
                <a:tc>
                  <a:txBody>
                    <a:bodyPr/>
                    <a:lstStyle/>
                    <a:p>
                      <a:pPr algn="ctr"/>
                      <a:r>
                        <a:rPr lang="en-US" sz="5400" b="1" dirty="0">
                          <a:latin typeface="+mj-lt"/>
                        </a:rPr>
                        <a:t>SCHEDULING MODELS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361981"/>
                  </a:ext>
                </a:extLst>
              </a:tr>
              <a:tr h="0">
                <a:tc>
                  <a:txBody>
                    <a:bodyPr/>
                    <a:lstStyle/>
                    <a:p>
                      <a:pPr algn="ctr"/>
                      <a:r>
                        <a:rPr lang="en-US" sz="4400" b="1" dirty="0">
                          <a:latin typeface="+mj-lt"/>
                        </a:rPr>
                        <a:t>QUESTION</a:t>
                      </a:r>
                    </a:p>
                    <a:p>
                      <a:pPr algn="l"/>
                      <a:r>
                        <a:rPr lang="en-US" sz="3200" b="1" dirty="0">
                          <a:latin typeface="+mj-lt"/>
                        </a:rPr>
                        <a:t>How will the needs of all students, including those who were most significantly impacted by shelter-in-place </a:t>
                      </a:r>
                      <a:r>
                        <a:rPr lang="en-US" sz="3200" b="1" i="0" u="none" strike="noStrike" cap="none" dirty="0">
                          <a:solidFill>
                            <a:schemeClr val="tx1"/>
                          </a:solidFill>
                          <a:latin typeface="+mn-lt"/>
                          <a:ea typeface="+mn-ea"/>
                          <a:cs typeface="+mn-cs"/>
                          <a:sym typeface="Arial"/>
                        </a:rPr>
                        <a:t>and those and who may not be able to provide home support, tech access or a quiet place to work, will </a:t>
                      </a:r>
                      <a:r>
                        <a:rPr lang="en-US" sz="3200" b="1" dirty="0">
                          <a:latin typeface="+mj-lt"/>
                        </a:rPr>
                        <a:t>be met?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0968259"/>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10697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359006723"/>
              </p:ext>
            </p:extLst>
          </p:nvPr>
        </p:nvGraphicFramePr>
        <p:xfrm>
          <a:off x="436419" y="1950720"/>
          <a:ext cx="11319163" cy="2956560"/>
        </p:xfrm>
        <a:graphic>
          <a:graphicData uri="http://schemas.openxmlformats.org/drawingml/2006/table">
            <a:tbl>
              <a:tblPr/>
              <a:tblGrid>
                <a:gridCol w="11319163">
                  <a:extLst>
                    <a:ext uri="{9D8B030D-6E8A-4147-A177-3AD203B41FA5}">
                      <a16:colId xmlns:a16="http://schemas.microsoft.com/office/drawing/2014/main" val="2834105936"/>
                    </a:ext>
                  </a:extLst>
                </a:gridCol>
              </a:tblGrid>
              <a:tr h="0">
                <a:tc>
                  <a:txBody>
                    <a:bodyPr/>
                    <a:lstStyle/>
                    <a:p>
                      <a:pPr algn="ctr"/>
                      <a:r>
                        <a:rPr lang="en-US" sz="5400" b="1" dirty="0">
                          <a:sym typeface="Arial"/>
                        </a:rPr>
                        <a:t>COMMUNICATE PLAN </a:t>
                      </a:r>
                      <a:endParaRPr lang="en-US" sz="54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361981"/>
                  </a:ext>
                </a:extLst>
              </a:tr>
              <a:tr h="0">
                <a:tc>
                  <a:txBody>
                    <a:bodyPr/>
                    <a:lstStyle/>
                    <a:p>
                      <a:pPr algn="ctr"/>
                      <a:r>
                        <a:rPr lang="en-US" sz="4400" b="1" dirty="0"/>
                        <a:t>QUESTION</a:t>
                      </a:r>
                    </a:p>
                    <a:p>
                      <a:r>
                        <a:rPr lang="en-US" sz="2800" b="1" dirty="0">
                          <a:sym typeface="Arial"/>
                        </a:rPr>
                        <a:t>How do we provide information in various languages and through various channels to ensure information is shared to all with opportunities for feedback. Is it two-directional?</a:t>
                      </a:r>
                      <a:endParaRPr lang="en-US" sz="28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0968259"/>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29952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80350519"/>
              </p:ext>
            </p:extLst>
          </p:nvPr>
        </p:nvGraphicFramePr>
        <p:xfrm>
          <a:off x="436419" y="1950720"/>
          <a:ext cx="11319163" cy="3810000"/>
        </p:xfrm>
        <a:graphic>
          <a:graphicData uri="http://schemas.openxmlformats.org/drawingml/2006/table">
            <a:tbl>
              <a:tblPr/>
              <a:tblGrid>
                <a:gridCol w="11319163">
                  <a:extLst>
                    <a:ext uri="{9D8B030D-6E8A-4147-A177-3AD203B41FA5}">
                      <a16:colId xmlns:a16="http://schemas.microsoft.com/office/drawing/2014/main" val="2834105936"/>
                    </a:ext>
                  </a:extLst>
                </a:gridCol>
              </a:tblGrid>
              <a:tr h="0">
                <a:tc>
                  <a:txBody>
                    <a:bodyPr/>
                    <a:lstStyle/>
                    <a:p>
                      <a:pPr algn="ctr"/>
                      <a:r>
                        <a:rPr lang="en-US" sz="5400" b="1" dirty="0">
                          <a:sym typeface="Arial"/>
                        </a:rPr>
                        <a:t>ASSESSMENT </a:t>
                      </a:r>
                      <a:endParaRPr lang="en-US" sz="54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361981"/>
                  </a:ext>
                </a:extLst>
              </a:tr>
              <a:tr h="0">
                <a:tc>
                  <a:txBody>
                    <a:bodyPr/>
                    <a:lstStyle/>
                    <a:p>
                      <a:pPr algn="ctr"/>
                      <a:r>
                        <a:rPr lang="en-US" sz="4400" b="1" dirty="0"/>
                        <a:t>QUESTION</a:t>
                      </a:r>
                    </a:p>
                    <a:p>
                      <a:r>
                        <a:rPr lang="en-US" sz="2800" b="1" i="0" u="none" strike="noStrike" cap="none" dirty="0">
                          <a:solidFill>
                            <a:schemeClr val="tx1"/>
                          </a:solidFill>
                          <a:effectLst/>
                          <a:latin typeface="+mn-lt"/>
                          <a:ea typeface="+mn-ea"/>
                          <a:cs typeface="+mn-cs"/>
                          <a:sym typeface="Arial"/>
                        </a:rPr>
                        <a:t>How do we intentionally disaggregate data for all subgroups across the spectrum of achievement levels, to uncover potential pockets of greater need, including At-Promise Youth, Socially/ Economically Disadvantaged families, Special Populations, Homeless families, Foster youth, and LGBTQIA+ students. </a:t>
                      </a:r>
                      <a:endParaRPr lang="en-US" sz="2800" b="1" dirty="0">
                        <a:effectLs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0968259"/>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69533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3247283815"/>
              </p:ext>
            </p:extLst>
          </p:nvPr>
        </p:nvGraphicFramePr>
        <p:xfrm>
          <a:off x="436419" y="1950720"/>
          <a:ext cx="11319163" cy="3383280"/>
        </p:xfrm>
        <a:graphic>
          <a:graphicData uri="http://schemas.openxmlformats.org/drawingml/2006/table">
            <a:tbl>
              <a:tblPr/>
              <a:tblGrid>
                <a:gridCol w="11319163">
                  <a:extLst>
                    <a:ext uri="{9D8B030D-6E8A-4147-A177-3AD203B41FA5}">
                      <a16:colId xmlns:a16="http://schemas.microsoft.com/office/drawing/2014/main" val="2834105936"/>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b="1" i="0" u="none" strike="noStrike" cap="none" dirty="0">
                          <a:solidFill>
                            <a:schemeClr val="tx1"/>
                          </a:solidFill>
                          <a:effectLst/>
                          <a:latin typeface="+mn-lt"/>
                          <a:ea typeface="+mn-ea"/>
                          <a:cs typeface="+mn-cs"/>
                          <a:sym typeface="Arial"/>
                        </a:rPr>
                        <a:t>TRAUMA-INFORMED SEL </a:t>
                      </a:r>
                      <a:r>
                        <a:rPr lang="en-US" sz="5400" b="1" dirty="0">
                          <a:sym typeface="Arial"/>
                        </a:rPr>
                        <a:t> </a:t>
                      </a:r>
                      <a:endParaRPr lang="en-US" sz="54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361981"/>
                  </a:ext>
                </a:extLst>
              </a:tr>
              <a:tr h="0">
                <a:tc>
                  <a:txBody>
                    <a:bodyPr/>
                    <a:lstStyle/>
                    <a:p>
                      <a:pPr algn="ctr"/>
                      <a:r>
                        <a:rPr lang="en-US" sz="4400" b="1" dirty="0"/>
                        <a:t>QUESTION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i="0" u="none" strike="noStrike" cap="none" dirty="0">
                          <a:solidFill>
                            <a:schemeClr val="tx1"/>
                          </a:solidFill>
                          <a:effectLst/>
                          <a:latin typeface="+mn-lt"/>
                          <a:ea typeface="+mn-ea"/>
                          <a:cs typeface="+mn-cs"/>
                          <a:sym typeface="Arial"/>
                        </a:rPr>
                        <a:t>How do we identify ways in which equity, social, emotional learning, and academic development can reinforce each other rather than being pursued separately?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effectLs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0968259"/>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15557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3430119040"/>
              </p:ext>
            </p:extLst>
          </p:nvPr>
        </p:nvGraphicFramePr>
        <p:xfrm>
          <a:off x="436419" y="1950720"/>
          <a:ext cx="11319163" cy="2956560"/>
        </p:xfrm>
        <a:graphic>
          <a:graphicData uri="http://schemas.openxmlformats.org/drawingml/2006/table">
            <a:tbl>
              <a:tblPr/>
              <a:tblGrid>
                <a:gridCol w="11319163">
                  <a:extLst>
                    <a:ext uri="{9D8B030D-6E8A-4147-A177-3AD203B41FA5}">
                      <a16:colId xmlns:a16="http://schemas.microsoft.com/office/drawing/2014/main" val="2834105936"/>
                    </a:ext>
                  </a:extLst>
                </a:gridCol>
              </a:tblGrid>
              <a:tr h="0">
                <a:tc>
                  <a:txBody>
                    <a:bodyPr/>
                    <a:lstStyle/>
                    <a:p>
                      <a:pPr algn="ctr"/>
                      <a:r>
                        <a:rPr lang="en-US" sz="5400" b="1" i="0" u="none" strike="noStrike" cap="none" dirty="0">
                          <a:solidFill>
                            <a:schemeClr val="tx1"/>
                          </a:solidFill>
                          <a:effectLst/>
                          <a:latin typeface="+mn-lt"/>
                          <a:ea typeface="+mn-ea"/>
                          <a:cs typeface="+mn-cs"/>
                          <a:sym typeface="Arial"/>
                        </a:rPr>
                        <a:t>BUILDING CAPACITY </a:t>
                      </a:r>
                      <a:endParaRPr lang="en-US" sz="5400" dirty="0">
                        <a:effectLs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361981"/>
                  </a:ext>
                </a:extLst>
              </a:tr>
              <a:tr h="0">
                <a:tc>
                  <a:txBody>
                    <a:bodyPr/>
                    <a:lstStyle/>
                    <a:p>
                      <a:pPr algn="ctr"/>
                      <a:r>
                        <a:rPr lang="en-US" sz="4400" b="1" dirty="0"/>
                        <a:t>QUESTION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i="0" u="none" strike="noStrike" cap="none" dirty="0">
                          <a:solidFill>
                            <a:schemeClr val="tx1"/>
                          </a:solidFill>
                          <a:effectLst/>
                          <a:latin typeface="+mn-lt"/>
                          <a:ea typeface="+mn-ea"/>
                          <a:cs typeface="+mn-cs"/>
                          <a:sym typeface="Arial"/>
                        </a:rPr>
                        <a:t>How do we plan and prepare staff to develop culturally-responsive strategies as we toggle between emergency response to intentional distance and hybrid learning?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0968259"/>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73340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584671144"/>
              </p:ext>
            </p:extLst>
          </p:nvPr>
        </p:nvGraphicFramePr>
        <p:xfrm>
          <a:off x="436419" y="1950720"/>
          <a:ext cx="11319163" cy="3383280"/>
        </p:xfrm>
        <a:graphic>
          <a:graphicData uri="http://schemas.openxmlformats.org/drawingml/2006/table">
            <a:tbl>
              <a:tblPr/>
              <a:tblGrid>
                <a:gridCol w="11319163">
                  <a:extLst>
                    <a:ext uri="{9D8B030D-6E8A-4147-A177-3AD203B41FA5}">
                      <a16:colId xmlns:a16="http://schemas.microsoft.com/office/drawing/2014/main" val="2834105936"/>
                    </a:ext>
                  </a:extLst>
                </a:gridCol>
              </a:tblGrid>
              <a:tr h="0">
                <a:tc>
                  <a:txBody>
                    <a:bodyPr/>
                    <a:lstStyle/>
                    <a:p>
                      <a:pPr algn="ctr"/>
                      <a:r>
                        <a:rPr lang="en-US" sz="5400" b="1" i="0" u="none" strike="noStrike" cap="none" dirty="0">
                          <a:solidFill>
                            <a:schemeClr val="tx1"/>
                          </a:solidFill>
                          <a:effectLst/>
                          <a:latin typeface="+mn-lt"/>
                          <a:ea typeface="+mn-ea"/>
                          <a:cs typeface="+mn-cs"/>
                          <a:sym typeface="Arial"/>
                        </a:rPr>
                        <a:t>ENGLISH LEARNERS </a:t>
                      </a:r>
                      <a:endParaRPr lang="en-US" sz="5400" dirty="0">
                        <a:effectLs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361981"/>
                  </a:ext>
                </a:extLst>
              </a:tr>
              <a:tr h="0">
                <a:tc>
                  <a:txBody>
                    <a:bodyPr/>
                    <a:lstStyle/>
                    <a:p>
                      <a:pPr algn="ctr"/>
                      <a:r>
                        <a:rPr lang="en-US" sz="4400" b="1" dirty="0"/>
                        <a:t>QUESTION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i="0" u="none" strike="noStrike" cap="none" dirty="0">
                          <a:solidFill>
                            <a:schemeClr val="tx1"/>
                          </a:solidFill>
                          <a:effectLst/>
                          <a:latin typeface="+mn-lt"/>
                          <a:ea typeface="+mn-ea"/>
                          <a:cs typeface="+mn-cs"/>
                          <a:sym typeface="Arial"/>
                        </a:rPr>
                        <a:t>How do we gain a greater understanding of culture and elevate home languages to honor families and improve the parent and caregiver connection to school as students spend more time learning from home?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0968259"/>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52446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1294392762"/>
              </p:ext>
            </p:extLst>
          </p:nvPr>
        </p:nvGraphicFramePr>
        <p:xfrm>
          <a:off x="436419" y="1950720"/>
          <a:ext cx="11319163" cy="2956560"/>
        </p:xfrm>
        <a:graphic>
          <a:graphicData uri="http://schemas.openxmlformats.org/drawingml/2006/table">
            <a:tbl>
              <a:tblPr/>
              <a:tblGrid>
                <a:gridCol w="11319163">
                  <a:extLst>
                    <a:ext uri="{9D8B030D-6E8A-4147-A177-3AD203B41FA5}">
                      <a16:colId xmlns:a16="http://schemas.microsoft.com/office/drawing/2014/main" val="2834105936"/>
                    </a:ext>
                  </a:extLst>
                </a:gridCol>
              </a:tblGrid>
              <a:tr h="0">
                <a:tc>
                  <a:txBody>
                    <a:bodyPr/>
                    <a:lstStyle/>
                    <a:p>
                      <a:pPr algn="ctr"/>
                      <a:r>
                        <a:rPr lang="en-US" sz="5400" b="1" dirty="0">
                          <a:sym typeface="Arial"/>
                        </a:rPr>
                        <a:t>STUDENTS WITH DISABILITIES </a:t>
                      </a:r>
                      <a:endParaRPr lang="en-US" sz="54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361981"/>
                  </a:ext>
                </a:extLst>
              </a:tr>
              <a:tr h="0">
                <a:tc>
                  <a:txBody>
                    <a:bodyPr/>
                    <a:lstStyle/>
                    <a:p>
                      <a:pPr algn="ctr"/>
                      <a:r>
                        <a:rPr lang="en-US" sz="4400" b="1" dirty="0"/>
                        <a:t>QUESTION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i="0" u="none" strike="noStrike" cap="none" dirty="0">
                          <a:solidFill>
                            <a:schemeClr val="tx1"/>
                          </a:solidFill>
                          <a:effectLst/>
                          <a:latin typeface="+mn-lt"/>
                          <a:ea typeface="+mn-ea"/>
                          <a:cs typeface="+mn-cs"/>
                          <a:sym typeface="Arial"/>
                        </a:rPr>
                        <a:t>How do we leverage technology and remote learning in ways that ensure equity is not equality?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0" i="0" u="none" strike="noStrike" cap="none" dirty="0">
                        <a:solidFill>
                          <a:schemeClr val="tx1"/>
                        </a:solidFill>
                        <a:effectLst/>
                        <a:latin typeface="+mn-lt"/>
                        <a:ea typeface="+mn-ea"/>
                        <a:cs typeface="+mn-cs"/>
                        <a:sym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0968259"/>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55168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1599726423"/>
              </p:ext>
            </p:extLst>
          </p:nvPr>
        </p:nvGraphicFramePr>
        <p:xfrm>
          <a:off x="436419" y="1950720"/>
          <a:ext cx="11319163" cy="3383280"/>
        </p:xfrm>
        <a:graphic>
          <a:graphicData uri="http://schemas.openxmlformats.org/drawingml/2006/table">
            <a:tbl>
              <a:tblPr/>
              <a:tblGrid>
                <a:gridCol w="11319163">
                  <a:extLst>
                    <a:ext uri="{9D8B030D-6E8A-4147-A177-3AD203B41FA5}">
                      <a16:colId xmlns:a16="http://schemas.microsoft.com/office/drawing/2014/main" val="2834105936"/>
                    </a:ext>
                  </a:extLst>
                </a:gridCol>
              </a:tblGrid>
              <a:tr h="0">
                <a:tc>
                  <a:txBody>
                    <a:bodyPr/>
                    <a:lstStyle/>
                    <a:p>
                      <a:pPr algn="ctr"/>
                      <a:r>
                        <a:rPr lang="en-US" sz="5400" b="1" dirty="0">
                          <a:sym typeface="Arial"/>
                        </a:rPr>
                        <a:t>SUPPORT PROGRAMS</a:t>
                      </a:r>
                      <a:endParaRPr lang="en-US" sz="54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361981"/>
                  </a:ext>
                </a:extLst>
              </a:tr>
              <a:tr h="0">
                <a:tc>
                  <a:txBody>
                    <a:bodyPr/>
                    <a:lstStyle/>
                    <a:p>
                      <a:pPr algn="ctr"/>
                      <a:r>
                        <a:rPr lang="en-US" sz="4400" b="1" dirty="0"/>
                        <a:t>QUESTION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cap="none" dirty="0">
                          <a:solidFill>
                            <a:schemeClr val="tx1"/>
                          </a:solidFill>
                          <a:effectLst/>
                          <a:latin typeface="+mn-lt"/>
                          <a:ea typeface="+mn-ea"/>
                          <a:cs typeface="+mn-cs"/>
                          <a:sym typeface="Arial"/>
                        </a:rPr>
                        <a:t>How do we create a hive mentality and leverage service providers and community programs that also embrace an equity mindset and have experience serving those who have been disproportionately impacted by COVID-19 to expand the support team available to our learners?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0968259"/>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2300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3010794486"/>
              </p:ext>
            </p:extLst>
          </p:nvPr>
        </p:nvGraphicFramePr>
        <p:xfrm>
          <a:off x="170689" y="1594104"/>
          <a:ext cx="11850623" cy="4206240"/>
        </p:xfrm>
        <a:graphic>
          <a:graphicData uri="http://schemas.openxmlformats.org/drawingml/2006/table">
            <a:tbl>
              <a:tblPr/>
              <a:tblGrid>
                <a:gridCol w="11850623">
                  <a:extLst>
                    <a:ext uri="{9D8B030D-6E8A-4147-A177-3AD203B41FA5}">
                      <a16:colId xmlns:a16="http://schemas.microsoft.com/office/drawing/2014/main" val="2834105936"/>
                    </a:ext>
                  </a:extLst>
                </a:gridCol>
              </a:tblGrid>
              <a:tr h="0">
                <a:tc>
                  <a:txBody>
                    <a:bodyPr/>
                    <a:lstStyle/>
                    <a:p>
                      <a:pPr algn="ctr"/>
                      <a:r>
                        <a:rPr lang="en-US" sz="5400" b="1" dirty="0">
                          <a:sym typeface="Arial"/>
                        </a:rPr>
                        <a:t>SCHEDULING EXAMPLE MODELS</a:t>
                      </a:r>
                    </a:p>
                    <a:p>
                      <a:pPr algn="ctr"/>
                      <a:r>
                        <a:rPr lang="en-US" sz="5400" b="1" u="sng" dirty="0">
                          <a:sym typeface="Arial"/>
                        </a:rPr>
                        <a:t>TOTAL DISTANCE LEARNING</a:t>
                      </a:r>
                    </a:p>
                    <a:p>
                      <a:pPr algn="ctr"/>
                      <a:r>
                        <a:rPr lang="en-US" sz="5400" b="1" dirty="0">
                          <a:sym typeface="Arial"/>
                        </a:rPr>
                        <a:t>Traditional Schedule Model</a:t>
                      </a:r>
                    </a:p>
                    <a:p>
                      <a:pPr algn="ctr"/>
                      <a:r>
                        <a:rPr lang="en-US" sz="5400" b="1" dirty="0">
                          <a:sym typeface="Arial"/>
                        </a:rPr>
                        <a:t>Block Schedule Model</a:t>
                      </a:r>
                      <a:br>
                        <a:rPr lang="en-US" sz="5400" b="1" dirty="0">
                          <a:sym typeface="Arial"/>
                        </a:rPr>
                      </a:br>
                      <a:r>
                        <a:rPr lang="en-US" sz="5400" b="1" dirty="0">
                          <a:sym typeface="Arial"/>
                        </a:rPr>
                        <a:t>Elementary K-5 Model</a:t>
                      </a:r>
                      <a:endParaRPr lang="en-US" sz="54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361981"/>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29978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172161471"/>
              </p:ext>
            </p:extLst>
          </p:nvPr>
        </p:nvGraphicFramePr>
        <p:xfrm>
          <a:off x="364671" y="1675384"/>
          <a:ext cx="11462658" cy="404368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l" rtl="0" fontAlgn="t">
                        <a:spcBef>
                          <a:spcPts val="0"/>
                        </a:spcBef>
                        <a:spcAft>
                          <a:spcPts val="0"/>
                        </a:spcAft>
                      </a:pPr>
                      <a:r>
                        <a:rPr lang="en-US" sz="3600" b="1" i="0" u="none" strike="noStrike" dirty="0">
                          <a:solidFill>
                            <a:schemeClr val="tx1"/>
                          </a:solidFill>
                          <a:effectLst/>
                          <a:latin typeface="Arial" panose="020B0604020202020204" pitchFamily="34" charset="0"/>
                        </a:rPr>
                        <a:t>ASSEMBLY BILL (AB77) PASSED JUNE 26, 2020 DISTANCE LEARNING REQUIREMENTS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marL="457200" indent="-457200">
                        <a:buFont typeface="+mj-lt"/>
                        <a:buAutoNum type="arabicPeriod"/>
                      </a:pPr>
                      <a:r>
                        <a:rPr lang="en-US" sz="2000" b="1" dirty="0">
                          <a:sym typeface="Arial"/>
                        </a:rPr>
                        <a:t>Confirmation or provision of access for all pupils to connectivity and devices adequate to participate in the educational program and complete assigned work. </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0">
                <a:tc>
                  <a:txBody>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2000" b="1" dirty="0">
                          <a:sym typeface="Arial"/>
                        </a:rPr>
                        <a:t>Content aligned to grade level standards that is provided at a level of quality and intellectual challenge substantially equivalent to in-person instruction. </a:t>
                      </a:r>
                      <a:endParaRPr lang="en-US" sz="2000" b="1"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6457706"/>
                  </a:ext>
                </a:extLst>
              </a:tr>
              <a:tr h="0">
                <a:tc>
                  <a:txBody>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2000" b="1" dirty="0">
                          <a:sym typeface="Arial"/>
                        </a:rPr>
                        <a:t>Academic and other supports designed to address the needs of pupils who are not performing at grade level, or need support in other areas, such as English learners, pupils with exceptional needs, pupils in foster care or experiencing homelessness, and pupils requiring mental health supports. </a:t>
                      </a:r>
                      <a:endParaRPr lang="en-US" sz="2000" b="1"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4092832"/>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39627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19745530"/>
              </p:ext>
            </p:extLst>
          </p:nvPr>
        </p:nvGraphicFramePr>
        <p:xfrm>
          <a:off x="1767839" y="1172464"/>
          <a:ext cx="10338817" cy="4897120"/>
        </p:xfrm>
        <a:graphic>
          <a:graphicData uri="http://schemas.openxmlformats.org/drawingml/2006/table">
            <a:tbl>
              <a:tblPr/>
              <a:tblGrid>
                <a:gridCol w="10338817">
                  <a:extLst>
                    <a:ext uri="{9D8B030D-6E8A-4147-A177-3AD203B41FA5}">
                      <a16:colId xmlns:a16="http://schemas.microsoft.com/office/drawing/2014/main" val="2834105936"/>
                    </a:ext>
                  </a:extLst>
                </a:gridCol>
              </a:tblGrid>
              <a:tr h="0">
                <a:tc>
                  <a:txBody>
                    <a:bodyPr/>
                    <a:lstStyle/>
                    <a:p>
                      <a:pPr algn="l" rtl="0" fontAlgn="t">
                        <a:spcBef>
                          <a:spcPts val="0"/>
                        </a:spcBef>
                        <a:spcAft>
                          <a:spcPts val="0"/>
                        </a:spcAft>
                      </a:pPr>
                      <a:r>
                        <a:rPr lang="en-US" sz="3200" b="1" i="0" u="none" strike="noStrike" dirty="0">
                          <a:solidFill>
                            <a:schemeClr val="tx1"/>
                          </a:solidFill>
                          <a:effectLst/>
                          <a:latin typeface="Arial" panose="020B0604020202020204" pitchFamily="34" charset="0"/>
                        </a:rPr>
                        <a:t>ASSEMBLY BILL (AB77) PASSED JUNE 26, 2020 DISTANCE LEARNING REQUIREMENTS (continued)</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marL="342900" indent="-342900">
                        <a:buFont typeface="+mj-lt"/>
                        <a:buAutoNum type="arabicPeriod" startAt="4"/>
                      </a:pPr>
                      <a:r>
                        <a:rPr lang="en-US" sz="1600" b="1" dirty="0">
                          <a:sym typeface="Arial"/>
                        </a:rPr>
                        <a:t>Special education, related services, and any other services required by a pupil’s individualized education program pursuant to Section 56341, including the requirements of subparagraph (A) of paragraph (9) of subdivision (a) of Section 56345, with accommodations necessary to ensure that individualized education program can be executed in a distance learning environment. </a:t>
                      </a:r>
                      <a:endParaRPr lang="en-US" sz="1600" b="1"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0">
                <a:tc>
                  <a:txBody>
                    <a:bodyPr/>
                    <a:lstStyle/>
                    <a:p>
                      <a:pPr marL="342900" indent="-342900">
                        <a:buFont typeface="+mj-lt"/>
                        <a:buAutoNum type="arabicPeriod" startAt="5"/>
                      </a:pPr>
                      <a:r>
                        <a:rPr lang="en-US" sz="1600" b="1" dirty="0">
                          <a:sym typeface="Arial"/>
                        </a:rPr>
                        <a:t>Designated and integrated instruction in English language development pursuant to Section 11300 of Title 5 of the California Code of Regulations for English learners, including assessment of English language proficiency, support to access curriculum, the ability to reclassify as fully English proficient, and, as applicable, support for dual language learning. </a:t>
                      </a:r>
                      <a:endParaRPr lang="en-US" sz="1600" b="1"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7360988"/>
                  </a:ext>
                </a:extLst>
              </a:tr>
              <a:tr h="0">
                <a:tc>
                  <a:txBody>
                    <a:bodyPr/>
                    <a:lstStyle/>
                    <a:p>
                      <a:pPr marL="342900" indent="-342900">
                        <a:buFont typeface="+mj-lt"/>
                        <a:buAutoNum type="arabicPeriod" startAt="6"/>
                      </a:pPr>
                      <a:r>
                        <a:rPr lang="en-US" sz="1600" b="1" dirty="0">
                          <a:sym typeface="Arial"/>
                        </a:rPr>
                        <a:t>Daily live interaction with certificated employees and peers for purposes of instruction, progress monitoring, and maintaining school connectedness. This interaction may take the form of internet or telephonic communication, or by other means permissible under public health orders. If daily live interaction is not feasible as part of regular instruction, the governing board or body of the local educational agency shall develop, with parent and stakeholder input, an alternative plan for frequent live interaction that provides a comparable level of service and school connectedness. </a:t>
                      </a:r>
                      <a:endParaRPr lang="en-US" sz="1600" b="1" dirty="0"/>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32306036"/>
                  </a:ext>
                </a:extLst>
              </a:tr>
            </a:tbl>
          </a:graphicData>
        </a:graphic>
      </p:graphicFrame>
    </p:spTree>
    <p:extLst>
      <p:ext uri="{BB962C8B-B14F-4D97-AF65-F5344CB8AC3E}">
        <p14:creationId xmlns:p14="http://schemas.microsoft.com/office/powerpoint/2010/main" val="12924597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3" name="Rectangle 2">
            <a:extLst>
              <a:ext uri="{FF2B5EF4-FFF2-40B4-BE49-F238E27FC236}">
                <a16:creationId xmlns:a16="http://schemas.microsoft.com/office/drawing/2014/main" id="{B4716D91-89A2-A04E-BB5B-08F72200CEB4}"/>
              </a:ext>
            </a:extLst>
          </p:cNvPr>
          <p:cNvSpPr/>
          <p:nvPr/>
        </p:nvSpPr>
        <p:spPr>
          <a:xfrm>
            <a:off x="0" y="0"/>
            <a:ext cx="12192000" cy="677917"/>
          </a:xfrm>
          <a:prstGeom prst="rect">
            <a:avLst/>
          </a:prstGeom>
          <a:solidFill>
            <a:srgbClr val="1120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B06BD08-D6C3-5145-94FB-31ABDACFEBD1}"/>
              </a:ext>
            </a:extLst>
          </p:cNvPr>
          <p:cNvSpPr txBox="1"/>
          <p:nvPr/>
        </p:nvSpPr>
        <p:spPr>
          <a:xfrm>
            <a:off x="0" y="124545"/>
            <a:ext cx="12192000" cy="461665"/>
          </a:xfrm>
          <a:prstGeom prst="rect">
            <a:avLst/>
          </a:prstGeom>
          <a:noFill/>
        </p:spPr>
        <p:txBody>
          <a:bodyPr wrap="square" rtlCol="0">
            <a:spAutoFit/>
          </a:bodyPr>
          <a:lstStyle/>
          <a:p>
            <a:pPr algn="ctr"/>
            <a:r>
              <a:rPr lang="en-US" sz="2400" b="1" dirty="0">
                <a:solidFill>
                  <a:srgbClr val="FFC001"/>
                </a:solidFill>
              </a:rPr>
              <a:t>TOTAL DISTANCE LEARNING: TRADITIONAL SCHEDULE SECONDARY</a:t>
            </a:r>
          </a:p>
        </p:txBody>
      </p:sp>
      <p:pic>
        <p:nvPicPr>
          <p:cNvPr id="5" name="Picture 4">
            <a:extLst>
              <a:ext uri="{FF2B5EF4-FFF2-40B4-BE49-F238E27FC236}">
                <a16:creationId xmlns:a16="http://schemas.microsoft.com/office/drawing/2014/main" id="{C89114A6-FD5E-D147-838C-73D9919B3B52}"/>
              </a:ext>
            </a:extLst>
          </p:cNvPr>
          <p:cNvPicPr>
            <a:picLocks noChangeAspect="1"/>
          </p:cNvPicPr>
          <p:nvPr/>
        </p:nvPicPr>
        <p:blipFill rotWithShape="1">
          <a:blip r:embed="rId3">
            <a:duotone>
              <a:prstClr val="black"/>
              <a:schemeClr val="tx2">
                <a:tint val="45000"/>
                <a:satMod val="400000"/>
              </a:schemeClr>
            </a:duotone>
          </a:blip>
          <a:srcRect l="2811" t="15717" r="3369" b="4513"/>
          <a:stretch/>
        </p:blipFill>
        <p:spPr>
          <a:xfrm>
            <a:off x="286406" y="802462"/>
            <a:ext cx="11619186" cy="5262634"/>
          </a:xfrm>
          <a:prstGeom prst="rect">
            <a:avLst/>
          </a:prstGeom>
          <a:ln>
            <a:noFill/>
          </a:ln>
          <a:effectLst>
            <a:softEdge rad="112500"/>
          </a:effectLst>
        </p:spPr>
      </p:pic>
      <p:sp>
        <p:nvSpPr>
          <p:cNvPr id="6" name="TextBox 5">
            <a:extLst>
              <a:ext uri="{FF2B5EF4-FFF2-40B4-BE49-F238E27FC236}">
                <a16:creationId xmlns:a16="http://schemas.microsoft.com/office/drawing/2014/main" id="{55D5B045-7EBB-A842-A3EA-46FCDB52561A}"/>
              </a:ext>
            </a:extLst>
          </p:cNvPr>
          <p:cNvSpPr txBox="1"/>
          <p:nvPr/>
        </p:nvSpPr>
        <p:spPr>
          <a:xfrm>
            <a:off x="1466738" y="1203321"/>
            <a:ext cx="9258523" cy="923330"/>
          </a:xfrm>
          <a:prstGeom prst="rect">
            <a:avLst/>
          </a:prstGeom>
          <a:noFill/>
        </p:spPr>
        <p:txBody>
          <a:bodyPr wrap="square" rtlCol="0">
            <a:spAutoFit/>
          </a:bodyPr>
          <a:lstStyle/>
          <a:p>
            <a:pPr algn="ctr"/>
            <a:r>
              <a:rPr lang="en-US" sz="5400" b="1" dirty="0">
                <a:solidFill>
                  <a:srgbClr val="FF0000"/>
                </a:solidFill>
              </a:rPr>
              <a:t>EXAMPLE DRAFT</a:t>
            </a:r>
          </a:p>
        </p:txBody>
      </p:sp>
    </p:spTree>
    <p:extLst>
      <p:ext uri="{BB962C8B-B14F-4D97-AF65-F5344CB8AC3E}">
        <p14:creationId xmlns:p14="http://schemas.microsoft.com/office/powerpoint/2010/main" val="3112504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3" name="Rectangle 2">
            <a:extLst>
              <a:ext uri="{FF2B5EF4-FFF2-40B4-BE49-F238E27FC236}">
                <a16:creationId xmlns:a16="http://schemas.microsoft.com/office/drawing/2014/main" id="{B4716D91-89A2-A04E-BB5B-08F72200CEB4}"/>
              </a:ext>
            </a:extLst>
          </p:cNvPr>
          <p:cNvSpPr/>
          <p:nvPr/>
        </p:nvSpPr>
        <p:spPr>
          <a:xfrm>
            <a:off x="0" y="0"/>
            <a:ext cx="12192000" cy="677917"/>
          </a:xfrm>
          <a:prstGeom prst="rect">
            <a:avLst/>
          </a:prstGeom>
          <a:solidFill>
            <a:srgbClr val="1120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B06BD08-D6C3-5145-94FB-31ABDACFEBD1}"/>
              </a:ext>
            </a:extLst>
          </p:cNvPr>
          <p:cNvSpPr txBox="1"/>
          <p:nvPr/>
        </p:nvSpPr>
        <p:spPr>
          <a:xfrm>
            <a:off x="0" y="124545"/>
            <a:ext cx="12192000" cy="461665"/>
          </a:xfrm>
          <a:prstGeom prst="rect">
            <a:avLst/>
          </a:prstGeom>
          <a:noFill/>
        </p:spPr>
        <p:txBody>
          <a:bodyPr wrap="square" rtlCol="0">
            <a:spAutoFit/>
          </a:bodyPr>
          <a:lstStyle/>
          <a:p>
            <a:pPr algn="ctr"/>
            <a:r>
              <a:rPr lang="en-US" sz="2400" b="1" dirty="0">
                <a:solidFill>
                  <a:srgbClr val="FFC001"/>
                </a:solidFill>
              </a:rPr>
              <a:t>TOTAL DISTANCE LEARNING: BLOCK SCHEDULE SECONDARY</a:t>
            </a:r>
          </a:p>
        </p:txBody>
      </p:sp>
      <p:pic>
        <p:nvPicPr>
          <p:cNvPr id="7" name="Picture 6">
            <a:extLst>
              <a:ext uri="{FF2B5EF4-FFF2-40B4-BE49-F238E27FC236}">
                <a16:creationId xmlns:a16="http://schemas.microsoft.com/office/drawing/2014/main" id="{A5E7A694-1073-A54A-AF75-D709B5E24118}"/>
              </a:ext>
            </a:extLst>
          </p:cNvPr>
          <p:cNvPicPr>
            <a:picLocks noChangeAspect="1"/>
          </p:cNvPicPr>
          <p:nvPr/>
        </p:nvPicPr>
        <p:blipFill rotWithShape="1">
          <a:blip r:embed="rId3">
            <a:duotone>
              <a:prstClr val="black"/>
              <a:schemeClr val="tx2">
                <a:tint val="45000"/>
                <a:satMod val="400000"/>
              </a:schemeClr>
            </a:duotone>
          </a:blip>
          <a:srcRect l="1431" t="35361" r="1766" b="1789"/>
          <a:stretch/>
        </p:blipFill>
        <p:spPr>
          <a:xfrm>
            <a:off x="505607" y="901756"/>
            <a:ext cx="11180787" cy="5054488"/>
          </a:xfrm>
          <a:prstGeom prst="rect">
            <a:avLst/>
          </a:prstGeom>
          <a:ln>
            <a:noFill/>
          </a:ln>
          <a:effectLst>
            <a:softEdge rad="112500"/>
          </a:effectLst>
        </p:spPr>
      </p:pic>
      <p:sp>
        <p:nvSpPr>
          <p:cNvPr id="8" name="TextBox 7">
            <a:extLst>
              <a:ext uri="{FF2B5EF4-FFF2-40B4-BE49-F238E27FC236}">
                <a16:creationId xmlns:a16="http://schemas.microsoft.com/office/drawing/2014/main" id="{FF2029DA-0763-B04C-AF41-F2F3F57597E4}"/>
              </a:ext>
            </a:extLst>
          </p:cNvPr>
          <p:cNvSpPr txBox="1"/>
          <p:nvPr/>
        </p:nvSpPr>
        <p:spPr>
          <a:xfrm>
            <a:off x="1466738" y="1436583"/>
            <a:ext cx="9258523" cy="923330"/>
          </a:xfrm>
          <a:prstGeom prst="rect">
            <a:avLst/>
          </a:prstGeom>
          <a:noFill/>
        </p:spPr>
        <p:txBody>
          <a:bodyPr wrap="square" rtlCol="0">
            <a:spAutoFit/>
          </a:bodyPr>
          <a:lstStyle/>
          <a:p>
            <a:pPr algn="ctr"/>
            <a:r>
              <a:rPr lang="en-US" sz="5400" b="1" dirty="0">
                <a:solidFill>
                  <a:srgbClr val="FF0000"/>
                </a:solidFill>
              </a:rPr>
              <a:t>EXAMPLE DRAFT</a:t>
            </a:r>
          </a:p>
        </p:txBody>
      </p:sp>
    </p:spTree>
    <p:extLst>
      <p:ext uri="{BB962C8B-B14F-4D97-AF65-F5344CB8AC3E}">
        <p14:creationId xmlns:p14="http://schemas.microsoft.com/office/powerpoint/2010/main" val="4216468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328644715"/>
              </p:ext>
            </p:extLst>
          </p:nvPr>
        </p:nvGraphicFramePr>
        <p:xfrm>
          <a:off x="341811" y="1948726"/>
          <a:ext cx="11462658" cy="418084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3600" b="1" i="0" u="none" strike="noStrike" dirty="0">
                          <a:solidFill>
                            <a:schemeClr val="tx1"/>
                          </a:solidFill>
                          <a:effectLst/>
                          <a:latin typeface="Arial" panose="020B0604020202020204" pitchFamily="34" charset="0"/>
                        </a:rPr>
                        <a:t>PRIMARY ELEMENTS OF DISTANCE LEARNING</a:t>
                      </a:r>
                    </a:p>
                    <a:p>
                      <a:pPr algn="ctr" rtl="0" fontAlgn="t">
                        <a:spcBef>
                          <a:spcPts val="0"/>
                        </a:spcBef>
                        <a:spcAft>
                          <a:spcPts val="0"/>
                        </a:spcAft>
                      </a:pPr>
                      <a:r>
                        <a:rPr lang="en-US" sz="3600" b="1" i="0" u="none" strike="noStrike" dirty="0">
                          <a:solidFill>
                            <a:schemeClr val="tx1"/>
                          </a:solidFill>
                          <a:effectLst/>
                          <a:latin typeface="Arial" panose="020B0604020202020204" pitchFamily="34" charset="0"/>
                        </a:rPr>
                        <a:t>TRADITIONAL SCHEDULE MODEL 6-8 &amp; 9-12</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Highly Structured</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Meet Instructional Minute Requirements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369374"/>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Student (and families) </a:t>
                      </a:r>
                      <a:r>
                        <a:rPr lang="en-US" sz="2400" b="1" i="0" u="none" strike="noStrike" cap="none" dirty="0" err="1">
                          <a:solidFill>
                            <a:schemeClr val="tx1"/>
                          </a:solidFill>
                          <a:effectLst/>
                          <a:latin typeface="+mn-lt"/>
                          <a:ea typeface="+mn-ea"/>
                          <a:cs typeface="+mn-cs"/>
                          <a:sym typeface="Arial"/>
                        </a:rPr>
                        <a:t>Cohorted</a:t>
                      </a:r>
                      <a:r>
                        <a:rPr lang="en-US" sz="2400" b="1" i="0" u="none" strike="noStrike" cap="none" dirty="0">
                          <a:solidFill>
                            <a:schemeClr val="tx1"/>
                          </a:solidFill>
                          <a:effectLst/>
                          <a:latin typeface="+mn-lt"/>
                          <a:ea typeface="+mn-ea"/>
                          <a:cs typeface="+mn-cs"/>
                          <a:sym typeface="Arial"/>
                        </a:rPr>
                        <a:t> Into 2 Groups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060163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Either 6 Periods Meet Per Day (Traditional) or 3 Periods Per Day (Block)</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06022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Intervention Support Services Built-In</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256565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Teachers Have One Period Office Hours </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9174863"/>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963237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3" name="Rectangle 2">
            <a:extLst>
              <a:ext uri="{FF2B5EF4-FFF2-40B4-BE49-F238E27FC236}">
                <a16:creationId xmlns:a16="http://schemas.microsoft.com/office/drawing/2014/main" id="{B4716D91-89A2-A04E-BB5B-08F72200CEB4}"/>
              </a:ext>
            </a:extLst>
          </p:cNvPr>
          <p:cNvSpPr/>
          <p:nvPr/>
        </p:nvSpPr>
        <p:spPr>
          <a:xfrm>
            <a:off x="0" y="0"/>
            <a:ext cx="12192000" cy="677917"/>
          </a:xfrm>
          <a:prstGeom prst="rect">
            <a:avLst/>
          </a:prstGeom>
          <a:solidFill>
            <a:srgbClr val="1120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B06BD08-D6C3-5145-94FB-31ABDACFEBD1}"/>
              </a:ext>
            </a:extLst>
          </p:cNvPr>
          <p:cNvSpPr txBox="1"/>
          <p:nvPr/>
        </p:nvSpPr>
        <p:spPr>
          <a:xfrm>
            <a:off x="0" y="42900"/>
            <a:ext cx="12192000" cy="584775"/>
          </a:xfrm>
          <a:prstGeom prst="rect">
            <a:avLst/>
          </a:prstGeom>
          <a:noFill/>
        </p:spPr>
        <p:txBody>
          <a:bodyPr wrap="square" rtlCol="0">
            <a:spAutoFit/>
          </a:bodyPr>
          <a:lstStyle/>
          <a:p>
            <a:pPr algn="ctr"/>
            <a:r>
              <a:rPr lang="en-US" sz="3200" b="1" dirty="0">
                <a:solidFill>
                  <a:srgbClr val="FFC001"/>
                </a:solidFill>
              </a:rPr>
              <a:t>TOTAL DISTANCE LEARNING: ELEMENTARY K-5</a:t>
            </a:r>
          </a:p>
        </p:txBody>
      </p:sp>
      <p:pic>
        <p:nvPicPr>
          <p:cNvPr id="6" name="Picture 5">
            <a:extLst>
              <a:ext uri="{FF2B5EF4-FFF2-40B4-BE49-F238E27FC236}">
                <a16:creationId xmlns:a16="http://schemas.microsoft.com/office/drawing/2014/main" id="{52F257C8-F283-7E43-B828-0DF0151DAB64}"/>
              </a:ext>
            </a:extLst>
          </p:cNvPr>
          <p:cNvPicPr>
            <a:picLocks noChangeAspect="1"/>
          </p:cNvPicPr>
          <p:nvPr/>
        </p:nvPicPr>
        <p:blipFill>
          <a:blip r:embed="rId3">
            <a:duotone>
              <a:prstClr val="black"/>
              <a:schemeClr val="tx2">
                <a:tint val="45000"/>
                <a:satMod val="400000"/>
              </a:schemeClr>
            </a:duotone>
          </a:blip>
          <a:stretch>
            <a:fillRect/>
          </a:stretch>
        </p:blipFill>
        <p:spPr>
          <a:xfrm>
            <a:off x="3224676" y="693191"/>
            <a:ext cx="5742648" cy="5438961"/>
          </a:xfrm>
          <a:prstGeom prst="rect">
            <a:avLst/>
          </a:prstGeom>
          <a:ln>
            <a:noFill/>
          </a:ln>
          <a:effectLst>
            <a:softEdge rad="112500"/>
          </a:effectLst>
        </p:spPr>
      </p:pic>
      <p:sp>
        <p:nvSpPr>
          <p:cNvPr id="9" name="TextBox 8">
            <a:extLst>
              <a:ext uri="{FF2B5EF4-FFF2-40B4-BE49-F238E27FC236}">
                <a16:creationId xmlns:a16="http://schemas.microsoft.com/office/drawing/2014/main" id="{5F4B67D4-F945-6D4B-97E0-913512792962}"/>
              </a:ext>
            </a:extLst>
          </p:cNvPr>
          <p:cNvSpPr txBox="1"/>
          <p:nvPr/>
        </p:nvSpPr>
        <p:spPr>
          <a:xfrm rot="16200000">
            <a:off x="-172751" y="2613059"/>
            <a:ext cx="5088550" cy="1569660"/>
          </a:xfrm>
          <a:prstGeom prst="rect">
            <a:avLst/>
          </a:prstGeom>
          <a:noFill/>
        </p:spPr>
        <p:txBody>
          <a:bodyPr wrap="square" rtlCol="0">
            <a:spAutoFit/>
          </a:bodyPr>
          <a:lstStyle/>
          <a:p>
            <a:pPr algn="ctr"/>
            <a:r>
              <a:rPr lang="en-US" sz="4800" b="1" dirty="0">
                <a:solidFill>
                  <a:srgbClr val="FF0000"/>
                </a:solidFill>
              </a:rPr>
              <a:t>EXAMPLE DRAFT</a:t>
            </a:r>
          </a:p>
        </p:txBody>
      </p:sp>
      <p:sp>
        <p:nvSpPr>
          <p:cNvPr id="10" name="TextBox 9">
            <a:extLst>
              <a:ext uri="{FF2B5EF4-FFF2-40B4-BE49-F238E27FC236}">
                <a16:creationId xmlns:a16="http://schemas.microsoft.com/office/drawing/2014/main" id="{8D2B1421-F491-F243-BDCE-2560AED50703}"/>
              </a:ext>
            </a:extLst>
          </p:cNvPr>
          <p:cNvSpPr txBox="1"/>
          <p:nvPr/>
        </p:nvSpPr>
        <p:spPr>
          <a:xfrm rot="16200000">
            <a:off x="7276204" y="2613059"/>
            <a:ext cx="5088549" cy="1569660"/>
          </a:xfrm>
          <a:prstGeom prst="rect">
            <a:avLst/>
          </a:prstGeom>
          <a:noFill/>
        </p:spPr>
        <p:txBody>
          <a:bodyPr wrap="square" rtlCol="0">
            <a:spAutoFit/>
          </a:bodyPr>
          <a:lstStyle/>
          <a:p>
            <a:pPr algn="ctr"/>
            <a:r>
              <a:rPr lang="en-US" sz="4800" b="1" dirty="0">
                <a:solidFill>
                  <a:srgbClr val="FF0000"/>
                </a:solidFill>
              </a:rPr>
              <a:t>EXAMPLE DRAFT</a:t>
            </a:r>
          </a:p>
        </p:txBody>
      </p:sp>
    </p:spTree>
    <p:extLst>
      <p:ext uri="{BB962C8B-B14F-4D97-AF65-F5344CB8AC3E}">
        <p14:creationId xmlns:p14="http://schemas.microsoft.com/office/powerpoint/2010/main" val="2547358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034416842"/>
              </p:ext>
            </p:extLst>
          </p:nvPr>
        </p:nvGraphicFramePr>
        <p:xfrm>
          <a:off x="364671" y="1816608"/>
          <a:ext cx="11462658" cy="368808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3600" b="1" i="0" u="none" strike="noStrike" dirty="0">
                          <a:solidFill>
                            <a:schemeClr val="tx1"/>
                          </a:solidFill>
                          <a:effectLst/>
                          <a:latin typeface="Arial" panose="020B0604020202020204" pitchFamily="34" charset="0"/>
                        </a:rPr>
                        <a:t>PRIMARY ELEMENTS OF DISTANCE LEARNING</a:t>
                      </a:r>
                    </a:p>
                    <a:p>
                      <a:pPr algn="ctr" rtl="0" fontAlgn="t">
                        <a:spcBef>
                          <a:spcPts val="0"/>
                        </a:spcBef>
                        <a:spcAft>
                          <a:spcPts val="0"/>
                        </a:spcAft>
                      </a:pPr>
                      <a:r>
                        <a:rPr lang="en-US" sz="3600" b="1" i="0" u="none" strike="noStrike" dirty="0">
                          <a:solidFill>
                            <a:schemeClr val="tx1"/>
                          </a:solidFill>
                          <a:effectLst/>
                          <a:latin typeface="Arial" panose="020B0604020202020204" pitchFamily="34" charset="0"/>
                        </a:rPr>
                        <a:t>ELEMENTARY MODEL – K-5</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Highly Structured</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Meet Instructional Minute Requirements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369374"/>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All Subjects and PE and Music</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060163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Teacher Office Hours to Support Parents and Teachers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06022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Intervention Support Services Built-In</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2565653"/>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406785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3494615360"/>
              </p:ext>
            </p:extLst>
          </p:nvPr>
        </p:nvGraphicFramePr>
        <p:xfrm>
          <a:off x="154361" y="1911421"/>
          <a:ext cx="11850623" cy="3383280"/>
        </p:xfrm>
        <a:graphic>
          <a:graphicData uri="http://schemas.openxmlformats.org/drawingml/2006/table">
            <a:tbl>
              <a:tblPr/>
              <a:tblGrid>
                <a:gridCol w="11850623">
                  <a:extLst>
                    <a:ext uri="{9D8B030D-6E8A-4147-A177-3AD203B41FA5}">
                      <a16:colId xmlns:a16="http://schemas.microsoft.com/office/drawing/2014/main" val="2834105936"/>
                    </a:ext>
                  </a:extLst>
                </a:gridCol>
              </a:tblGrid>
              <a:tr h="0">
                <a:tc>
                  <a:txBody>
                    <a:bodyPr/>
                    <a:lstStyle/>
                    <a:p>
                      <a:pPr algn="ctr"/>
                      <a:r>
                        <a:rPr lang="en-US" sz="5400" b="1" dirty="0">
                          <a:sym typeface="Arial"/>
                        </a:rPr>
                        <a:t>SCHEDULING EXAMPLE MODELS</a:t>
                      </a:r>
                    </a:p>
                    <a:p>
                      <a:pPr algn="ctr"/>
                      <a:r>
                        <a:rPr lang="en-US" sz="5400" b="1" u="sng" dirty="0">
                          <a:sym typeface="Arial"/>
                        </a:rPr>
                        <a:t>HYBRID/BLENDED MODEL</a:t>
                      </a:r>
                    </a:p>
                    <a:p>
                      <a:pPr algn="ctr"/>
                      <a:r>
                        <a:rPr lang="en-US" sz="5400" b="1" dirty="0">
                          <a:sym typeface="Arial"/>
                        </a:rPr>
                        <a:t>Secondary Block Schedule Model</a:t>
                      </a:r>
                      <a:br>
                        <a:rPr lang="en-US" sz="5400" b="1" dirty="0">
                          <a:sym typeface="Arial"/>
                        </a:rPr>
                      </a:br>
                      <a:r>
                        <a:rPr lang="en-US" sz="5400" b="1" dirty="0">
                          <a:sym typeface="Arial"/>
                        </a:rPr>
                        <a:t>Elementary K-5 Model</a:t>
                      </a:r>
                      <a:endParaRPr lang="en-US" sz="54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361981"/>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966869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3" name="Rectangle 2">
            <a:extLst>
              <a:ext uri="{FF2B5EF4-FFF2-40B4-BE49-F238E27FC236}">
                <a16:creationId xmlns:a16="http://schemas.microsoft.com/office/drawing/2014/main" id="{B4716D91-89A2-A04E-BB5B-08F72200CEB4}"/>
              </a:ext>
            </a:extLst>
          </p:cNvPr>
          <p:cNvSpPr/>
          <p:nvPr/>
        </p:nvSpPr>
        <p:spPr>
          <a:xfrm>
            <a:off x="0" y="0"/>
            <a:ext cx="12192000" cy="677917"/>
          </a:xfrm>
          <a:prstGeom prst="rect">
            <a:avLst/>
          </a:prstGeom>
          <a:solidFill>
            <a:srgbClr val="1120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B06BD08-D6C3-5145-94FB-31ABDACFEBD1}"/>
              </a:ext>
            </a:extLst>
          </p:cNvPr>
          <p:cNvSpPr txBox="1"/>
          <p:nvPr/>
        </p:nvSpPr>
        <p:spPr>
          <a:xfrm>
            <a:off x="0" y="42900"/>
            <a:ext cx="12192000" cy="584775"/>
          </a:xfrm>
          <a:prstGeom prst="rect">
            <a:avLst/>
          </a:prstGeom>
          <a:noFill/>
        </p:spPr>
        <p:txBody>
          <a:bodyPr wrap="square" rtlCol="0">
            <a:spAutoFit/>
          </a:bodyPr>
          <a:lstStyle/>
          <a:p>
            <a:pPr algn="ctr"/>
            <a:r>
              <a:rPr lang="en-US" sz="3200" b="1" dirty="0">
                <a:solidFill>
                  <a:srgbClr val="FFC001"/>
                </a:solidFill>
              </a:rPr>
              <a:t>SECONDARY INSTRUCTIONAL HYBRID MODEL 1</a:t>
            </a:r>
          </a:p>
        </p:txBody>
      </p:sp>
      <p:pic>
        <p:nvPicPr>
          <p:cNvPr id="7" name="Picture 6">
            <a:extLst>
              <a:ext uri="{FF2B5EF4-FFF2-40B4-BE49-F238E27FC236}">
                <a16:creationId xmlns:a16="http://schemas.microsoft.com/office/drawing/2014/main" id="{E4790B77-A339-F84F-AD7B-2DB17E5B676E}"/>
              </a:ext>
            </a:extLst>
          </p:cNvPr>
          <p:cNvPicPr>
            <a:picLocks noChangeAspect="1"/>
          </p:cNvPicPr>
          <p:nvPr/>
        </p:nvPicPr>
        <p:blipFill>
          <a:blip r:embed="rId3">
            <a:duotone>
              <a:prstClr val="black"/>
              <a:schemeClr val="tx2">
                <a:tint val="45000"/>
                <a:satMod val="400000"/>
              </a:schemeClr>
            </a:duotone>
          </a:blip>
          <a:stretch>
            <a:fillRect/>
          </a:stretch>
        </p:blipFill>
        <p:spPr>
          <a:xfrm>
            <a:off x="355381" y="892304"/>
            <a:ext cx="11481239" cy="4988859"/>
          </a:xfrm>
          <a:prstGeom prst="rect">
            <a:avLst/>
          </a:prstGeom>
          <a:ln>
            <a:noFill/>
          </a:ln>
          <a:effectLst>
            <a:softEdge rad="112500"/>
          </a:effectLst>
        </p:spPr>
      </p:pic>
      <p:sp>
        <p:nvSpPr>
          <p:cNvPr id="8" name="TextBox 7">
            <a:extLst>
              <a:ext uri="{FF2B5EF4-FFF2-40B4-BE49-F238E27FC236}">
                <a16:creationId xmlns:a16="http://schemas.microsoft.com/office/drawing/2014/main" id="{BD79E526-CC27-F444-BE80-6E022C28C4AE}"/>
              </a:ext>
            </a:extLst>
          </p:cNvPr>
          <p:cNvSpPr txBox="1"/>
          <p:nvPr/>
        </p:nvSpPr>
        <p:spPr>
          <a:xfrm>
            <a:off x="1466738" y="1616641"/>
            <a:ext cx="9258523" cy="923330"/>
          </a:xfrm>
          <a:prstGeom prst="rect">
            <a:avLst/>
          </a:prstGeom>
          <a:noFill/>
        </p:spPr>
        <p:txBody>
          <a:bodyPr wrap="square" rtlCol="0">
            <a:spAutoFit/>
          </a:bodyPr>
          <a:lstStyle/>
          <a:p>
            <a:pPr algn="ctr"/>
            <a:r>
              <a:rPr lang="en-US" sz="5400" b="1" dirty="0">
                <a:solidFill>
                  <a:srgbClr val="FF0000"/>
                </a:solidFill>
              </a:rPr>
              <a:t>EXAMPLE DRAFT</a:t>
            </a:r>
          </a:p>
        </p:txBody>
      </p:sp>
    </p:spTree>
    <p:extLst>
      <p:ext uri="{BB962C8B-B14F-4D97-AF65-F5344CB8AC3E}">
        <p14:creationId xmlns:p14="http://schemas.microsoft.com/office/powerpoint/2010/main" val="3235077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1943155557"/>
              </p:ext>
            </p:extLst>
          </p:nvPr>
        </p:nvGraphicFramePr>
        <p:xfrm>
          <a:off x="1045029" y="1436913"/>
          <a:ext cx="11146971" cy="4551680"/>
        </p:xfrm>
        <a:graphic>
          <a:graphicData uri="http://schemas.openxmlformats.org/drawingml/2006/table">
            <a:tbl>
              <a:tblPr/>
              <a:tblGrid>
                <a:gridCol w="11146971">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3200" b="1" i="0" u="none" strike="noStrike" dirty="0">
                          <a:solidFill>
                            <a:schemeClr val="tx1"/>
                          </a:solidFill>
                          <a:effectLst/>
                          <a:latin typeface="Arial" panose="020B0604020202020204" pitchFamily="34" charset="0"/>
                        </a:rPr>
                        <a:t>PRIMARY ELEMENTS OF HYDRID MODEL 1: 6-8 &amp; 9-12</a:t>
                      </a:r>
                    </a:p>
                    <a:p>
                      <a:pPr algn="ctr" rtl="0" fontAlgn="t">
                        <a:spcBef>
                          <a:spcPts val="0"/>
                        </a:spcBef>
                        <a:spcAft>
                          <a:spcPts val="0"/>
                        </a:spcAft>
                      </a:pPr>
                      <a:r>
                        <a:rPr lang="en-US" sz="3200" b="1" i="0" u="none" strike="noStrike" dirty="0">
                          <a:solidFill>
                            <a:schemeClr val="tx1"/>
                          </a:solidFill>
                          <a:effectLst/>
                          <a:latin typeface="Arial" panose="020B0604020202020204" pitchFamily="34" charset="0"/>
                        </a:rPr>
                        <a:t>BLENDED IN-PERSON AND DISTANCE</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Meet Instructional Minute Requirements – 3-Period Day</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Student (and families) Split into A/B cohorts.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060163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In-Person M-W or T-TH - Distance Learning Other 3 Days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06022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Alternate days In-Person and Distance Learning</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993718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Fridays Intervention Support Services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256565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Remote learning on days not present</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725710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Teachers Have One Period Office Hours to Prep for Electronic Content</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9174863"/>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981521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3" name="Rectangle 2">
            <a:extLst>
              <a:ext uri="{FF2B5EF4-FFF2-40B4-BE49-F238E27FC236}">
                <a16:creationId xmlns:a16="http://schemas.microsoft.com/office/drawing/2014/main" id="{B4716D91-89A2-A04E-BB5B-08F72200CEB4}"/>
              </a:ext>
            </a:extLst>
          </p:cNvPr>
          <p:cNvSpPr/>
          <p:nvPr/>
        </p:nvSpPr>
        <p:spPr>
          <a:xfrm>
            <a:off x="0" y="0"/>
            <a:ext cx="12192000" cy="677917"/>
          </a:xfrm>
          <a:prstGeom prst="rect">
            <a:avLst/>
          </a:prstGeom>
          <a:solidFill>
            <a:srgbClr val="1120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B06BD08-D6C3-5145-94FB-31ABDACFEBD1}"/>
              </a:ext>
            </a:extLst>
          </p:cNvPr>
          <p:cNvSpPr txBox="1"/>
          <p:nvPr/>
        </p:nvSpPr>
        <p:spPr>
          <a:xfrm>
            <a:off x="0" y="42900"/>
            <a:ext cx="12192000" cy="584775"/>
          </a:xfrm>
          <a:prstGeom prst="rect">
            <a:avLst/>
          </a:prstGeom>
          <a:noFill/>
        </p:spPr>
        <p:txBody>
          <a:bodyPr wrap="square" rtlCol="0">
            <a:spAutoFit/>
          </a:bodyPr>
          <a:lstStyle/>
          <a:p>
            <a:pPr algn="ctr"/>
            <a:r>
              <a:rPr lang="en-US" sz="3200" b="1" dirty="0">
                <a:solidFill>
                  <a:srgbClr val="FFC001"/>
                </a:solidFill>
              </a:rPr>
              <a:t>SECONDARY SCHEDULE HYBRID MODEL 2</a:t>
            </a:r>
          </a:p>
        </p:txBody>
      </p:sp>
      <p:pic>
        <p:nvPicPr>
          <p:cNvPr id="6" name="Picture 5">
            <a:extLst>
              <a:ext uri="{FF2B5EF4-FFF2-40B4-BE49-F238E27FC236}">
                <a16:creationId xmlns:a16="http://schemas.microsoft.com/office/drawing/2014/main" id="{B02E2D36-D6FC-B943-AE44-393058353CAE}"/>
              </a:ext>
            </a:extLst>
          </p:cNvPr>
          <p:cNvPicPr>
            <a:picLocks noChangeAspect="1"/>
          </p:cNvPicPr>
          <p:nvPr/>
        </p:nvPicPr>
        <p:blipFill rotWithShape="1">
          <a:blip r:embed="rId3">
            <a:duotone>
              <a:prstClr val="black"/>
              <a:schemeClr val="tx2">
                <a:tint val="45000"/>
                <a:satMod val="400000"/>
              </a:schemeClr>
            </a:duotone>
          </a:blip>
          <a:srcRect l="1278" t="3005" r="1865" b="5834"/>
          <a:stretch/>
        </p:blipFill>
        <p:spPr>
          <a:xfrm>
            <a:off x="336177" y="861498"/>
            <a:ext cx="11605225" cy="5012941"/>
          </a:xfrm>
          <a:prstGeom prst="rect">
            <a:avLst/>
          </a:prstGeom>
          <a:ln>
            <a:noFill/>
          </a:ln>
          <a:effectLst>
            <a:softEdge rad="112500"/>
          </a:effectLst>
        </p:spPr>
      </p:pic>
      <p:sp>
        <p:nvSpPr>
          <p:cNvPr id="9" name="TextBox 8">
            <a:extLst>
              <a:ext uri="{FF2B5EF4-FFF2-40B4-BE49-F238E27FC236}">
                <a16:creationId xmlns:a16="http://schemas.microsoft.com/office/drawing/2014/main" id="{2C254BE4-F39C-594C-8E69-657FC8AF0BBC}"/>
              </a:ext>
            </a:extLst>
          </p:cNvPr>
          <p:cNvSpPr txBox="1"/>
          <p:nvPr/>
        </p:nvSpPr>
        <p:spPr>
          <a:xfrm>
            <a:off x="443752" y="1737665"/>
            <a:ext cx="5419165" cy="830997"/>
          </a:xfrm>
          <a:prstGeom prst="rect">
            <a:avLst/>
          </a:prstGeom>
          <a:noFill/>
        </p:spPr>
        <p:txBody>
          <a:bodyPr wrap="square" rtlCol="0">
            <a:spAutoFit/>
          </a:bodyPr>
          <a:lstStyle/>
          <a:p>
            <a:pPr algn="ctr"/>
            <a:r>
              <a:rPr lang="en-US" sz="4800" b="1" dirty="0">
                <a:solidFill>
                  <a:srgbClr val="FF0000"/>
                </a:solidFill>
              </a:rPr>
              <a:t>EXAMPLE DRAFT</a:t>
            </a:r>
          </a:p>
        </p:txBody>
      </p:sp>
    </p:spTree>
    <p:extLst>
      <p:ext uri="{BB962C8B-B14F-4D97-AF65-F5344CB8AC3E}">
        <p14:creationId xmlns:p14="http://schemas.microsoft.com/office/powerpoint/2010/main" val="2057566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96188481"/>
              </p:ext>
            </p:extLst>
          </p:nvPr>
        </p:nvGraphicFramePr>
        <p:xfrm>
          <a:off x="1028703" y="1436915"/>
          <a:ext cx="11104390" cy="4551680"/>
        </p:xfrm>
        <a:graphic>
          <a:graphicData uri="http://schemas.openxmlformats.org/drawingml/2006/table">
            <a:tbl>
              <a:tblPr/>
              <a:tblGrid>
                <a:gridCol w="11104390">
                  <a:extLst>
                    <a:ext uri="{9D8B030D-6E8A-4147-A177-3AD203B41FA5}">
                      <a16:colId xmlns:a16="http://schemas.microsoft.com/office/drawing/2014/main" val="2834105936"/>
                    </a:ext>
                  </a:extLst>
                </a:gridCol>
              </a:tblGrid>
              <a:tr h="1071458">
                <a:tc>
                  <a:txBody>
                    <a:bodyPr/>
                    <a:lstStyle/>
                    <a:p>
                      <a:pPr algn="ctr" rtl="0" fontAlgn="t">
                        <a:spcBef>
                          <a:spcPts val="0"/>
                        </a:spcBef>
                        <a:spcAft>
                          <a:spcPts val="0"/>
                        </a:spcAft>
                      </a:pPr>
                      <a:r>
                        <a:rPr lang="en-US" sz="3200" b="1" i="0" u="none" strike="noStrike" dirty="0">
                          <a:solidFill>
                            <a:schemeClr val="tx1"/>
                          </a:solidFill>
                          <a:effectLst/>
                          <a:latin typeface="Arial" panose="020B0604020202020204" pitchFamily="34" charset="0"/>
                        </a:rPr>
                        <a:t>PRIMARY ELEMENTS OF HYDRID MODEL 2: 6-8 &amp; 9-12</a:t>
                      </a:r>
                    </a:p>
                    <a:p>
                      <a:pPr algn="ctr" rtl="0" fontAlgn="t">
                        <a:spcBef>
                          <a:spcPts val="0"/>
                        </a:spcBef>
                        <a:spcAft>
                          <a:spcPts val="0"/>
                        </a:spcAft>
                      </a:pPr>
                      <a:r>
                        <a:rPr lang="en-US" sz="3200" b="1" i="0" u="none" strike="noStrike" dirty="0">
                          <a:solidFill>
                            <a:schemeClr val="tx1"/>
                          </a:solidFill>
                          <a:effectLst/>
                          <a:latin typeface="Arial" panose="020B0604020202020204" pitchFamily="34" charset="0"/>
                        </a:rPr>
                        <a:t>BLENDED IN-PERSON AND DISTANCE</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Meet Instructional Minute Requirements – 3-Period Day</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Student (and families) Split into A/B cohorts.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0601638"/>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In-Person M-T or TH-F - Distance Learning Other 3 Days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060229"/>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Consecutive Days In-Person and Distance Learning</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9937189"/>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Wednesday Intervention Support Services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2565653"/>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Remote learning on days not present</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7257105"/>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Teachers Have One Period Office Hours to Prep for Electronic Content</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9174863"/>
                  </a:ext>
                </a:extLst>
              </a:tr>
            </a:tbl>
          </a:graphicData>
        </a:graphic>
      </p:graphicFrame>
    </p:spTree>
    <p:extLst>
      <p:ext uri="{BB962C8B-B14F-4D97-AF65-F5344CB8AC3E}">
        <p14:creationId xmlns:p14="http://schemas.microsoft.com/office/powerpoint/2010/main" val="27401745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3" name="Rectangle 2">
            <a:extLst>
              <a:ext uri="{FF2B5EF4-FFF2-40B4-BE49-F238E27FC236}">
                <a16:creationId xmlns:a16="http://schemas.microsoft.com/office/drawing/2014/main" id="{B4716D91-89A2-A04E-BB5B-08F72200CEB4}"/>
              </a:ext>
            </a:extLst>
          </p:cNvPr>
          <p:cNvSpPr/>
          <p:nvPr/>
        </p:nvSpPr>
        <p:spPr>
          <a:xfrm>
            <a:off x="0" y="0"/>
            <a:ext cx="12192000" cy="677917"/>
          </a:xfrm>
          <a:prstGeom prst="rect">
            <a:avLst/>
          </a:prstGeom>
          <a:solidFill>
            <a:srgbClr val="1120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B06BD08-D6C3-5145-94FB-31ABDACFEBD1}"/>
              </a:ext>
            </a:extLst>
          </p:cNvPr>
          <p:cNvSpPr txBox="1"/>
          <p:nvPr/>
        </p:nvSpPr>
        <p:spPr>
          <a:xfrm>
            <a:off x="0" y="42900"/>
            <a:ext cx="12192000" cy="584775"/>
          </a:xfrm>
          <a:prstGeom prst="rect">
            <a:avLst/>
          </a:prstGeom>
          <a:noFill/>
        </p:spPr>
        <p:txBody>
          <a:bodyPr wrap="square" rtlCol="0">
            <a:spAutoFit/>
          </a:bodyPr>
          <a:lstStyle/>
          <a:p>
            <a:pPr algn="ctr"/>
            <a:r>
              <a:rPr lang="en-US" sz="3200" b="1" dirty="0">
                <a:solidFill>
                  <a:srgbClr val="FFC001"/>
                </a:solidFill>
              </a:rPr>
              <a:t>ELEMENTARY K– 5 SCHEDULE HYBRID MODEL</a:t>
            </a:r>
          </a:p>
        </p:txBody>
      </p:sp>
      <p:pic>
        <p:nvPicPr>
          <p:cNvPr id="11" name="Picture 10">
            <a:extLst>
              <a:ext uri="{FF2B5EF4-FFF2-40B4-BE49-F238E27FC236}">
                <a16:creationId xmlns:a16="http://schemas.microsoft.com/office/drawing/2014/main" id="{209808C7-6D7E-6848-AC8B-7E076F1FB9F0}"/>
              </a:ext>
            </a:extLst>
          </p:cNvPr>
          <p:cNvPicPr>
            <a:picLocks noChangeAspect="1"/>
          </p:cNvPicPr>
          <p:nvPr/>
        </p:nvPicPr>
        <p:blipFill>
          <a:blip r:embed="rId3"/>
          <a:stretch>
            <a:fillRect/>
          </a:stretch>
        </p:blipFill>
        <p:spPr>
          <a:xfrm>
            <a:off x="750207" y="679136"/>
            <a:ext cx="10691586" cy="5499729"/>
          </a:xfrm>
          <a:prstGeom prst="rect">
            <a:avLst/>
          </a:prstGeom>
          <a:ln>
            <a:noFill/>
          </a:ln>
          <a:effectLst>
            <a:softEdge rad="112500"/>
          </a:effectLst>
        </p:spPr>
      </p:pic>
    </p:spTree>
    <p:extLst>
      <p:ext uri="{BB962C8B-B14F-4D97-AF65-F5344CB8AC3E}">
        <p14:creationId xmlns:p14="http://schemas.microsoft.com/office/powerpoint/2010/main" val="40152787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1552730233"/>
              </p:ext>
            </p:extLst>
          </p:nvPr>
        </p:nvGraphicFramePr>
        <p:xfrm>
          <a:off x="1028703" y="1436915"/>
          <a:ext cx="11104390" cy="4058920"/>
        </p:xfrm>
        <a:graphic>
          <a:graphicData uri="http://schemas.openxmlformats.org/drawingml/2006/table">
            <a:tbl>
              <a:tblPr/>
              <a:tblGrid>
                <a:gridCol w="11104390">
                  <a:extLst>
                    <a:ext uri="{9D8B030D-6E8A-4147-A177-3AD203B41FA5}">
                      <a16:colId xmlns:a16="http://schemas.microsoft.com/office/drawing/2014/main" val="2834105936"/>
                    </a:ext>
                  </a:extLst>
                </a:gridCol>
              </a:tblGrid>
              <a:tr h="1071458">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3200" b="1" i="0" u="none" strike="noStrike" dirty="0">
                          <a:solidFill>
                            <a:schemeClr val="tx1"/>
                          </a:solidFill>
                          <a:effectLst/>
                          <a:latin typeface="Arial" panose="020B0604020202020204" pitchFamily="34" charset="0"/>
                        </a:rPr>
                        <a:t>PRIMARY ELEMENTS OF ELEMENTARY K– 5 SCHEDULE HYBRID MODEL</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Meet Instructional Minute Requirements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Student (and families) Split into A/B cohorts.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0601638"/>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In-Person M-T or TH-F - Distance Learning Other 3 Days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060229"/>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Wednesdays Teacher Office Hours (No students on campus)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2565653"/>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Remote Learning on Days Not Present</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7257105"/>
                  </a:ext>
                </a:extLst>
              </a:tr>
              <a:tr h="478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Selected Virtual Activities TBD on Wednesday</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9174863"/>
                  </a:ext>
                </a:extLst>
              </a:tr>
            </a:tbl>
          </a:graphicData>
        </a:graphic>
      </p:graphicFrame>
    </p:spTree>
    <p:extLst>
      <p:ext uri="{BB962C8B-B14F-4D97-AF65-F5344CB8AC3E}">
        <p14:creationId xmlns:p14="http://schemas.microsoft.com/office/powerpoint/2010/main" val="28629277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642669680"/>
              </p:ext>
            </p:extLst>
          </p:nvPr>
        </p:nvGraphicFramePr>
        <p:xfrm>
          <a:off x="364671" y="1712685"/>
          <a:ext cx="11462658" cy="435356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rtl="0" fontAlgn="t">
                        <a:spcBef>
                          <a:spcPts val="0"/>
                        </a:spcBef>
                        <a:spcAft>
                          <a:spcPts val="0"/>
                        </a:spcAft>
                      </a:pPr>
                      <a:r>
                        <a:rPr lang="en-US" sz="3600" b="1" i="0" u="none" strike="noStrike" dirty="0">
                          <a:solidFill>
                            <a:schemeClr val="tx1"/>
                          </a:solidFill>
                          <a:effectLst/>
                          <a:latin typeface="Arial" panose="020B0604020202020204" pitchFamily="34" charset="0"/>
                        </a:rPr>
                        <a:t>TEACHING &amp; LEARNING IN A BLENDED MODEL</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Driven by Assessment</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286808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Intervention Focus on Literacy and Math</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060163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u="sng" dirty="0">
                          <a:sym typeface="Arial"/>
                        </a:rPr>
                        <a:t>Potential Distance Learning Options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Learning Management System – </a:t>
                      </a:r>
                      <a:r>
                        <a:rPr lang="en-US" sz="2400" b="1" i="0" u="none" strike="noStrike" cap="none" dirty="0" err="1">
                          <a:solidFill>
                            <a:schemeClr val="tx1"/>
                          </a:solidFill>
                          <a:effectLst/>
                          <a:latin typeface="+mn-lt"/>
                          <a:ea typeface="+mn-ea"/>
                          <a:cs typeface="+mn-cs"/>
                          <a:sym typeface="Arial"/>
                        </a:rPr>
                        <a:t>Odysseyware</a:t>
                      </a:r>
                      <a:r>
                        <a:rPr lang="en-US" sz="2400" b="1" i="0" u="none" strike="noStrike" cap="none" dirty="0">
                          <a:solidFill>
                            <a:schemeClr val="tx1"/>
                          </a:solidFill>
                          <a:effectLst/>
                          <a:latin typeface="+mn-lt"/>
                          <a:ea typeface="+mn-ea"/>
                          <a:cs typeface="+mn-cs"/>
                          <a:sym typeface="Arial"/>
                        </a:rPr>
                        <a:t> Learning Platform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Google Classroom, Class Dojo, Zoom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ym typeface="Arial"/>
                        </a:rPr>
                        <a:t>On-line hybrid Instructional Model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cap="none" dirty="0">
                          <a:solidFill>
                            <a:schemeClr val="tx1"/>
                          </a:solidFill>
                          <a:effectLst/>
                          <a:latin typeface="+mn-lt"/>
                          <a:ea typeface="+mn-ea"/>
                          <a:cs typeface="+mn-cs"/>
                          <a:sym typeface="Arial"/>
                        </a:rPr>
                        <a:t>Homeschool Model</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06022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ym typeface="Arial"/>
                        </a:rPr>
                        <a:t>The educational philosophy of the model varies depending on needs to structure of the days from least structured to highly structed</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9450304"/>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826338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2489836436"/>
              </p:ext>
            </p:extLst>
          </p:nvPr>
        </p:nvGraphicFramePr>
        <p:xfrm>
          <a:off x="353241" y="2089150"/>
          <a:ext cx="11462658" cy="3591560"/>
        </p:xfrm>
        <a:graphic>
          <a:graphicData uri="http://schemas.openxmlformats.org/drawingml/2006/table">
            <a:tbl>
              <a:tblPr/>
              <a:tblGrid>
                <a:gridCol w="11462658">
                  <a:extLst>
                    <a:ext uri="{9D8B030D-6E8A-4147-A177-3AD203B41FA5}">
                      <a16:colId xmlns:a16="http://schemas.microsoft.com/office/drawing/2014/main" val="2834105936"/>
                    </a:ext>
                  </a:extLst>
                </a:gridCol>
              </a:tblGrid>
              <a:tr h="0">
                <a:tc>
                  <a:txBody>
                    <a:bodyPr/>
                    <a:lstStyle/>
                    <a:p>
                      <a:pPr algn="ctr"/>
                      <a:r>
                        <a:rPr lang="en-US" sz="5400" b="1" i="0" u="none" strike="noStrike" dirty="0">
                          <a:solidFill>
                            <a:schemeClr val="tx1"/>
                          </a:solidFill>
                          <a:effectLst/>
                          <a:latin typeface="Arial" panose="020B0604020202020204" pitchFamily="34" charset="0"/>
                        </a:rPr>
                        <a:t>NEXT STEPS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0">
                <a:tc>
                  <a:txBody>
                    <a:bodyPr/>
                    <a:lstStyle/>
                    <a:p>
                      <a:r>
                        <a:rPr lang="en-US" sz="2800" b="1" i="0" u="none" strike="noStrike" cap="none" dirty="0">
                          <a:solidFill>
                            <a:schemeClr val="tx1"/>
                          </a:solidFill>
                          <a:effectLst/>
                          <a:latin typeface="+mn-lt"/>
                          <a:ea typeface="+mn-ea"/>
                          <a:cs typeface="+mn-cs"/>
                          <a:sym typeface="Arial"/>
                        </a:rPr>
                        <a:t>Task Force recommendations brought to the Board of Education on July 9, 2020 for a Public Study Session </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2113431"/>
                  </a:ext>
                </a:extLst>
              </a:tr>
              <a:tr h="0">
                <a:tc>
                  <a:txBody>
                    <a:bodyPr/>
                    <a:lstStyle/>
                    <a:p>
                      <a:r>
                        <a:rPr lang="en-US" sz="2800" b="1" i="0" u="none" strike="noStrike" cap="none" dirty="0">
                          <a:solidFill>
                            <a:schemeClr val="tx1"/>
                          </a:solidFill>
                          <a:effectLst/>
                          <a:latin typeface="+mn-lt"/>
                          <a:ea typeface="+mn-ea"/>
                          <a:cs typeface="+mn-cs"/>
                          <a:sym typeface="Arial"/>
                        </a:rPr>
                        <a:t>Determine if additional Study Sessions are necessary</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42388776"/>
                  </a:ext>
                </a:extLst>
              </a:tr>
              <a:tr h="0">
                <a:tc>
                  <a:txBody>
                    <a:bodyPr/>
                    <a:lstStyle/>
                    <a:p>
                      <a:r>
                        <a:rPr lang="en-US" sz="2800" b="1" i="0" u="none" strike="noStrike" cap="none" dirty="0">
                          <a:solidFill>
                            <a:schemeClr val="tx1"/>
                          </a:solidFill>
                          <a:effectLst/>
                          <a:latin typeface="+mn-lt"/>
                          <a:ea typeface="+mn-ea"/>
                          <a:cs typeface="+mn-cs"/>
                          <a:sym typeface="Arial"/>
                        </a:rPr>
                        <a:t>Determine a Board Meeting date to take action on the model</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995860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i="0" u="none" strike="noStrike" cap="none" dirty="0">
                          <a:solidFill>
                            <a:schemeClr val="tx1"/>
                          </a:solidFill>
                          <a:effectLst/>
                          <a:latin typeface="+mn-lt"/>
                          <a:ea typeface="+mn-ea"/>
                          <a:cs typeface="+mn-cs"/>
                          <a:sym typeface="Arial"/>
                        </a:rPr>
                        <a:t>Continue to work with labor partners </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2929880"/>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760979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B8F0A2-2762-534E-938F-9CFD02E7863C}"/>
              </a:ext>
            </a:extLst>
          </p:cNvPr>
          <p:cNvGraphicFramePr>
            <a:graphicFrameLocks noGrp="1"/>
          </p:cNvGraphicFramePr>
          <p:nvPr>
            <p:extLst>
              <p:ext uri="{D42A27DB-BD31-4B8C-83A1-F6EECF244321}">
                <p14:modId xmlns:p14="http://schemas.microsoft.com/office/powerpoint/2010/main" val="4110045740"/>
              </p:ext>
            </p:extLst>
          </p:nvPr>
        </p:nvGraphicFramePr>
        <p:xfrm>
          <a:off x="1140279" y="1520739"/>
          <a:ext cx="9911443" cy="4175760"/>
        </p:xfrm>
        <a:graphic>
          <a:graphicData uri="http://schemas.openxmlformats.org/drawingml/2006/table">
            <a:tbl>
              <a:tblPr/>
              <a:tblGrid>
                <a:gridCol w="9911443">
                  <a:extLst>
                    <a:ext uri="{9D8B030D-6E8A-4147-A177-3AD203B41FA5}">
                      <a16:colId xmlns:a16="http://schemas.microsoft.com/office/drawing/2014/main" val="2834105936"/>
                    </a:ext>
                  </a:extLst>
                </a:gridCol>
              </a:tblGrid>
              <a:tr h="880735">
                <a:tc>
                  <a:txBody>
                    <a:bodyPr/>
                    <a:lstStyle/>
                    <a:p>
                      <a:pPr algn="ctr"/>
                      <a:r>
                        <a:rPr lang="en-US" sz="5400" b="1" i="0" u="none" strike="noStrike" dirty="0">
                          <a:solidFill>
                            <a:schemeClr val="tx1"/>
                          </a:solidFill>
                          <a:effectLst/>
                          <a:latin typeface="Arial" panose="020B0604020202020204" pitchFamily="34" charset="0"/>
                        </a:rPr>
                        <a:t>QUESTIONS?</a:t>
                      </a: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516473"/>
                  </a:ext>
                </a:extLst>
              </a:tr>
              <a:tr h="8064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i="0" u="none" strike="noStrike" dirty="0">
                          <a:solidFill>
                            <a:schemeClr val="tx1"/>
                          </a:solidFill>
                          <a:effectLst/>
                          <a:latin typeface="Arial" panose="020B0604020202020204" pitchFamily="34" charset="0"/>
                        </a:rPr>
                        <a:t>Email: </a:t>
                      </a:r>
                      <a:r>
                        <a:rPr lang="en-US" sz="3200" b="1" i="0" u="none" strike="noStrike" dirty="0">
                          <a:solidFill>
                            <a:schemeClr val="tx1"/>
                          </a:solidFill>
                          <a:effectLst/>
                          <a:latin typeface="Arial" panose="020B0604020202020204" pitchFamily="34" charset="0"/>
                          <a:hlinkClick r:id="rId3"/>
                        </a:rPr>
                        <a:t>2superintendent@alvordschools.org</a:t>
                      </a:r>
                      <a:endParaRPr lang="en-US" sz="3200" b="1" i="0" u="none" strike="noStrike" dirty="0">
                        <a:solidFill>
                          <a:schemeClr val="tx1"/>
                        </a:solidFill>
                        <a:effectLst/>
                        <a:latin typeface="Arial" panose="020B0604020202020204" pitchFamily="34" charset="0"/>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4795674"/>
                  </a:ext>
                </a:extLst>
              </a:tr>
              <a:tr h="8064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i="0" u="none" strike="noStrike" cap="none" dirty="0">
                          <a:solidFill>
                            <a:schemeClr val="tx1"/>
                          </a:solidFill>
                          <a:effectLst/>
                          <a:latin typeface="+mn-lt"/>
                          <a:ea typeface="+mn-ea"/>
                          <a:cs typeface="+mn-cs"/>
                          <a:sym typeface="Arial"/>
                          <a:hlinkClick r:id="rId4"/>
                        </a:rPr>
                        <a:t>Take the Secondary Student Survey here</a:t>
                      </a:r>
                      <a:endParaRPr lang="en-US" sz="3200" b="1" i="0" u="none" strike="noStrike" dirty="0">
                        <a:solidFill>
                          <a:schemeClr val="tx1"/>
                        </a:solidFill>
                        <a:effectLst/>
                        <a:latin typeface="Arial" panose="020B0604020202020204" pitchFamily="34" charset="0"/>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44542910"/>
                  </a:ext>
                </a:extLst>
              </a:tr>
              <a:tr h="8064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i="0" u="none" strike="noStrike" cap="none" dirty="0">
                          <a:solidFill>
                            <a:schemeClr val="tx1"/>
                          </a:solidFill>
                          <a:effectLst/>
                          <a:latin typeface="+mn-lt"/>
                          <a:ea typeface="+mn-ea"/>
                          <a:cs typeface="+mn-cs"/>
                          <a:sym typeface="Arial"/>
                          <a:hlinkClick r:id="rId5"/>
                        </a:rPr>
                        <a:t>Take the Elementary Student Survey here </a:t>
                      </a:r>
                      <a:endParaRPr lang="en-US" sz="3200" b="1" i="0" u="none" strike="noStrike" cap="none" dirty="0">
                        <a:solidFill>
                          <a:schemeClr val="tx1"/>
                        </a:solidFill>
                        <a:effectLst/>
                        <a:latin typeface="+mn-lt"/>
                        <a:ea typeface="+mn-ea"/>
                        <a:cs typeface="+mn-cs"/>
                        <a:sym typeface="Arial"/>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8324049"/>
                  </a:ext>
                </a:extLst>
              </a:tr>
              <a:tr h="8064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i="0" u="none" strike="noStrike" cap="none" dirty="0">
                          <a:solidFill>
                            <a:schemeClr val="tx1"/>
                          </a:solidFill>
                          <a:effectLst/>
                          <a:latin typeface="+mn-lt"/>
                          <a:ea typeface="+mn-ea"/>
                          <a:cs typeface="+mn-cs"/>
                          <a:sym typeface="Arial"/>
                          <a:hlinkClick r:id="rId6"/>
                        </a:rPr>
                        <a:t>Take the Parent Survey</a:t>
                      </a:r>
                      <a:endParaRPr lang="en-US" sz="3200" b="1" i="0" u="none" strike="noStrike" cap="none" dirty="0">
                        <a:solidFill>
                          <a:schemeClr val="tx1"/>
                        </a:solidFill>
                        <a:effectLst/>
                        <a:latin typeface="+mn-lt"/>
                        <a:ea typeface="+mn-ea"/>
                        <a:cs typeface="+mn-cs"/>
                        <a:sym typeface="Arial"/>
                      </a:endParaRPr>
                    </a:p>
                  </a:txBody>
                  <a:tcPr marL="63500" marR="63500" marT="63500" marB="635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09297584"/>
                  </a:ext>
                </a:extLst>
              </a:tr>
            </a:tbl>
          </a:graphicData>
        </a:graphic>
      </p:graphicFrame>
      <p:sp>
        <p:nvSpPr>
          <p:cNvPr id="6" name="Rectangle 2">
            <a:extLst>
              <a:ext uri="{FF2B5EF4-FFF2-40B4-BE49-F238E27FC236}">
                <a16:creationId xmlns:a16="http://schemas.microsoft.com/office/drawing/2014/main" id="{1A18D93B-BCA9-354B-A32A-2387F95C1E3E}"/>
              </a:ext>
            </a:extLst>
          </p:cNvPr>
          <p:cNvSpPr>
            <a:spLocks noChangeArrowheads="1"/>
          </p:cNvSpPr>
          <p:nvPr/>
        </p:nvSpPr>
        <p:spPr bwMode="auto">
          <a:xfrm>
            <a:off x="1491343" y="1911421"/>
            <a:ext cx="1219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72197579"/>
      </p:ext>
    </p:extLst>
  </p:cSld>
  <p:clrMapOvr>
    <a:masterClrMapping/>
  </p:clrMapOvr>
</p:sld>
</file>

<file path=ppt/theme/theme1.xml><?xml version="1.0" encoding="utf-8"?>
<a:theme xmlns:a="http://schemas.openxmlformats.org/drawingml/2006/main" name="AlvordTheme">
  <a:themeElements>
    <a:clrScheme name="Alvord Unified theme colors">
      <a:dk1>
        <a:srgbClr val="112151"/>
      </a:dk1>
      <a:lt1>
        <a:srgbClr val="FFFFFF"/>
      </a:lt1>
      <a:dk2>
        <a:srgbClr val="44546A"/>
      </a:dk2>
      <a:lt2>
        <a:srgbClr val="E7E6E6"/>
      </a:lt2>
      <a:accent1>
        <a:srgbClr val="93B7D1"/>
      </a:accent1>
      <a:accent2>
        <a:srgbClr val="DD7500"/>
      </a:accent2>
      <a:accent3>
        <a:srgbClr val="95A495"/>
      </a:accent3>
      <a:accent4>
        <a:srgbClr val="FFD923"/>
      </a:accent4>
      <a:accent5>
        <a:srgbClr val="8EAADB"/>
      </a:accent5>
      <a:accent6>
        <a:srgbClr val="8CD60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with picture" id="{7AFE2BA8-AC2F-2B48-98FF-7152370C75AC}" vid="{1702CE21-A14B-8F4A-B851-824C10922C72}"/>
    </a:ext>
  </a:extLst>
</a:theme>
</file>

<file path=ppt/theme/theme2.xml><?xml version="1.0" encoding="utf-8"?>
<a:theme xmlns:a="http://schemas.openxmlformats.org/drawingml/2006/main" name="1_AlvordTheme">
  <a:themeElements>
    <a:clrScheme name="Alvord Unified theme colors">
      <a:dk1>
        <a:srgbClr val="112151"/>
      </a:dk1>
      <a:lt1>
        <a:srgbClr val="FFFFFF"/>
      </a:lt1>
      <a:dk2>
        <a:srgbClr val="44546A"/>
      </a:dk2>
      <a:lt2>
        <a:srgbClr val="E7E6E6"/>
      </a:lt2>
      <a:accent1>
        <a:srgbClr val="93B7D1"/>
      </a:accent1>
      <a:accent2>
        <a:srgbClr val="DD7500"/>
      </a:accent2>
      <a:accent3>
        <a:srgbClr val="95A495"/>
      </a:accent3>
      <a:accent4>
        <a:srgbClr val="FFD923"/>
      </a:accent4>
      <a:accent5>
        <a:srgbClr val="8EAADB"/>
      </a:accent5>
      <a:accent6>
        <a:srgbClr val="8CD60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with picture" id="{7AFE2BA8-AC2F-2B48-98FF-7152370C75AC}" vid="{1702CE21-A14B-8F4A-B851-824C10922C72}"/>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AlvordTheme</Template>
  <TotalTime>5713</TotalTime>
  <Words>2632</Words>
  <Application>Microsoft Macintosh PowerPoint</Application>
  <PresentationFormat>Widescreen</PresentationFormat>
  <Paragraphs>366</Paragraphs>
  <Slides>49</Slides>
  <Notes>49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49</vt:i4>
      </vt:variant>
    </vt:vector>
  </HeadingPairs>
  <TitlesOfParts>
    <vt:vector size="54" baseType="lpstr">
      <vt:lpstr>Arial</vt:lpstr>
      <vt:lpstr>Calibri</vt:lpstr>
      <vt:lpstr>Noto Sans Symbols</vt:lpstr>
      <vt:lpstr>AlvordTheme</vt:lpstr>
      <vt:lpstr>1_AlvordTheme</vt:lpstr>
      <vt:lpstr>REOPENING ALVORD SCHOOLS Continuity of Learning  2020-2021  Originally Presented to the Board and Community on June 25, 2020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PPT</dc:title>
  <dc:creator>Superintendent</dc:creator>
  <cp:keywords>AUSD 16 by 9 PPT</cp:keywords>
  <cp:lastModifiedBy>Superintendent</cp:lastModifiedBy>
  <cp:revision>111</cp:revision>
  <dcterms:created xsi:type="dcterms:W3CDTF">2020-06-23T14:04:28Z</dcterms:created>
  <dcterms:modified xsi:type="dcterms:W3CDTF">2020-06-28T05:43:17Z</dcterms:modified>
</cp:coreProperties>
</file>