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7" r:id="rId2"/>
    <p:sldId id="268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2661" y="43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D6DE8-ED1C-48D3-8689-F93D6339956E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F926-E46A-4128-B890-6B1C4CEAD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7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D6DE8-ED1C-48D3-8689-F93D6339956E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F926-E46A-4128-B890-6B1C4CEAD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87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D6DE8-ED1C-48D3-8689-F93D6339956E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F926-E46A-4128-B890-6B1C4CEAD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69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D6DE8-ED1C-48D3-8689-F93D6339956E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F926-E46A-4128-B890-6B1C4CEAD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487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D6DE8-ED1C-48D3-8689-F93D6339956E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F926-E46A-4128-B890-6B1C4CEAD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784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D6DE8-ED1C-48D3-8689-F93D6339956E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F926-E46A-4128-B890-6B1C4CEAD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90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D6DE8-ED1C-48D3-8689-F93D6339956E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F926-E46A-4128-B890-6B1C4CEAD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03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D6DE8-ED1C-48D3-8689-F93D6339956E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F926-E46A-4128-B890-6B1C4CEAD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38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D6DE8-ED1C-48D3-8689-F93D6339956E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F926-E46A-4128-B890-6B1C4CEAD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127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D6DE8-ED1C-48D3-8689-F93D6339956E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F926-E46A-4128-B890-6B1C4CEAD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82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D6DE8-ED1C-48D3-8689-F93D6339956E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F926-E46A-4128-B890-6B1C4CEAD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105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D6DE8-ED1C-48D3-8689-F93D6339956E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9F926-E46A-4128-B890-6B1C4CEAD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64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514FA36-D9FF-45D7-95FE-AA99D7BF58F5}"/>
              </a:ext>
            </a:extLst>
          </p:cNvPr>
          <p:cNvSpPr txBox="1"/>
          <p:nvPr/>
        </p:nvSpPr>
        <p:spPr>
          <a:xfrm>
            <a:off x="0" y="-97469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PBCoffeeFirst" panose="02000603000000000000" pitchFamily="2" charset="0"/>
                <a:ea typeface="PBCoffeeFirst" panose="02000603000000000000" pitchFamily="2" charset="0"/>
              </a:rPr>
              <a:t>At Home Learning</a:t>
            </a:r>
            <a:endParaRPr lang="en-US" sz="3600" dirty="0">
              <a:latin typeface="PBCoffeeFirst" panose="02000603000000000000" pitchFamily="2" charset="0"/>
              <a:ea typeface="PBCoffeeFirst" panose="02000603000000000000" pitchFamily="2" charset="0"/>
            </a:endParaRPr>
          </a:p>
        </p:txBody>
      </p:sp>
      <p:pic>
        <p:nvPicPr>
          <p:cNvPr id="3" name="Picture 2" descr="A picture containing bird, flower&#10;&#10;Description automatically generated">
            <a:extLst>
              <a:ext uri="{FF2B5EF4-FFF2-40B4-BE49-F238E27FC236}">
                <a16:creationId xmlns:a16="http://schemas.microsoft.com/office/drawing/2014/main" id="{5C7985E0-E9FC-4F20-A581-8D6265131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graphicFrame>
        <p:nvGraphicFramePr>
          <p:cNvPr id="9" name="Table 2">
            <a:extLst>
              <a:ext uri="{FF2B5EF4-FFF2-40B4-BE49-F238E27FC236}">
                <a16:creationId xmlns:a16="http://schemas.microsoft.com/office/drawing/2014/main" id="{A89D24BE-5E87-431D-A7A2-BA0CBD07D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252270"/>
              </p:ext>
            </p:extLst>
          </p:nvPr>
        </p:nvGraphicFramePr>
        <p:xfrm>
          <a:off x="91731" y="747825"/>
          <a:ext cx="6674538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4846">
                  <a:extLst>
                    <a:ext uri="{9D8B030D-6E8A-4147-A177-3AD203B41FA5}">
                      <a16:colId xmlns:a16="http://schemas.microsoft.com/office/drawing/2014/main" val="334759993"/>
                    </a:ext>
                  </a:extLst>
                </a:gridCol>
                <a:gridCol w="2224846">
                  <a:extLst>
                    <a:ext uri="{9D8B030D-6E8A-4147-A177-3AD203B41FA5}">
                      <a16:colId xmlns:a16="http://schemas.microsoft.com/office/drawing/2014/main" val="3153888725"/>
                    </a:ext>
                  </a:extLst>
                </a:gridCol>
                <a:gridCol w="2224846">
                  <a:extLst>
                    <a:ext uri="{9D8B030D-6E8A-4147-A177-3AD203B41FA5}">
                      <a16:colId xmlns:a16="http://schemas.microsoft.com/office/drawing/2014/main" val="1800577770"/>
                    </a:ext>
                  </a:extLst>
                </a:gridCol>
              </a:tblGrid>
              <a:tr h="118394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KG Shake it Off" panose="02000000000000000000" pitchFamily="2" charset="0"/>
                          <a:ea typeface="PBCoffeeFirst" panose="02000603000000000000" pitchFamily="2" charset="0"/>
                        </a:rPr>
                        <a:t>Monday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552765"/>
                  </a:ext>
                </a:extLst>
              </a:tr>
              <a:tr h="11839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Reading</a:t>
                      </a: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Letters &amp; Sounds</a:t>
                      </a:r>
                    </a:p>
                    <a:p>
                      <a:pPr algn="ctr"/>
                      <a:r>
                        <a:rPr lang="en-US" sz="1200" b="0" baseline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.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Math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404836"/>
                  </a:ext>
                </a:extLst>
              </a:tr>
              <a:tr h="11839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Fine Motor</a:t>
                      </a: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Art or Sensory</a:t>
                      </a:r>
                    </a:p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Gross Motor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3885849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AD3E388-DA3C-42DA-9B33-54F6430DF238}"/>
              </a:ext>
            </a:extLst>
          </p:cNvPr>
          <p:cNvSpPr txBox="1"/>
          <p:nvPr/>
        </p:nvSpPr>
        <p:spPr>
          <a:xfrm>
            <a:off x="0" y="461687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KG Shake it Off" panose="02000000000000000000" pitchFamily="2" charset="0"/>
                <a:ea typeface="PBLemonPoundCake" panose="02000603000000000000" pitchFamily="2" charset="0"/>
              </a:rPr>
              <a:t>Week 1</a:t>
            </a:r>
            <a:endParaRPr lang="en-US" sz="1400" b="1" dirty="0">
              <a:latin typeface="KG Shake it Off" panose="02000000000000000000" pitchFamily="2" charset="0"/>
              <a:ea typeface="PBLemonPoundCake" panose="02000603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8E110F-031B-43F2-B7DC-8CA0A218FAE3}"/>
              </a:ext>
            </a:extLst>
          </p:cNvPr>
          <p:cNvSpPr/>
          <p:nvPr/>
        </p:nvSpPr>
        <p:spPr>
          <a:xfrm>
            <a:off x="797523" y="430909"/>
            <a:ext cx="60604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KG Miss Kindergarten" panose="02000000000000000000" pitchFamily="2" charset="0"/>
                <a:ea typeface="PBCoffeeFirst" panose="02000603000000000000" pitchFamily="2" charset="0"/>
              </a:rPr>
              <a:t>Write and draw in your home journal each day!</a:t>
            </a:r>
            <a:endParaRPr lang="en-US" sz="1600" dirty="0">
              <a:latin typeface="KG Miss Kindergarten" panose="02000000000000000000" pitchFamily="2" charset="0"/>
            </a:endParaRPr>
          </a:p>
        </p:txBody>
      </p:sp>
      <p:graphicFrame>
        <p:nvGraphicFramePr>
          <p:cNvPr id="12" name="Table 2">
            <a:extLst>
              <a:ext uri="{FF2B5EF4-FFF2-40B4-BE49-F238E27FC236}">
                <a16:creationId xmlns:a16="http://schemas.microsoft.com/office/drawing/2014/main" id="{F9F04F34-7CAB-44E6-99F5-253164DC72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162158"/>
              </p:ext>
            </p:extLst>
          </p:nvPr>
        </p:nvGraphicFramePr>
        <p:xfrm>
          <a:off x="99012" y="3459975"/>
          <a:ext cx="6674538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4846">
                  <a:extLst>
                    <a:ext uri="{9D8B030D-6E8A-4147-A177-3AD203B41FA5}">
                      <a16:colId xmlns:a16="http://schemas.microsoft.com/office/drawing/2014/main" val="334759993"/>
                    </a:ext>
                  </a:extLst>
                </a:gridCol>
                <a:gridCol w="2224846">
                  <a:extLst>
                    <a:ext uri="{9D8B030D-6E8A-4147-A177-3AD203B41FA5}">
                      <a16:colId xmlns:a16="http://schemas.microsoft.com/office/drawing/2014/main" val="3153888725"/>
                    </a:ext>
                  </a:extLst>
                </a:gridCol>
                <a:gridCol w="2224846">
                  <a:extLst>
                    <a:ext uri="{9D8B030D-6E8A-4147-A177-3AD203B41FA5}">
                      <a16:colId xmlns:a16="http://schemas.microsoft.com/office/drawing/2014/main" val="1800577770"/>
                    </a:ext>
                  </a:extLst>
                </a:gridCol>
              </a:tblGrid>
              <a:tr h="118394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KG Shake it Off" panose="02000000000000000000" pitchFamily="2" charset="0"/>
                          <a:ea typeface="PBCoffeeFirst" panose="02000603000000000000" pitchFamily="2" charset="0"/>
                        </a:rPr>
                        <a:t>Tuesday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552765"/>
                  </a:ext>
                </a:extLst>
              </a:tr>
              <a:tr h="11839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Reading</a:t>
                      </a: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Letters &amp; Sounds</a:t>
                      </a:r>
                    </a:p>
                    <a:p>
                      <a:pPr algn="ctr"/>
                      <a:r>
                        <a:rPr lang="en-US" sz="1200" b="0" baseline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.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Math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404836"/>
                  </a:ext>
                </a:extLst>
              </a:tr>
              <a:tr h="11839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Fine Motor</a:t>
                      </a: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Art or Sensory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Gross Motor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3885849"/>
                  </a:ext>
                </a:extLst>
              </a:tr>
            </a:tbl>
          </a:graphicData>
        </a:graphic>
      </p:graphicFrame>
      <p:graphicFrame>
        <p:nvGraphicFramePr>
          <p:cNvPr id="13" name="Table 2">
            <a:extLst>
              <a:ext uri="{FF2B5EF4-FFF2-40B4-BE49-F238E27FC236}">
                <a16:creationId xmlns:a16="http://schemas.microsoft.com/office/drawing/2014/main" id="{F5781C5C-148B-4829-9450-C38A5D9476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773868"/>
              </p:ext>
            </p:extLst>
          </p:nvPr>
        </p:nvGraphicFramePr>
        <p:xfrm>
          <a:off x="99012" y="6194243"/>
          <a:ext cx="6674538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4846">
                  <a:extLst>
                    <a:ext uri="{9D8B030D-6E8A-4147-A177-3AD203B41FA5}">
                      <a16:colId xmlns:a16="http://schemas.microsoft.com/office/drawing/2014/main" val="334759993"/>
                    </a:ext>
                  </a:extLst>
                </a:gridCol>
                <a:gridCol w="2224846">
                  <a:extLst>
                    <a:ext uri="{9D8B030D-6E8A-4147-A177-3AD203B41FA5}">
                      <a16:colId xmlns:a16="http://schemas.microsoft.com/office/drawing/2014/main" val="3153888725"/>
                    </a:ext>
                  </a:extLst>
                </a:gridCol>
                <a:gridCol w="2224846">
                  <a:extLst>
                    <a:ext uri="{9D8B030D-6E8A-4147-A177-3AD203B41FA5}">
                      <a16:colId xmlns:a16="http://schemas.microsoft.com/office/drawing/2014/main" val="1800577770"/>
                    </a:ext>
                  </a:extLst>
                </a:gridCol>
              </a:tblGrid>
              <a:tr h="118394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KG Shake it Off" panose="02000000000000000000" pitchFamily="2" charset="0"/>
                          <a:ea typeface="PBCoffeeFirst" panose="02000603000000000000" pitchFamily="2" charset="0"/>
                        </a:rPr>
                        <a:t>Tuesday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552765"/>
                  </a:ext>
                </a:extLst>
              </a:tr>
              <a:tr h="11839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Reading</a:t>
                      </a: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Letters &amp; Sounds</a:t>
                      </a:r>
                    </a:p>
                    <a:p>
                      <a:pPr algn="ctr"/>
                      <a:r>
                        <a:rPr lang="en-US" sz="1200" b="0" baseline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.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Math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404836"/>
                  </a:ext>
                </a:extLst>
              </a:tr>
              <a:tr h="11839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Fine Motor</a:t>
                      </a: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Art or Sensory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Gross Motor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3885849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C317A802-0A0C-4A26-A091-DF876D70B329}"/>
              </a:ext>
            </a:extLst>
          </p:cNvPr>
          <p:cNvSpPr/>
          <p:nvPr/>
        </p:nvSpPr>
        <p:spPr>
          <a:xfrm>
            <a:off x="-2102601" y="2245423"/>
            <a:ext cx="20530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KG Miss Kindergarten" panose="02000000000000000000" pitchFamily="2" charset="0"/>
              </a:rPr>
              <a:t>Click on the text to edit, add text, or delete.</a:t>
            </a:r>
          </a:p>
          <a:p>
            <a:pPr algn="ctr"/>
            <a:endParaRPr lang="en-US" b="1" dirty="0">
              <a:latin typeface="KG Miss Kindergarten" panose="02000000000000000000" pitchFamily="2" charset="0"/>
            </a:endParaRPr>
          </a:p>
          <a:p>
            <a:pPr algn="ctr"/>
            <a:r>
              <a:rPr lang="en-US" b="1" dirty="0">
                <a:latin typeface="KG Miss Kindergarten" panose="02000000000000000000" pitchFamily="2" charset="0"/>
              </a:rPr>
              <a:t>Almost all of the text is editable. </a:t>
            </a:r>
          </a:p>
        </p:txBody>
      </p:sp>
    </p:spTree>
    <p:extLst>
      <p:ext uri="{BB962C8B-B14F-4D97-AF65-F5344CB8AC3E}">
        <p14:creationId xmlns:p14="http://schemas.microsoft.com/office/powerpoint/2010/main" val="1971494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ird&#10;&#10;Description automatically generated">
            <a:extLst>
              <a:ext uri="{FF2B5EF4-FFF2-40B4-BE49-F238E27FC236}">
                <a16:creationId xmlns:a16="http://schemas.microsoft.com/office/drawing/2014/main" id="{DBB60939-BA39-40A3-BBE6-D7A525D98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3B0945-CC64-4E42-AEC1-53BD0D36C980}"/>
              </a:ext>
            </a:extLst>
          </p:cNvPr>
          <p:cNvSpPr txBox="1"/>
          <p:nvPr/>
        </p:nvSpPr>
        <p:spPr>
          <a:xfrm rot="16200000">
            <a:off x="6307235" y="8680959"/>
            <a:ext cx="85632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latin typeface="KG LET HER GO SOLID" panose="02000506000000020004" pitchFamily="2" charset="0"/>
              </a:rPr>
              <a:t>POCKET OF PRESCHOOL </a:t>
            </a:r>
          </a:p>
        </p:txBody>
      </p:sp>
      <p:graphicFrame>
        <p:nvGraphicFramePr>
          <p:cNvPr id="9" name="Table 2">
            <a:extLst>
              <a:ext uri="{FF2B5EF4-FFF2-40B4-BE49-F238E27FC236}">
                <a16:creationId xmlns:a16="http://schemas.microsoft.com/office/drawing/2014/main" id="{70B42245-8041-4F7B-ABB2-4D47611501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635764"/>
              </p:ext>
            </p:extLst>
          </p:nvPr>
        </p:nvGraphicFramePr>
        <p:xfrm>
          <a:off x="119637" y="6397957"/>
          <a:ext cx="667453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4846">
                  <a:extLst>
                    <a:ext uri="{9D8B030D-6E8A-4147-A177-3AD203B41FA5}">
                      <a16:colId xmlns:a16="http://schemas.microsoft.com/office/drawing/2014/main" val="334759993"/>
                    </a:ext>
                  </a:extLst>
                </a:gridCol>
                <a:gridCol w="2224846">
                  <a:extLst>
                    <a:ext uri="{9D8B030D-6E8A-4147-A177-3AD203B41FA5}">
                      <a16:colId xmlns:a16="http://schemas.microsoft.com/office/drawing/2014/main" val="3153888725"/>
                    </a:ext>
                  </a:extLst>
                </a:gridCol>
                <a:gridCol w="2224846">
                  <a:extLst>
                    <a:ext uri="{9D8B030D-6E8A-4147-A177-3AD203B41FA5}">
                      <a16:colId xmlns:a16="http://schemas.microsoft.com/office/drawing/2014/main" val="1800577770"/>
                    </a:ext>
                  </a:extLst>
                </a:gridCol>
              </a:tblGrid>
              <a:tr h="262772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KG Shake it Off" panose="02000000000000000000" pitchFamily="2" charset="0"/>
                          <a:ea typeface="PBCoffeeFirst" panose="02000603000000000000" pitchFamily="2" charset="0"/>
                        </a:rPr>
                        <a:t>Apps to try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552765"/>
                  </a:ext>
                </a:extLst>
              </a:tr>
              <a:tr h="113867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Vooks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Brings books to life.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LetterSchool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Practice writing letters and numbers.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Starfall </a:t>
                      </a:r>
                    </a:p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Learn about letters and sounds.</a:t>
                      </a:r>
                    </a:p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404836"/>
                  </a:ext>
                </a:extLst>
              </a:tr>
            </a:tbl>
          </a:graphicData>
        </a:graphic>
      </p:graphicFrame>
      <p:graphicFrame>
        <p:nvGraphicFramePr>
          <p:cNvPr id="10" name="Table 2">
            <a:extLst>
              <a:ext uri="{FF2B5EF4-FFF2-40B4-BE49-F238E27FC236}">
                <a16:creationId xmlns:a16="http://schemas.microsoft.com/office/drawing/2014/main" id="{FD922EEE-F30A-46F4-B6AE-53CB63997D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445457"/>
              </p:ext>
            </p:extLst>
          </p:nvPr>
        </p:nvGraphicFramePr>
        <p:xfrm>
          <a:off x="119637" y="8024939"/>
          <a:ext cx="6674538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4846">
                  <a:extLst>
                    <a:ext uri="{9D8B030D-6E8A-4147-A177-3AD203B41FA5}">
                      <a16:colId xmlns:a16="http://schemas.microsoft.com/office/drawing/2014/main" val="334759993"/>
                    </a:ext>
                  </a:extLst>
                </a:gridCol>
                <a:gridCol w="2224846">
                  <a:extLst>
                    <a:ext uri="{9D8B030D-6E8A-4147-A177-3AD203B41FA5}">
                      <a16:colId xmlns:a16="http://schemas.microsoft.com/office/drawing/2014/main" val="3153888725"/>
                    </a:ext>
                  </a:extLst>
                </a:gridCol>
                <a:gridCol w="2224846">
                  <a:extLst>
                    <a:ext uri="{9D8B030D-6E8A-4147-A177-3AD203B41FA5}">
                      <a16:colId xmlns:a16="http://schemas.microsoft.com/office/drawing/2014/main" val="1800577770"/>
                    </a:ext>
                  </a:extLst>
                </a:gridCol>
              </a:tblGrid>
              <a:tr h="118394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KG Shake it Off" panose="02000000000000000000" pitchFamily="2" charset="0"/>
                          <a:ea typeface="PBCoffeeFirst" panose="02000603000000000000" pitchFamily="2" charset="0"/>
                        </a:rPr>
                        <a:t>Websites and apps to get kids moving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552765"/>
                  </a:ext>
                </a:extLst>
              </a:tr>
              <a:tr h="11839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GoNoddle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!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YouTube or an app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Dance-</a:t>
                      </a:r>
                      <a:r>
                        <a:rPr lang="en-US" sz="1200" b="0" i="0" dirty="0" err="1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alongs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, yoga, and more.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Jack Hartman</a:t>
                      </a:r>
                    </a:p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YouTube</a:t>
                      </a:r>
                    </a:p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Sings and dances to children's songs.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Cosmic Yoga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You Tube</a:t>
                      </a:r>
                    </a:p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Yoga and mindfulness for kids.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404836"/>
                  </a:ext>
                </a:extLst>
              </a:tr>
            </a:tbl>
          </a:graphicData>
        </a:graphic>
      </p:graphicFrame>
      <p:pic>
        <p:nvPicPr>
          <p:cNvPr id="11" name="Picture 2" descr="Image result for letterschool">
            <a:extLst>
              <a:ext uri="{FF2B5EF4-FFF2-40B4-BE49-F238E27FC236}">
                <a16:creationId xmlns:a16="http://schemas.microsoft.com/office/drawing/2014/main" id="{642C782D-D039-4A8D-8824-B81E0B702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553" y="7285547"/>
            <a:ext cx="509264" cy="509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Image result for vooks">
            <a:extLst>
              <a:ext uri="{FF2B5EF4-FFF2-40B4-BE49-F238E27FC236}">
                <a16:creationId xmlns:a16="http://schemas.microsoft.com/office/drawing/2014/main" id="{DD395851-6242-44B6-810E-A845FC3F30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79" t="15523" r="30727" b="13910"/>
          <a:stretch/>
        </p:blipFill>
        <p:spPr bwMode="auto">
          <a:xfrm>
            <a:off x="999865" y="7285547"/>
            <a:ext cx="516779" cy="509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mage result for starfall">
            <a:extLst>
              <a:ext uri="{FF2B5EF4-FFF2-40B4-BE49-F238E27FC236}">
                <a16:creationId xmlns:a16="http://schemas.microsoft.com/office/drawing/2014/main" id="{0062E7CD-0DB4-4C8C-BA9D-180C1B42D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209" y="7285547"/>
            <a:ext cx="509264" cy="509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e 2">
            <a:extLst>
              <a:ext uri="{FF2B5EF4-FFF2-40B4-BE49-F238E27FC236}">
                <a16:creationId xmlns:a16="http://schemas.microsoft.com/office/drawing/2014/main" id="{58DF2B6A-3B9F-4785-94D0-9C872B05A4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39569"/>
              </p:ext>
            </p:extLst>
          </p:nvPr>
        </p:nvGraphicFramePr>
        <p:xfrm>
          <a:off x="91731" y="800241"/>
          <a:ext cx="6674538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4846">
                  <a:extLst>
                    <a:ext uri="{9D8B030D-6E8A-4147-A177-3AD203B41FA5}">
                      <a16:colId xmlns:a16="http://schemas.microsoft.com/office/drawing/2014/main" val="334759993"/>
                    </a:ext>
                  </a:extLst>
                </a:gridCol>
                <a:gridCol w="2224846">
                  <a:extLst>
                    <a:ext uri="{9D8B030D-6E8A-4147-A177-3AD203B41FA5}">
                      <a16:colId xmlns:a16="http://schemas.microsoft.com/office/drawing/2014/main" val="3153888725"/>
                    </a:ext>
                  </a:extLst>
                </a:gridCol>
                <a:gridCol w="2224846">
                  <a:extLst>
                    <a:ext uri="{9D8B030D-6E8A-4147-A177-3AD203B41FA5}">
                      <a16:colId xmlns:a16="http://schemas.microsoft.com/office/drawing/2014/main" val="1800577770"/>
                    </a:ext>
                  </a:extLst>
                </a:gridCol>
              </a:tblGrid>
              <a:tr h="118394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KG Shake it Off" panose="02000000000000000000" pitchFamily="2" charset="0"/>
                          <a:ea typeface="PBCoffeeFirst" panose="02000603000000000000" pitchFamily="2" charset="0"/>
                        </a:rPr>
                        <a:t>Thursday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552765"/>
                  </a:ext>
                </a:extLst>
              </a:tr>
              <a:tr h="11839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Reading</a:t>
                      </a: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Letters &amp; Sounds</a:t>
                      </a:r>
                    </a:p>
                    <a:p>
                      <a:pPr algn="ctr"/>
                      <a:r>
                        <a:rPr lang="en-US" sz="1200" b="0" baseline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.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Math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404836"/>
                  </a:ext>
                </a:extLst>
              </a:tr>
              <a:tr h="11839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Fine Motor</a:t>
                      </a: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Art or Sensory</a:t>
                      </a:r>
                    </a:p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Gross Motor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3885849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7F37DBB5-2E34-48B9-A3E5-BA9B53A58269}"/>
              </a:ext>
            </a:extLst>
          </p:cNvPr>
          <p:cNvSpPr txBox="1"/>
          <p:nvPr/>
        </p:nvSpPr>
        <p:spPr>
          <a:xfrm>
            <a:off x="0" y="461687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KG Shake it Off" panose="02000000000000000000" pitchFamily="2" charset="0"/>
                <a:ea typeface="PBLemonPoundCake" panose="02000603000000000000" pitchFamily="2" charset="0"/>
              </a:rPr>
              <a:t>Week 1</a:t>
            </a:r>
            <a:endParaRPr lang="en-US" sz="1400" b="1" dirty="0">
              <a:latin typeface="KG Shake it Off" panose="02000000000000000000" pitchFamily="2" charset="0"/>
              <a:ea typeface="PBLemonPoundCake" panose="02000603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DBCC6B-4484-4B10-83F5-82981B8C580D}"/>
              </a:ext>
            </a:extLst>
          </p:cNvPr>
          <p:cNvSpPr/>
          <p:nvPr/>
        </p:nvSpPr>
        <p:spPr>
          <a:xfrm>
            <a:off x="797523" y="430909"/>
            <a:ext cx="60604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KG Miss Kindergarten" panose="02000000000000000000" pitchFamily="2" charset="0"/>
                <a:ea typeface="PBCoffeeFirst" panose="02000603000000000000" pitchFamily="2" charset="0"/>
              </a:rPr>
              <a:t>Write and draw in your home journal each day!</a:t>
            </a:r>
            <a:endParaRPr lang="en-US" sz="1600" dirty="0">
              <a:latin typeface="KG Miss Kindergarten" panose="02000000000000000000" pitchFamily="2" charset="0"/>
            </a:endParaRPr>
          </a:p>
        </p:txBody>
      </p:sp>
      <p:graphicFrame>
        <p:nvGraphicFramePr>
          <p:cNvPr id="18" name="Table 2">
            <a:extLst>
              <a:ext uri="{FF2B5EF4-FFF2-40B4-BE49-F238E27FC236}">
                <a16:creationId xmlns:a16="http://schemas.microsoft.com/office/drawing/2014/main" id="{990459D9-6C89-4C88-BF95-65400C73C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972147"/>
              </p:ext>
            </p:extLst>
          </p:nvPr>
        </p:nvGraphicFramePr>
        <p:xfrm>
          <a:off x="99012" y="3570631"/>
          <a:ext cx="6674538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4846">
                  <a:extLst>
                    <a:ext uri="{9D8B030D-6E8A-4147-A177-3AD203B41FA5}">
                      <a16:colId xmlns:a16="http://schemas.microsoft.com/office/drawing/2014/main" val="334759993"/>
                    </a:ext>
                  </a:extLst>
                </a:gridCol>
                <a:gridCol w="2224846">
                  <a:extLst>
                    <a:ext uri="{9D8B030D-6E8A-4147-A177-3AD203B41FA5}">
                      <a16:colId xmlns:a16="http://schemas.microsoft.com/office/drawing/2014/main" val="3153888725"/>
                    </a:ext>
                  </a:extLst>
                </a:gridCol>
                <a:gridCol w="2224846">
                  <a:extLst>
                    <a:ext uri="{9D8B030D-6E8A-4147-A177-3AD203B41FA5}">
                      <a16:colId xmlns:a16="http://schemas.microsoft.com/office/drawing/2014/main" val="1800577770"/>
                    </a:ext>
                  </a:extLst>
                </a:gridCol>
              </a:tblGrid>
              <a:tr h="118394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KG Shake it Off" panose="02000000000000000000" pitchFamily="2" charset="0"/>
                          <a:ea typeface="PBCoffeeFirst" panose="02000603000000000000" pitchFamily="2" charset="0"/>
                        </a:rPr>
                        <a:t>Thursday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552765"/>
                  </a:ext>
                </a:extLst>
              </a:tr>
              <a:tr h="11839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Reading</a:t>
                      </a: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Letters &amp; Sounds</a:t>
                      </a:r>
                    </a:p>
                    <a:p>
                      <a:pPr algn="ctr"/>
                      <a:r>
                        <a:rPr lang="en-US" sz="1200" b="0" baseline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.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Math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404836"/>
                  </a:ext>
                </a:extLst>
              </a:tr>
              <a:tr h="11839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Fine Motor</a:t>
                      </a: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KG Miss Kindergarte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Art or Sensory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Gross Motor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3885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097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184</Words>
  <Application>Microsoft Office PowerPoint</Application>
  <PresentationFormat>On-screen Show (4:3)</PresentationFormat>
  <Paragraphs>97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KG LET HER GO SOLID</vt:lpstr>
      <vt:lpstr>KG Miss Kindergarten</vt:lpstr>
      <vt:lpstr>KG Shake it Off</vt:lpstr>
      <vt:lpstr>PBCoffeeFirst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pocke</dc:creator>
  <cp:lastModifiedBy>pocke</cp:lastModifiedBy>
  <cp:revision>3</cp:revision>
  <dcterms:created xsi:type="dcterms:W3CDTF">2020-03-13T09:02:40Z</dcterms:created>
  <dcterms:modified xsi:type="dcterms:W3CDTF">2020-03-13T09:18:17Z</dcterms:modified>
</cp:coreProperties>
</file>