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EB Garamond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EBGaramond-bold.fntdata"/><Relationship Id="rId30" Type="http://schemas.openxmlformats.org/officeDocument/2006/relationships/font" Target="fonts/EBGaramond-regular.fntdata"/><Relationship Id="rId11" Type="http://schemas.openxmlformats.org/officeDocument/2006/relationships/slide" Target="slides/slide6.xml"/><Relationship Id="rId33" Type="http://schemas.openxmlformats.org/officeDocument/2006/relationships/font" Target="fonts/EBGaramond-boldItalic.fntdata"/><Relationship Id="rId10" Type="http://schemas.openxmlformats.org/officeDocument/2006/relationships/slide" Target="slides/slide5.xml"/><Relationship Id="rId32" Type="http://schemas.openxmlformats.org/officeDocument/2006/relationships/font" Target="fonts/EBGaramond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e8418a13e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e8418a13e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e8418a13e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e8418a13e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e8418a13e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e8418a13e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Born on an Anne Arundel County tobacco plantation in</a:t>
            </a:r>
            <a:r>
              <a:rPr lang="en">
                <a:solidFill>
                  <a:srgbClr val="FF0000"/>
                </a:solidFill>
              </a:rPr>
              <a:t> 1795</a:t>
            </a:r>
            <a:r>
              <a:rPr lang="en"/>
              <a:t>, Johns Hopkins made a fortune as a </a:t>
            </a:r>
            <a:r>
              <a:rPr lang="en">
                <a:solidFill>
                  <a:srgbClr val="FF0000"/>
                </a:solidFill>
              </a:rPr>
              <a:t>merchant supplying settlers on the western frontier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Hopkins then turned to </a:t>
            </a:r>
            <a:r>
              <a:rPr lang="en">
                <a:solidFill>
                  <a:srgbClr val="FF0000"/>
                </a:solidFill>
              </a:rPr>
              <a:t>banking</a:t>
            </a:r>
            <a:r>
              <a:rPr lang="en"/>
              <a:t>, and was an early </a:t>
            </a:r>
            <a:r>
              <a:rPr lang="en">
                <a:solidFill>
                  <a:srgbClr val="FF0000"/>
                </a:solidFill>
              </a:rPr>
              <a:t>investor in the B&amp;O Railroad</a:t>
            </a:r>
            <a:r>
              <a:rPr lang="en"/>
              <a:t> — twice using his personal fortune to save the railroad from bankruptcy.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After Hopkins’ death on Christmas Eve 1873, his</a:t>
            </a:r>
            <a:r>
              <a:rPr lang="en">
                <a:solidFill>
                  <a:srgbClr val="FF0000"/>
                </a:solidFill>
              </a:rPr>
              <a:t> $8 million fortune was left to establish a university and hospital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e8418a13e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e8418a13e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e8418a13e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e8418a13e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e8418a13e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e8418a13e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e8418a13e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e8418a13e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e8418a13e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e8418a13e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e8418a13e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e8418a13e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e8418a13e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e8418a13e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e8418a13e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e8418a13e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e8418a13e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e8418a13e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e8418a13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e8418a13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e8418a13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e8418a13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e8418a13e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e8418a13e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e8418a13e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e8418a13e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e8418a13e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e8418a13e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e8418a13e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e8418a13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e8418a13e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e8418a13e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e8418a13e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e8418a13e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9499eb98d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9499eb98d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5f7311379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5f7311379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e8418a13e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e8418a13e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644650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AUTOLAYOUT"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" name="Google Shape;52;p13"/>
          <p:cNvGrpSpPr/>
          <p:nvPr/>
        </p:nvGrpSpPr>
        <p:grpSpPr>
          <a:xfrm>
            <a:off x="0" y="0"/>
            <a:ext cx="9144153" cy="5143624"/>
            <a:chOff x="-77" y="25"/>
            <a:chExt cx="9144153" cy="5143624"/>
          </a:xfrm>
        </p:grpSpPr>
        <p:sp>
          <p:nvSpPr>
            <p:cNvPr id="53" name="Google Shape;53;p13"/>
            <p:cNvSpPr/>
            <p:nvPr/>
          </p:nvSpPr>
          <p:spPr>
            <a:xfrm rot="-5400000">
              <a:off x="-47653" y="219061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3"/>
            <p:cNvSpPr/>
            <p:nvPr/>
          </p:nvSpPr>
          <p:spPr>
            <a:xfrm rot="-5400000">
              <a:off x="-47653" y="304787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3"/>
            <p:cNvSpPr/>
            <p:nvPr/>
          </p:nvSpPr>
          <p:spPr>
            <a:xfrm rot="-5400000">
              <a:off x="-47653" y="390514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 rot="-5400000">
              <a:off x="-47653" y="47618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 rot="-5400000">
              <a:off x="-47653" y="13334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3"/>
            <p:cNvSpPr/>
            <p:nvPr/>
          </p:nvSpPr>
          <p:spPr>
            <a:xfrm rot="5400000">
              <a:off x="714198" y="176215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3"/>
            <p:cNvSpPr/>
            <p:nvPr/>
          </p:nvSpPr>
          <p:spPr>
            <a:xfrm rot="-5400000">
              <a:off x="714322" y="219061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 rot="5400000">
              <a:off x="714198" y="261942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 rot="-5400000">
              <a:off x="714322" y="304787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/>
            <p:nvPr/>
          </p:nvSpPr>
          <p:spPr>
            <a:xfrm rot="5400000">
              <a:off x="714198" y="347668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 rot="-5400000">
              <a:off x="714322" y="390514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 rot="5400000">
              <a:off x="714198" y="43339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 rot="5400000">
              <a:off x="714198" y="4772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 rot="-5400000">
              <a:off x="714322" y="47618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 rot="5400000">
              <a:off x="714198" y="90499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 rot="-5400000">
              <a:off x="714322" y="13334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 rot="5400000">
              <a:off x="1476173" y="176215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 rot="-5400000">
              <a:off x="1476296" y="219061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 rot="5400000">
              <a:off x="1476173" y="261942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 rot="-5400000">
              <a:off x="1476296" y="304787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 rot="5400000">
              <a:off x="1476173" y="347668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 rot="-5400000">
              <a:off x="1476296" y="390514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 rot="5400000">
              <a:off x="1476173" y="43339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 rot="5400000">
              <a:off x="1476173" y="4772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 rot="-5400000">
              <a:off x="1476296" y="47618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 rot="5400000">
              <a:off x="1476173" y="90499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 rot="-5400000">
              <a:off x="1476296" y="13334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 rot="5400000">
              <a:off x="2238147" y="176215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 rot="-5400000">
              <a:off x="2238271" y="219061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 rot="5400000">
              <a:off x="2238147" y="261942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 rot="-5400000">
              <a:off x="2238271" y="304787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 rot="5400000">
              <a:off x="2238147" y="347668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 rot="-5400000">
              <a:off x="2238271" y="390514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 rot="5400000">
              <a:off x="2238147" y="43339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 rot="5400000">
              <a:off x="2238147" y="4772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 rot="-5400000">
              <a:off x="2238271" y="47618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 rot="5400000">
              <a:off x="2238147" y="90499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 rot="-5400000">
              <a:off x="2238271" y="13334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 rot="5400000">
              <a:off x="3000173" y="176215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 rot="-5400000">
              <a:off x="3000297" y="219061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 rot="5400000">
              <a:off x="3000173" y="261942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 rot="-5400000">
              <a:off x="3000297" y="304787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 rot="5400000">
              <a:off x="3000173" y="347668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 rot="-5400000">
              <a:off x="3000297" y="390514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 rot="5400000">
              <a:off x="3000173" y="43339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 rot="5400000">
              <a:off x="3000173" y="4772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 rot="-5400000">
              <a:off x="3000297" y="47618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 rot="5400000">
              <a:off x="3000173" y="90499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 rot="-5400000">
              <a:off x="3000297" y="13334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 rot="5400000">
              <a:off x="3762251" y="176215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 rot="-5400000">
              <a:off x="3762374" y="219061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 rot="5400000">
              <a:off x="3762251" y="261942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 rot="-5400000">
              <a:off x="3762374" y="304787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 rot="5400000">
              <a:off x="3762251" y="347668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 rot="-5400000">
              <a:off x="3762374" y="390514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 rot="5400000">
              <a:off x="3762251" y="43339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 rot="5400000">
              <a:off x="3762251" y="4772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 rot="-5400000">
              <a:off x="3762374" y="47618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 rot="5400000">
              <a:off x="3762251" y="90499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 rot="-5400000">
              <a:off x="3762374" y="13334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 rot="5400000">
              <a:off x="-47777" y="176215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 rot="5400000">
              <a:off x="-47777" y="261942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 rot="5400000">
              <a:off x="-47777" y="347668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 rot="5400000">
              <a:off x="-47777" y="43339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 rot="-5400000">
              <a:off x="166697" y="4548163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 rot="5400000">
              <a:off x="-47777" y="4772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3"/>
            <p:cNvSpPr/>
            <p:nvPr/>
          </p:nvSpPr>
          <p:spPr>
            <a:xfrm rot="5400000">
              <a:off x="-47777" y="90499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3"/>
            <p:cNvSpPr/>
            <p:nvPr/>
          </p:nvSpPr>
          <p:spPr>
            <a:xfrm flipH="1" rot="-5400000">
              <a:off x="166697" y="-166420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3"/>
            <p:cNvSpPr/>
            <p:nvPr/>
          </p:nvSpPr>
          <p:spPr>
            <a:xfrm rot="-5400000">
              <a:off x="928672" y="4548163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3"/>
            <p:cNvSpPr/>
            <p:nvPr/>
          </p:nvSpPr>
          <p:spPr>
            <a:xfrm flipH="1" rot="-5400000">
              <a:off x="928672" y="-166420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3"/>
            <p:cNvSpPr/>
            <p:nvPr/>
          </p:nvSpPr>
          <p:spPr>
            <a:xfrm rot="-5400000">
              <a:off x="1690646" y="4548163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3"/>
            <p:cNvSpPr/>
            <p:nvPr/>
          </p:nvSpPr>
          <p:spPr>
            <a:xfrm flipH="1" rot="-5400000">
              <a:off x="1690646" y="-166420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3"/>
            <p:cNvSpPr/>
            <p:nvPr/>
          </p:nvSpPr>
          <p:spPr>
            <a:xfrm rot="-5400000">
              <a:off x="2452621" y="4548163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3"/>
            <p:cNvSpPr/>
            <p:nvPr/>
          </p:nvSpPr>
          <p:spPr>
            <a:xfrm flipH="1" rot="-5400000">
              <a:off x="2452621" y="-166420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3"/>
            <p:cNvSpPr/>
            <p:nvPr/>
          </p:nvSpPr>
          <p:spPr>
            <a:xfrm rot="-5400000">
              <a:off x="3214647" y="4548163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3"/>
            <p:cNvSpPr/>
            <p:nvPr/>
          </p:nvSpPr>
          <p:spPr>
            <a:xfrm flipH="1" rot="-5400000">
              <a:off x="3214647" y="-166420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3"/>
            <p:cNvSpPr/>
            <p:nvPr/>
          </p:nvSpPr>
          <p:spPr>
            <a:xfrm rot="-5400000">
              <a:off x="3976724" y="4548163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3"/>
            <p:cNvSpPr/>
            <p:nvPr/>
          </p:nvSpPr>
          <p:spPr>
            <a:xfrm flipH="1" rot="-5400000">
              <a:off x="3976724" y="-166420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3"/>
            <p:cNvSpPr/>
            <p:nvPr/>
          </p:nvSpPr>
          <p:spPr>
            <a:xfrm rot="-5400000">
              <a:off x="4524349" y="219061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3"/>
            <p:cNvSpPr/>
            <p:nvPr/>
          </p:nvSpPr>
          <p:spPr>
            <a:xfrm rot="-5400000">
              <a:off x="4524349" y="304787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3"/>
            <p:cNvSpPr/>
            <p:nvPr/>
          </p:nvSpPr>
          <p:spPr>
            <a:xfrm rot="-5400000">
              <a:off x="4524349" y="390514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3"/>
            <p:cNvSpPr/>
            <p:nvPr/>
          </p:nvSpPr>
          <p:spPr>
            <a:xfrm rot="-5400000">
              <a:off x="4524349" y="47618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3"/>
            <p:cNvSpPr/>
            <p:nvPr/>
          </p:nvSpPr>
          <p:spPr>
            <a:xfrm rot="-5400000">
              <a:off x="4524349" y="13334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3"/>
            <p:cNvSpPr/>
            <p:nvPr/>
          </p:nvSpPr>
          <p:spPr>
            <a:xfrm rot="5400000">
              <a:off x="5286200" y="176215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3"/>
            <p:cNvSpPr/>
            <p:nvPr/>
          </p:nvSpPr>
          <p:spPr>
            <a:xfrm rot="-5400000">
              <a:off x="5286324" y="219061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3"/>
            <p:cNvSpPr/>
            <p:nvPr/>
          </p:nvSpPr>
          <p:spPr>
            <a:xfrm rot="5400000">
              <a:off x="5286200" y="261942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3"/>
            <p:cNvSpPr/>
            <p:nvPr/>
          </p:nvSpPr>
          <p:spPr>
            <a:xfrm rot="-5400000">
              <a:off x="5286324" y="304787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3"/>
            <p:cNvSpPr/>
            <p:nvPr/>
          </p:nvSpPr>
          <p:spPr>
            <a:xfrm rot="5400000">
              <a:off x="5286200" y="347668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3"/>
            <p:cNvSpPr/>
            <p:nvPr/>
          </p:nvSpPr>
          <p:spPr>
            <a:xfrm rot="-5400000">
              <a:off x="5286324" y="390514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3"/>
            <p:cNvSpPr/>
            <p:nvPr/>
          </p:nvSpPr>
          <p:spPr>
            <a:xfrm rot="5400000">
              <a:off x="5286200" y="43339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 rot="5400000">
              <a:off x="5286200" y="4772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 rot="-5400000">
              <a:off x="5286324" y="47618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 rot="5400000">
              <a:off x="5286200" y="90499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3"/>
            <p:cNvSpPr/>
            <p:nvPr/>
          </p:nvSpPr>
          <p:spPr>
            <a:xfrm rot="-5400000">
              <a:off x="5286324" y="13334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3"/>
            <p:cNvSpPr/>
            <p:nvPr/>
          </p:nvSpPr>
          <p:spPr>
            <a:xfrm rot="5400000">
              <a:off x="6048175" y="176215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3"/>
            <p:cNvSpPr/>
            <p:nvPr/>
          </p:nvSpPr>
          <p:spPr>
            <a:xfrm rot="-5400000">
              <a:off x="6048298" y="219061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3"/>
            <p:cNvSpPr/>
            <p:nvPr/>
          </p:nvSpPr>
          <p:spPr>
            <a:xfrm rot="5400000">
              <a:off x="6048175" y="261942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3"/>
            <p:cNvSpPr/>
            <p:nvPr/>
          </p:nvSpPr>
          <p:spPr>
            <a:xfrm rot="-5400000">
              <a:off x="6048298" y="304787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3"/>
            <p:cNvSpPr/>
            <p:nvPr/>
          </p:nvSpPr>
          <p:spPr>
            <a:xfrm rot="5400000">
              <a:off x="6048175" y="347668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3"/>
            <p:cNvSpPr/>
            <p:nvPr/>
          </p:nvSpPr>
          <p:spPr>
            <a:xfrm rot="-5400000">
              <a:off x="6048298" y="390514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3"/>
            <p:cNvSpPr/>
            <p:nvPr/>
          </p:nvSpPr>
          <p:spPr>
            <a:xfrm rot="5400000">
              <a:off x="6048175" y="43339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3"/>
            <p:cNvSpPr/>
            <p:nvPr/>
          </p:nvSpPr>
          <p:spPr>
            <a:xfrm rot="5400000">
              <a:off x="6048175" y="4772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3"/>
            <p:cNvSpPr/>
            <p:nvPr/>
          </p:nvSpPr>
          <p:spPr>
            <a:xfrm rot="-5400000">
              <a:off x="6048298" y="47618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3"/>
            <p:cNvSpPr/>
            <p:nvPr/>
          </p:nvSpPr>
          <p:spPr>
            <a:xfrm rot="5400000">
              <a:off x="6048175" y="90499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3"/>
            <p:cNvSpPr/>
            <p:nvPr/>
          </p:nvSpPr>
          <p:spPr>
            <a:xfrm rot="-5400000">
              <a:off x="6048298" y="13334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3"/>
            <p:cNvSpPr/>
            <p:nvPr/>
          </p:nvSpPr>
          <p:spPr>
            <a:xfrm rot="5400000">
              <a:off x="6810149" y="176215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3"/>
            <p:cNvSpPr/>
            <p:nvPr/>
          </p:nvSpPr>
          <p:spPr>
            <a:xfrm rot="-5400000">
              <a:off x="6810273" y="219061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3"/>
            <p:cNvSpPr/>
            <p:nvPr/>
          </p:nvSpPr>
          <p:spPr>
            <a:xfrm rot="5400000">
              <a:off x="6810149" y="261942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3"/>
            <p:cNvSpPr/>
            <p:nvPr/>
          </p:nvSpPr>
          <p:spPr>
            <a:xfrm rot="-5400000">
              <a:off x="6810273" y="304787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3"/>
            <p:cNvSpPr/>
            <p:nvPr/>
          </p:nvSpPr>
          <p:spPr>
            <a:xfrm rot="5400000">
              <a:off x="6810149" y="347668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3"/>
            <p:cNvSpPr/>
            <p:nvPr/>
          </p:nvSpPr>
          <p:spPr>
            <a:xfrm rot="-5400000">
              <a:off x="6810273" y="390514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3"/>
            <p:cNvSpPr/>
            <p:nvPr/>
          </p:nvSpPr>
          <p:spPr>
            <a:xfrm rot="5400000">
              <a:off x="6810149" y="43339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3"/>
            <p:cNvSpPr/>
            <p:nvPr/>
          </p:nvSpPr>
          <p:spPr>
            <a:xfrm rot="5400000">
              <a:off x="6810149" y="4772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3"/>
            <p:cNvSpPr/>
            <p:nvPr/>
          </p:nvSpPr>
          <p:spPr>
            <a:xfrm rot="-5400000">
              <a:off x="6810273" y="47618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3"/>
            <p:cNvSpPr/>
            <p:nvPr/>
          </p:nvSpPr>
          <p:spPr>
            <a:xfrm rot="5400000">
              <a:off x="6810149" y="90499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3"/>
            <p:cNvSpPr/>
            <p:nvPr/>
          </p:nvSpPr>
          <p:spPr>
            <a:xfrm rot="-5400000">
              <a:off x="6810273" y="13334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3"/>
            <p:cNvSpPr/>
            <p:nvPr/>
          </p:nvSpPr>
          <p:spPr>
            <a:xfrm rot="5400000">
              <a:off x="7572175" y="176215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3"/>
            <p:cNvSpPr/>
            <p:nvPr/>
          </p:nvSpPr>
          <p:spPr>
            <a:xfrm rot="-5400000">
              <a:off x="7572299" y="219061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3"/>
            <p:cNvSpPr/>
            <p:nvPr/>
          </p:nvSpPr>
          <p:spPr>
            <a:xfrm rot="5400000">
              <a:off x="7572175" y="261942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3"/>
            <p:cNvSpPr/>
            <p:nvPr/>
          </p:nvSpPr>
          <p:spPr>
            <a:xfrm rot="-5400000">
              <a:off x="7572299" y="304787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3"/>
            <p:cNvSpPr/>
            <p:nvPr/>
          </p:nvSpPr>
          <p:spPr>
            <a:xfrm rot="5400000">
              <a:off x="7572175" y="347668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3"/>
            <p:cNvSpPr/>
            <p:nvPr/>
          </p:nvSpPr>
          <p:spPr>
            <a:xfrm rot="-5400000">
              <a:off x="7572299" y="390514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3"/>
            <p:cNvSpPr/>
            <p:nvPr/>
          </p:nvSpPr>
          <p:spPr>
            <a:xfrm rot="5400000">
              <a:off x="7572175" y="43339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3"/>
            <p:cNvSpPr/>
            <p:nvPr/>
          </p:nvSpPr>
          <p:spPr>
            <a:xfrm rot="5400000">
              <a:off x="7572175" y="4772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3"/>
            <p:cNvSpPr/>
            <p:nvPr/>
          </p:nvSpPr>
          <p:spPr>
            <a:xfrm rot="-5400000">
              <a:off x="7572299" y="47618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3"/>
            <p:cNvSpPr/>
            <p:nvPr/>
          </p:nvSpPr>
          <p:spPr>
            <a:xfrm rot="5400000">
              <a:off x="7572175" y="90499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3"/>
            <p:cNvSpPr/>
            <p:nvPr/>
          </p:nvSpPr>
          <p:spPr>
            <a:xfrm rot="-5400000">
              <a:off x="7572299" y="13334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3"/>
            <p:cNvSpPr/>
            <p:nvPr/>
          </p:nvSpPr>
          <p:spPr>
            <a:xfrm rot="5400000">
              <a:off x="8334253" y="176215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3"/>
            <p:cNvSpPr/>
            <p:nvPr/>
          </p:nvSpPr>
          <p:spPr>
            <a:xfrm rot="-5400000">
              <a:off x="8334377" y="219061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3"/>
            <p:cNvSpPr/>
            <p:nvPr/>
          </p:nvSpPr>
          <p:spPr>
            <a:xfrm rot="5400000">
              <a:off x="8334253" y="261942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3"/>
            <p:cNvSpPr/>
            <p:nvPr/>
          </p:nvSpPr>
          <p:spPr>
            <a:xfrm rot="-5400000">
              <a:off x="8334377" y="304787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3"/>
            <p:cNvSpPr/>
            <p:nvPr/>
          </p:nvSpPr>
          <p:spPr>
            <a:xfrm rot="5400000">
              <a:off x="8334253" y="347668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3"/>
            <p:cNvSpPr/>
            <p:nvPr/>
          </p:nvSpPr>
          <p:spPr>
            <a:xfrm rot="-5400000">
              <a:off x="8334377" y="390514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3"/>
            <p:cNvSpPr/>
            <p:nvPr/>
          </p:nvSpPr>
          <p:spPr>
            <a:xfrm rot="5400000">
              <a:off x="8334253" y="43339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3"/>
            <p:cNvSpPr/>
            <p:nvPr/>
          </p:nvSpPr>
          <p:spPr>
            <a:xfrm rot="5400000">
              <a:off x="8334253" y="4772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3"/>
            <p:cNvSpPr/>
            <p:nvPr/>
          </p:nvSpPr>
          <p:spPr>
            <a:xfrm rot="-5400000">
              <a:off x="8334377" y="47618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3"/>
            <p:cNvSpPr/>
            <p:nvPr/>
          </p:nvSpPr>
          <p:spPr>
            <a:xfrm rot="5400000">
              <a:off x="8334253" y="90499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3"/>
            <p:cNvSpPr/>
            <p:nvPr/>
          </p:nvSpPr>
          <p:spPr>
            <a:xfrm rot="-5400000">
              <a:off x="8334377" y="13334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3"/>
            <p:cNvSpPr/>
            <p:nvPr/>
          </p:nvSpPr>
          <p:spPr>
            <a:xfrm rot="5400000">
              <a:off x="4524225" y="176215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3"/>
            <p:cNvSpPr/>
            <p:nvPr/>
          </p:nvSpPr>
          <p:spPr>
            <a:xfrm rot="5400000">
              <a:off x="4524225" y="261942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3"/>
            <p:cNvSpPr/>
            <p:nvPr/>
          </p:nvSpPr>
          <p:spPr>
            <a:xfrm rot="5400000">
              <a:off x="4524225" y="3476684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3"/>
            <p:cNvSpPr/>
            <p:nvPr/>
          </p:nvSpPr>
          <p:spPr>
            <a:xfrm rot="5400000">
              <a:off x="4524225" y="4333949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3"/>
            <p:cNvSpPr/>
            <p:nvPr/>
          </p:nvSpPr>
          <p:spPr>
            <a:xfrm rot="-5400000">
              <a:off x="4738699" y="4548163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3"/>
            <p:cNvSpPr/>
            <p:nvPr/>
          </p:nvSpPr>
          <p:spPr>
            <a:xfrm rot="5400000">
              <a:off x="4524225" y="47725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3"/>
            <p:cNvSpPr/>
            <p:nvPr/>
          </p:nvSpPr>
          <p:spPr>
            <a:xfrm rot="5400000">
              <a:off x="4524225" y="904990"/>
              <a:ext cx="857400" cy="762000"/>
            </a:xfrm>
            <a:prstGeom prst="triangle">
              <a:avLst>
                <a:gd fmla="val 50000" name="adj"/>
              </a:avLst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3"/>
            <p:cNvSpPr/>
            <p:nvPr/>
          </p:nvSpPr>
          <p:spPr>
            <a:xfrm flipH="1" rot="-5400000">
              <a:off x="4738699" y="-166420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3"/>
            <p:cNvSpPr/>
            <p:nvPr/>
          </p:nvSpPr>
          <p:spPr>
            <a:xfrm rot="-5400000">
              <a:off x="5500674" y="4548163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3"/>
            <p:cNvSpPr/>
            <p:nvPr/>
          </p:nvSpPr>
          <p:spPr>
            <a:xfrm flipH="1" rot="-5400000">
              <a:off x="5500674" y="-166420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3"/>
            <p:cNvSpPr/>
            <p:nvPr/>
          </p:nvSpPr>
          <p:spPr>
            <a:xfrm rot="-5400000">
              <a:off x="6262648" y="4548163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3"/>
            <p:cNvSpPr/>
            <p:nvPr/>
          </p:nvSpPr>
          <p:spPr>
            <a:xfrm flipH="1" rot="-5400000">
              <a:off x="6262648" y="-166420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3"/>
            <p:cNvSpPr/>
            <p:nvPr/>
          </p:nvSpPr>
          <p:spPr>
            <a:xfrm rot="-5400000">
              <a:off x="7024623" y="4548163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3"/>
            <p:cNvSpPr/>
            <p:nvPr/>
          </p:nvSpPr>
          <p:spPr>
            <a:xfrm flipH="1" rot="-5400000">
              <a:off x="7024623" y="-166420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3"/>
            <p:cNvSpPr/>
            <p:nvPr/>
          </p:nvSpPr>
          <p:spPr>
            <a:xfrm rot="-5400000">
              <a:off x="7786649" y="4548163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3"/>
            <p:cNvSpPr/>
            <p:nvPr/>
          </p:nvSpPr>
          <p:spPr>
            <a:xfrm flipH="1" rot="-5400000">
              <a:off x="7786649" y="-166420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3"/>
            <p:cNvSpPr/>
            <p:nvPr/>
          </p:nvSpPr>
          <p:spPr>
            <a:xfrm rot="-5400000">
              <a:off x="8548727" y="4548163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3"/>
            <p:cNvSpPr/>
            <p:nvPr/>
          </p:nvSpPr>
          <p:spPr>
            <a:xfrm flipH="1" rot="-5400000">
              <a:off x="8548727" y="-166420"/>
              <a:ext cx="428700" cy="762000"/>
            </a:xfrm>
            <a:prstGeom prst="rtTriangle">
              <a:avLst/>
            </a:prstGeom>
            <a:solidFill>
              <a:srgbClr val="3D85C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9" name="Google Shape;209;p13"/>
          <p:cNvSpPr/>
          <p:nvPr/>
        </p:nvSpPr>
        <p:spPr>
          <a:xfrm>
            <a:off x="1527325" y="1290025"/>
            <a:ext cx="6089400" cy="256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3"/>
          <p:cNvSpPr txBox="1"/>
          <p:nvPr>
            <p:ph type="title"/>
          </p:nvPr>
        </p:nvSpPr>
        <p:spPr>
          <a:xfrm>
            <a:off x="1885350" y="1897113"/>
            <a:ext cx="5373300" cy="1349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21212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21212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21212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21212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21212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21212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21212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21212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212121"/>
                </a:solidFill>
              </a:defRPr>
            </a:lvl9pPr>
          </a:lstStyle>
          <a:p/>
        </p:txBody>
      </p:sp>
      <p:sp>
        <p:nvSpPr>
          <p:cNvPr id="211" name="Google Shape;21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3D85C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soundcloud.com/johns-hopkins-university/johnny-hopkins-vocals-version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jhu.edu/" TargetMode="External"/><Relationship Id="rId4" Type="http://schemas.openxmlformats.org/officeDocument/2006/relationships/hyperlink" Target="http://welcometobaltimorehon.com/people/baltimoreans-past-and-present/johns-hopkins" TargetMode="External"/><Relationship Id="rId5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4"/>
          <p:cNvSpPr txBox="1"/>
          <p:nvPr>
            <p:ph type="ctrTitle"/>
          </p:nvPr>
        </p:nvSpPr>
        <p:spPr>
          <a:xfrm>
            <a:off x="311700" y="1632400"/>
            <a:ext cx="8520600" cy="246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20124D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0124D"/>
                </a:solidFill>
                <a:latin typeface="EB Garamond"/>
                <a:ea typeface="EB Garamond"/>
                <a:cs typeface="EB Garamond"/>
                <a:sym typeface="EB Garamond"/>
              </a:rPr>
              <a:t>Universidad Johns Hopkins</a:t>
            </a:r>
            <a:endParaRPr sz="4800">
              <a:solidFill>
                <a:srgbClr val="20124D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7" name="Google Shape;217;p14"/>
          <p:cNvSpPr txBox="1"/>
          <p:nvPr>
            <p:ph idx="1" type="subTitle"/>
          </p:nvPr>
        </p:nvSpPr>
        <p:spPr>
          <a:xfrm>
            <a:off x="311700" y="30561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8" name="Google Shape;21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9725" y="876075"/>
            <a:ext cx="5924550" cy="163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5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00"/>
                </a:solidFill>
              </a:rPr>
              <a:t>Baltimore, Maryland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24" name="Google Shape;22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8940" y="873975"/>
            <a:ext cx="6365160" cy="404092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5"/>
          <p:cNvSpPr/>
          <p:nvPr/>
        </p:nvSpPr>
        <p:spPr>
          <a:xfrm>
            <a:off x="817250" y="3049075"/>
            <a:ext cx="1582800" cy="5727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990000"/>
                </a:solidFill>
              </a:rPr>
              <a:t>Valley View Elementary</a:t>
            </a:r>
            <a:endParaRPr sz="900">
              <a:solidFill>
                <a:srgbClr val="99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Establecido / Established 1876 </a:t>
            </a:r>
            <a:endParaRPr/>
          </a:p>
        </p:txBody>
      </p:sp>
      <p:pic>
        <p:nvPicPr>
          <p:cNvPr id="231" name="Google Shape;23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1538" y="1246350"/>
            <a:ext cx="2488530" cy="340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Johns Hopkins</a:t>
            </a:r>
            <a:endParaRPr/>
          </a:p>
        </p:txBody>
      </p:sp>
      <p:pic>
        <p:nvPicPr>
          <p:cNvPr id="237" name="Google Shape;23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3600" y="1139475"/>
            <a:ext cx="3091750" cy="380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Johns Hopkins University</a:t>
            </a:r>
            <a:endParaRPr/>
          </a:p>
        </p:txBody>
      </p:sp>
      <p:pic>
        <p:nvPicPr>
          <p:cNvPr id="243" name="Google Shape;24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9550" y="1133525"/>
            <a:ext cx="5840300" cy="386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625" y="222950"/>
            <a:ext cx="8610176" cy="471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</a:rPr>
              <a:t>Especialidades Más Populares / </a:t>
            </a:r>
            <a:r>
              <a:rPr lang="en" sz="2400">
                <a:solidFill>
                  <a:srgbClr val="000000"/>
                </a:solidFill>
              </a:rPr>
              <a:t>Most Popular Majors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54" name="Google Shape;254;p20"/>
          <p:cNvSpPr txBox="1"/>
          <p:nvPr>
            <p:ph idx="1" type="body"/>
          </p:nvPr>
        </p:nvSpPr>
        <p:spPr>
          <a:xfrm>
            <a:off x="492050" y="1450650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Estudios de Salud Pública 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Estudios Internacionales 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Neurociencia 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Ingeniería Biomédica 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FFFF"/>
                </a:solidFill>
              </a:rPr>
              <a:t>Economía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5" name="Google Shape;255;p20"/>
          <p:cNvSpPr txBox="1"/>
          <p:nvPr>
            <p:ph idx="2" type="body"/>
          </p:nvPr>
        </p:nvSpPr>
        <p:spPr>
          <a:xfrm>
            <a:off x="5025400" y="14013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Public Health Studies 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International Studies 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Neuroscience  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Biomedical Engineering 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FFFFF"/>
                </a:solidFill>
              </a:rPr>
              <a:t>Economics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975" y="33775"/>
            <a:ext cx="7613949" cy="507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2"/>
          <p:cNvSpPr txBox="1"/>
          <p:nvPr>
            <p:ph type="title"/>
          </p:nvPr>
        </p:nvSpPr>
        <p:spPr>
          <a:xfrm>
            <a:off x="311700" y="445025"/>
            <a:ext cx="8520600" cy="9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</a:rPr>
              <a:t>Selectividad de la admisión del estudiante de primer año </a:t>
            </a:r>
            <a:r>
              <a:rPr lang="en" sz="2400">
                <a:solidFill>
                  <a:srgbClr val="000000"/>
                </a:solidFill>
              </a:rPr>
              <a:t>/   </a:t>
            </a:r>
            <a:r>
              <a:rPr lang="en" sz="2400">
                <a:solidFill>
                  <a:srgbClr val="000000"/>
                </a:solidFill>
              </a:rPr>
              <a:t>Freshman Admission Selectivity (2017) 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66" name="Google Shape;266;p22"/>
          <p:cNvSpPr txBox="1"/>
          <p:nvPr>
            <p:ph idx="1" type="body"/>
          </p:nvPr>
        </p:nvSpPr>
        <p:spPr>
          <a:xfrm>
            <a:off x="311700" y="1644650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Solicitantes: 26.578 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Admitido: 3.116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Inscrito: 1.346 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FFFF"/>
                </a:solidFill>
              </a:rPr>
              <a:t>Admitidos: 12 por ciento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67" name="Google Shape;267;p22"/>
          <p:cNvSpPr txBox="1"/>
          <p:nvPr>
            <p:ph idx="2" type="body"/>
          </p:nvPr>
        </p:nvSpPr>
        <p:spPr>
          <a:xfrm>
            <a:off x="4832400" y="1634000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Applicants: 26,578 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Admitted: 3,116 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Enrolled: 1,346 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Admit rate: 12 percent </a:t>
            </a:r>
            <a:endParaRPr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Estudiantes / Students</a:t>
            </a:r>
            <a:endParaRPr/>
          </a:p>
        </p:txBody>
      </p:sp>
      <p:sp>
        <p:nvSpPr>
          <p:cNvPr id="273" name="Google Shape;273;p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La Universidad Johns Hopkins inscribe a más de 24.000 estudiantes a tiempo completo y a tiempo parcial a través de nueve divisiones académicas.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274" name="Google Shape;274;p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Johns Hopkins University enrolls more than 24,000 full-time and part-time students throughout nine academic divisions.</a:t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1763" y="134100"/>
            <a:ext cx="7340475" cy="487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5"/>
          <p:cNvSpPr txBox="1"/>
          <p:nvPr>
            <p:ph type="title"/>
          </p:nvPr>
        </p:nvSpPr>
        <p:spPr>
          <a:xfrm>
            <a:off x="311700" y="290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</a:rPr>
              <a:t>Costo y ayuda financiera</a:t>
            </a:r>
            <a:r>
              <a:rPr lang="en" sz="2400">
                <a:solidFill>
                  <a:srgbClr val="000000"/>
                </a:solidFill>
              </a:rPr>
              <a:t> / </a:t>
            </a:r>
            <a:r>
              <a:rPr lang="en" sz="2400">
                <a:solidFill>
                  <a:srgbClr val="000000"/>
                </a:solidFill>
              </a:rPr>
              <a:t>Costs and Financial Aid</a:t>
            </a:r>
            <a:r>
              <a:rPr lang="en" sz="1400">
                <a:solidFill>
                  <a:srgbClr val="000000"/>
                </a:solidFill>
              </a:rPr>
              <a:t> (2017-2018)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85" name="Google Shape;285;p25"/>
          <p:cNvSpPr txBox="1"/>
          <p:nvPr>
            <p:ph idx="1" type="body"/>
          </p:nvPr>
        </p:nvSpPr>
        <p:spPr>
          <a:xfrm>
            <a:off x="311700" y="108492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M</a:t>
            </a:r>
            <a:r>
              <a:rPr lang="en" sz="1800">
                <a:solidFill>
                  <a:srgbClr val="FFFFFF"/>
                </a:solidFill>
              </a:rPr>
              <a:t>atrícula: $52.170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Habitación y pensión (habitación doble, plan de comidas "Anytime"): $15.410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Promedio de subsidios por necesidad para estudiantes de primer año: $42.500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Estudiantes que reciben ayuda: 50 por ciento 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86" name="Google Shape;286;p2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Tuition: $52,170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Room and board (double room, “anytime” meal plan): $15,410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Average need-based grant for first-year students: $42,500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Students receiving aid: 50 percent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900" y="152400"/>
            <a:ext cx="725805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Éxito </a:t>
            </a:r>
            <a:r>
              <a:rPr lang="en"/>
              <a:t>/ Success</a:t>
            </a:r>
            <a:endParaRPr/>
          </a:p>
        </p:txBody>
      </p:sp>
      <p:sp>
        <p:nvSpPr>
          <p:cNvPr id="297" name="Google Shape;297;p27"/>
          <p:cNvSpPr txBox="1"/>
          <p:nvPr>
            <p:ph idx="1" type="body"/>
          </p:nvPr>
        </p:nvSpPr>
        <p:spPr>
          <a:xfrm>
            <a:off x="311700" y="12489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3F3F3"/>
                </a:solidFill>
              </a:rPr>
              <a:t>Los programas de posgrado de la Universidad en salud pública, enfermería, ingeniería biomédica, medicina y educación son considerados entre los mejores del país, según </a:t>
            </a:r>
            <a:r>
              <a:rPr i="1" lang="en" sz="2400">
                <a:solidFill>
                  <a:srgbClr val="F3F3F3"/>
                </a:solidFill>
              </a:rPr>
              <a:t>U.S. News &amp; World Report</a:t>
            </a:r>
            <a:r>
              <a:rPr lang="en" sz="2400">
                <a:solidFill>
                  <a:srgbClr val="F3F3F3"/>
                </a:solidFill>
              </a:rPr>
              <a:t>.</a:t>
            </a:r>
            <a:endParaRPr sz="24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298" name="Google Shape;298;p2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The university’s graduate programs in public health, nursing, biomedical engineering, medicine, and education are considered among the best in the country, according to </a:t>
            </a:r>
            <a:r>
              <a:rPr i="1" lang="en" sz="2400">
                <a:solidFill>
                  <a:srgbClr val="FFFFFF"/>
                </a:solidFill>
              </a:rPr>
              <a:t>U.S. News &amp; World Report</a:t>
            </a:r>
            <a:r>
              <a:rPr lang="en" sz="2400">
                <a:solidFill>
                  <a:srgbClr val="FFFFFF"/>
                </a:solidFill>
              </a:rPr>
              <a:t>.</a:t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Logros de la Investigación </a:t>
            </a:r>
            <a:r>
              <a:rPr lang="en" sz="2600"/>
              <a:t>/ Research Accomplishments</a:t>
            </a:r>
            <a:endParaRPr sz="2600"/>
          </a:p>
        </p:txBody>
      </p:sp>
      <p:sp>
        <p:nvSpPr>
          <p:cNvPr id="304" name="Google Shape;304;p28"/>
          <p:cNvSpPr txBox="1"/>
          <p:nvPr>
            <p:ph idx="1" type="body"/>
          </p:nvPr>
        </p:nvSpPr>
        <p:spPr>
          <a:xfrm>
            <a:off x="311700" y="1152475"/>
            <a:ext cx="3999900" cy="3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I</a:t>
            </a:r>
            <a:r>
              <a:rPr lang="en" sz="1800">
                <a:solidFill>
                  <a:srgbClr val="FFFFFF"/>
                </a:solidFill>
              </a:rPr>
              <a:t>nventó la técnica de primeros auxilios salvavidas resucitación cardiopulmonar en 1958.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Trabajó en el desarrollo de la primera vacuna contra el polio ampliamente utilizada.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Investigación sobre pruebas de cáncer y tratamientos.</a:t>
            </a:r>
            <a:endParaRPr sz="1800">
              <a:solidFill>
                <a:srgbClr val="FFFFFF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305" name="Google Shape;305;p2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Invented the lifesaving first-aid technique cardiopulmonary resuscitation (CPR) in 1958.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Worked on development of the first widely used polio vaccine.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Research on cancer tests and treatments.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Logros de la Investigación / Research Accomplishments</a:t>
            </a:r>
            <a:endParaRPr sz="2600"/>
          </a:p>
        </p:txBody>
      </p:sp>
      <p:sp>
        <p:nvSpPr>
          <p:cNvPr id="311" name="Google Shape;311;p29"/>
          <p:cNvSpPr txBox="1"/>
          <p:nvPr>
            <p:ph idx="1" type="body"/>
          </p:nvPr>
        </p:nvSpPr>
        <p:spPr>
          <a:xfrm>
            <a:off x="311700" y="1152475"/>
            <a:ext cx="3999900" cy="3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en">
                <a:solidFill>
                  <a:srgbClr val="FFFFFF"/>
                </a:solidFill>
              </a:rPr>
              <a:t>Desarrollo de naves espaciales e instrumentos utilizados en el espacio.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-3556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en">
                <a:solidFill>
                  <a:srgbClr val="FFFFFF"/>
                </a:solidFill>
              </a:rPr>
              <a:t>Desarrollo del sistema de purificación de agua por cloración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12" name="Google Shape;312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en" sz="2000">
                <a:solidFill>
                  <a:srgbClr val="FFFFFF"/>
                </a:solidFill>
              </a:rPr>
              <a:t>Developed spacecraft and instruments used in space.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</a:endParaRPr>
          </a:p>
          <a:p>
            <a:pPr indent="-3556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en" sz="2000">
                <a:solidFill>
                  <a:srgbClr val="FFFFFF"/>
                </a:solidFill>
              </a:rPr>
              <a:t>Developed the system of water purification by chlorination</a:t>
            </a:r>
            <a:endParaRPr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813" y="119625"/>
            <a:ext cx="7356375" cy="490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Premio Nobel / Nobel Prize</a:t>
            </a:r>
            <a:endParaRPr/>
          </a:p>
        </p:txBody>
      </p:sp>
      <p:sp>
        <p:nvSpPr>
          <p:cNvPr id="323" name="Google Shape;323;p31"/>
          <p:cNvSpPr txBox="1"/>
          <p:nvPr>
            <p:ph idx="1" type="body"/>
          </p:nvPr>
        </p:nvSpPr>
        <p:spPr>
          <a:xfrm>
            <a:off x="311700" y="1367800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Han habido 27 ganadores del Premio Nobel asociados con la Universidad Johns Hopkins.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324" name="Google Shape;324;p31"/>
          <p:cNvSpPr txBox="1"/>
          <p:nvPr>
            <p:ph idx="2" type="body"/>
          </p:nvPr>
        </p:nvSpPr>
        <p:spPr>
          <a:xfrm>
            <a:off x="4832400" y="1339850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There have been 27 Nobel Prize winners associated with Johns Hopkins University.</a:t>
            </a:r>
            <a:endParaRPr sz="2400">
              <a:solidFill>
                <a:srgbClr val="FFFFFF"/>
              </a:solidFill>
            </a:endParaRPr>
          </a:p>
        </p:txBody>
      </p:sp>
      <p:pic>
        <p:nvPicPr>
          <p:cNvPr id="325" name="Google Shape;32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6313" y="3095613"/>
            <a:ext cx="1971675" cy="197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Deportes / Sports</a:t>
            </a:r>
            <a:endParaRPr/>
          </a:p>
        </p:txBody>
      </p:sp>
      <p:sp>
        <p:nvSpPr>
          <p:cNvPr id="331" name="Google Shape;331;p32"/>
          <p:cNvSpPr txBox="1"/>
          <p:nvPr>
            <p:ph idx="1" type="body"/>
          </p:nvPr>
        </p:nvSpPr>
        <p:spPr>
          <a:xfrm>
            <a:off x="311700" y="1152475"/>
            <a:ext cx="6182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</a:rPr>
              <a:t>Mascota / Mascot: Blue Jay</a:t>
            </a:r>
            <a:endParaRPr sz="2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</a:rPr>
              <a:t>Deporte / Sport #1: Lacrosse</a:t>
            </a:r>
            <a:endParaRPr sz="28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32" name="Google Shape;33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17950" y="865975"/>
            <a:ext cx="2214357" cy="200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0600" y="3027775"/>
            <a:ext cx="2344800" cy="156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8700" y="146413"/>
            <a:ext cx="6467577" cy="485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488" y="112963"/>
            <a:ext cx="7365025" cy="491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5"/>
          <p:cNvSpPr txBox="1"/>
          <p:nvPr>
            <p:ph idx="2" type="body"/>
          </p:nvPr>
        </p:nvSpPr>
        <p:spPr>
          <a:xfrm>
            <a:off x="1687450" y="264650"/>
            <a:ext cx="4884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FFFFFF"/>
                </a:solidFill>
              </a:rPr>
              <a:t>“Johnny Hopkins on to Victory”</a:t>
            </a:r>
            <a:endParaRPr b="1" sz="18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0000"/>
                </a:solidFill>
              </a:rPr>
              <a:t>Johnny Hopkins on to victory,</a:t>
            </a:r>
            <a:endParaRPr b="1" sz="18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0000"/>
                </a:solidFill>
              </a:rPr>
              <a:t>Johnny Hopkins play the game.</a:t>
            </a:r>
            <a:endParaRPr b="1" sz="18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0000"/>
                </a:solidFill>
              </a:rPr>
              <a:t>Johnny Hopkins fight the battle,</a:t>
            </a:r>
            <a:endParaRPr b="1" sz="18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0000"/>
                </a:solidFill>
              </a:rPr>
              <a:t>Winning name and fame.</a:t>
            </a:r>
            <a:endParaRPr b="1" sz="18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0000"/>
                </a:solidFill>
              </a:rPr>
              <a:t>Johnny Hopkins we're all with you,</a:t>
            </a:r>
            <a:endParaRPr b="1" sz="18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0000"/>
                </a:solidFill>
              </a:rPr>
              <a:t>Fighting, plunging onward, down the field and towards the goal.</a:t>
            </a:r>
            <a:endParaRPr b="1" sz="18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0000"/>
                </a:solidFill>
              </a:rPr>
              <a:t>It's the same old line,</a:t>
            </a:r>
            <a:endParaRPr b="1" sz="18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0000"/>
                </a:solidFill>
              </a:rPr>
              <a:t>It's the same old team,</a:t>
            </a:r>
            <a:endParaRPr b="1" sz="18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0000"/>
                </a:solidFill>
              </a:rPr>
              <a:t>If you win you'll hear the eagle scream,</a:t>
            </a:r>
            <a:endParaRPr b="1" sz="18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0000"/>
                </a:solidFill>
              </a:rPr>
              <a:t>Cheer, oh cheer again for Johnny </a:t>
            </a:r>
            <a:r>
              <a:rPr b="1" lang="en" sz="1600">
                <a:solidFill>
                  <a:srgbClr val="000000"/>
                </a:solidFill>
              </a:rPr>
              <a:t>Hopkins!</a:t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6"/>
          <p:cNvSpPr txBox="1"/>
          <p:nvPr>
            <p:ph type="title"/>
          </p:nvPr>
        </p:nvSpPr>
        <p:spPr>
          <a:xfrm>
            <a:off x="1885350" y="1897113"/>
            <a:ext cx="5373300" cy="134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</a:t>
            </a:r>
            <a:r>
              <a:rPr lang="en" u="sng">
                <a:solidFill>
                  <a:schemeClr val="hlink"/>
                </a:solidFill>
                <a:hlinkClick r:id="rId3"/>
              </a:rPr>
              <a:t>Johnny Hopkins on to Victory</a:t>
            </a:r>
            <a:r>
              <a:rPr lang="en"/>
              <a:t>” on SoundCloud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Recursos / </a:t>
            </a:r>
            <a:r>
              <a:rPr lang="en"/>
              <a:t>Resources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Johns Hopkins Fact Book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00FF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https://www.jhu.edu/</a:t>
            </a:r>
            <a:endParaRPr>
              <a:solidFill>
                <a:srgbClr val="0000F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00FF"/>
                </a:solidFill>
                <a:highlight>
                  <a:srgbClr val="FFFFFF"/>
                </a:highlight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http://welcometobaltimorehon.com/people/baltimoreans-past-and-present/johns-hopkins</a:t>
            </a:r>
            <a:endParaRPr>
              <a:solidFill>
                <a:srgbClr val="0000FF"/>
              </a:solidFill>
              <a:highlight>
                <a:srgbClr val="FFFFFF"/>
              </a:highlight>
            </a:endParaRPr>
          </a:p>
        </p:txBody>
      </p:sp>
      <p:pic>
        <p:nvPicPr>
          <p:cNvPr id="359" name="Google Shape;35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5426" y="1418825"/>
            <a:ext cx="1843150" cy="187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