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3" r:id="rId2"/>
  </p:sldMasterIdLst>
  <p:notesMasterIdLst>
    <p:notesMasterId r:id="rId2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6858000" type="screen4x3"/>
  <p:notesSz cx="6858000" cy="9144000"/>
  <p:embeddedFontLst>
    <p:embeddedFont>
      <p:font typeface="Corsiva" panose="020B0604020202020204" charset="0"/>
      <p:regular r:id="rId30"/>
      <p:bold r:id="rId31"/>
      <p:italic r:id="rId32"/>
      <p:boldItalic r:id="rId33"/>
    </p:embeddedFont>
    <p:embeddedFont>
      <p:font typeface="Times" panose="02020603050405020304" pitchFamily="18" charset="0"/>
      <p:regular r:id="rId34"/>
      <p:bold r:id="rId35"/>
      <p:italic r:id="rId36"/>
      <p:boldItalic r:id="rId37"/>
    </p:embeddedFont>
    <p:embeddedFont>
      <p:font typeface="Comfortaa" panose="020B0604020202020204" charset="0"/>
      <p:regular r:id="rId38"/>
      <p:bold r:id="rId39"/>
    </p:embeddedFont>
    <p:embeddedFont>
      <p:font typeface="Short Stack" panose="020B0604020202020204" charset="0"/>
      <p:regular r:id="rId40"/>
    </p:embeddedFont>
    <p:embeddedFont>
      <p:font typeface="Century Gothic" panose="020B0502020202020204" pitchFamily="34" charset="0"/>
      <p:regular r:id="rId41"/>
      <p:bold r:id="rId42"/>
      <p:italic r:id="rId43"/>
      <p:boldItalic r:id="rId44"/>
    </p:embeddedFont>
    <p:embeddedFont>
      <p:font typeface="Comic Sans MS" panose="030F0702030302020204" pitchFamily="66" charset="0"/>
      <p:regular r:id="rId45"/>
      <p:bold r:id="rId46"/>
      <p:italic r:id="rId47"/>
      <p:boldItalic r:id="rId48"/>
    </p:embeddedFont>
    <p:embeddedFont>
      <p:font typeface="Pacifico" panose="020B0604020202020204" charset="0"/>
      <p:regular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0" roundtripDataSignature="AMtx7mi06ybrPpvOVJlleI6MXbisBApp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12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0.fntdata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customschemas.google.com/relationships/presentationmetadata" Target="meta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font" Target="fonts/font19.fntdata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0" Type="http://schemas.openxmlformats.org/officeDocument/2006/relationships/slide" Target="slides/slide18.xml"/><Relationship Id="rId41" Type="http://schemas.openxmlformats.org/officeDocument/2006/relationships/font" Target="fonts/font12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49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Pass around Transportation Communication Form. Indicate how you will pick up your child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1" name="Google Shape;19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Show parents language feature./Alvord App</a:t>
            </a:r>
            <a:endParaRPr/>
          </a:p>
        </p:txBody>
      </p:sp>
      <p:sp>
        <p:nvSpPr>
          <p:cNvPr id="198" name="Google Shape;19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6" name="Google Shape;20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Desayuno es gratis para todos los alumnos.</a:t>
            </a:r>
            <a:endParaRPr/>
          </a:p>
        </p:txBody>
      </p:sp>
      <p:sp>
        <p:nvSpPr>
          <p:cNvPr id="213" name="Google Shape;21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5" name="Google Shape;22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2" name="Google Shape;23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0" name="Google Shape;24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9" name="Google Shape;24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TBD/We’re considering vendors that expedite quickly.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This system involves students being specifically taught the appropriate behaviors and practicing the behaviors daily. The use of positive praise and a natural consequence is emphasized.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Show actual calendar in color</a:t>
            </a:r>
            <a:endParaRPr/>
          </a:p>
        </p:txBody>
      </p:sp>
      <p:sp>
        <p:nvSpPr>
          <p:cNvPr id="266" name="Google Shape;26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Proyecto: Caja de libros el 12 de agosto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Mention no H.W. packet when we give a project</a:t>
            </a:r>
            <a:endParaRPr/>
          </a:p>
        </p:txBody>
      </p:sp>
      <p:sp>
        <p:nvSpPr>
          <p:cNvPr id="281" name="Google Shape;28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Wipes, Kleenex, glue sticks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 Toallitas para bebe, Kleenex, pegamentos</a:t>
            </a:r>
            <a:endParaRPr/>
          </a:p>
        </p:txBody>
      </p:sp>
      <p:sp>
        <p:nvSpPr>
          <p:cNvPr id="296" name="Google Shape;29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Cantamos, Lapiz y Pulcera</a:t>
            </a:r>
            <a:endParaRPr/>
          </a:p>
        </p:txBody>
      </p:sp>
      <p:sp>
        <p:nvSpPr>
          <p:cNvPr id="309" name="Google Shape;30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7" name="Google Shape;317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5" name="Google Shape;32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2" name="Google Shape;33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8" name="Google Shape;338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100 Mile Club $$$ turned in- in mailbox found in front office.</a:t>
            </a:r>
            <a:endParaRPr/>
          </a:p>
        </p:txBody>
      </p:sp>
      <p:sp>
        <p:nvSpPr>
          <p:cNvPr id="348" name="Google Shape;34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5" name="Google Shape;35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3" name="Google Shape;13;p4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4" name="Google Shape;14;p4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lip Art and Text" type="clipArtAndTx">
  <p:cSld name="CLIPART_AND_TEX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7" name="Google Shape;17;p43"/>
          <p:cNvSpPr>
            <a:spLocks noGrp="1"/>
          </p:cNvSpPr>
          <p:nvPr>
            <p:ph type="clipArt" idx="2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8" name="Google Shape;18;p43"/>
          <p:cNvSpPr txBox="1">
            <a:spLocks noGrp="1"/>
          </p:cNvSpPr>
          <p:nvPr>
            <p:ph type="body" idx="1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9" name="Google Shape;19;p43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20" name="Google Shape;20;p4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21" name="Google Shape;21;p4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4" name="Google Shape;24;p4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5" name="Google Shape;25;p4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26" name="Google Shape;26;p4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27" name="Google Shape;27;p4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  <a:defRPr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  <a:defRPr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9pPr>
          </a:lstStyle>
          <a:p>
            <a:endParaRPr/>
          </a:p>
        </p:txBody>
      </p:sp>
      <p:sp>
        <p:nvSpPr>
          <p:cNvPr id="31" name="Google Shape;31;p4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4" name="Google Shape;34;p4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5" name="Google Shape;35;p4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6" name="Google Shape;36;p4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7" name="Google Shape;37;p4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8" name="Google Shape;38;p47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39" name="Google Shape;39;p4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40" name="Google Shape;40;p4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2 Content" type="txAndTwoObj">
  <p:cSld name="TEXT_AND_TWO_OBJECT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8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3" name="Google Shape;43;p48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4" name="Google Shape;44;p48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10000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5" name="Google Shape;45;p48"/>
          <p:cNvSpPr txBox="1">
            <a:spLocks noGrp="1"/>
          </p:cNvSpPr>
          <p:nvPr>
            <p:ph type="body" idx="3"/>
          </p:nvPr>
        </p:nvSpPr>
        <p:spPr>
          <a:xfrm>
            <a:off x="4648200" y="4114800"/>
            <a:ext cx="3810000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6" name="Google Shape;46;p48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47" name="Google Shape;47;p4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48" name="Google Shape;48;p4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9"/>
          <p:cNvSpPr txBox="1">
            <a:spLocks noGrp="1"/>
          </p:cNvSpPr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1" name="Google Shape;51;p49"/>
          <p:cNvSpPr txBox="1">
            <a:spLocks noGrp="1"/>
          </p:cNvSpPr>
          <p:nvPr>
            <p:ph type="body" idx="1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2" name="Google Shape;52;p4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53" name="Google Shape;53;p4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54" name="Google Shape;54;p4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50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7" name="Google Shape;57;p50"/>
          <p:cNvSpPr txBox="1">
            <a:spLocks noGrp="1"/>
          </p:cNvSpPr>
          <p:nvPr>
            <p:ph type="body" idx="1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8" name="Google Shape;58;p5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59" name="Google Shape;59;p5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60" name="Google Shape;60;p5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3" name="Google Shape;63;p5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4" name="Google Shape;64;p5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5" name="Google Shape;65;p5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66" name="Google Shape;66;p5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67" name="Google Shape;67;p5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0" name="Google Shape;70;p5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1" name="Google Shape;71;p5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2" name="Google Shape;72;p5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73" name="Google Shape;73;p5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74" name="Google Shape;74;p5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7" name="Google Shape;77;p53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78" name="Google Shape;78;p5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79" name="Google Shape;79;p5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4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2" name="Google Shape;82;p54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3" name="Google Shape;83;p54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4" name="Google Shape;84;p5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85" name="Google Shape;85;p5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86" name="Google Shape;86;p5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9" name="Google Shape;89;p5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0" name="Google Shape;90;p5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91" name="Google Shape;91;p5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92" name="Google Shape;92;p5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6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5" name="Google Shape;95;p56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6" name="Google Shape;96;p56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97" name="Google Shape;97;p5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98" name="Google Shape;98;p5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5" name="Google Shape;105;p4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6" name="Google Shape;106;p4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46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0" name="Google Shape;110;p4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7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3" name="Google Shape;113;p5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5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7" name="Google Shape;117;p58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8" name="Google Shape;118;p5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5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0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4" name="Google Shape;124;p60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5" name="Google Shape;125;p6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1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8" name="Google Shape;128;p6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2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62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2" name="Google Shape;132;p62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3" name="Google Shape;133;p62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6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3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37" name="Google Shape;137;p6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4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0" name="Google Shape;140;p64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1" name="Google Shape;141;p6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lip Art and Text" type="clipArtAndTx">
  <p:cSld name="CLIPART_AND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6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6" name="Google Shape;146;p66"/>
          <p:cNvSpPr>
            <a:spLocks noGrp="1"/>
          </p:cNvSpPr>
          <p:nvPr>
            <p:ph type="clipArt" idx="2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7" name="Google Shape;147;p66"/>
          <p:cNvSpPr txBox="1">
            <a:spLocks noGrp="1"/>
          </p:cNvSpPr>
          <p:nvPr>
            <p:ph type="body" idx="1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8" name="Google Shape;148;p66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49" name="Google Shape;149;p6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50" name="Google Shape;150;p6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9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" name="Google Shape;7;p39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p3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9" name="Google Shape;9;p3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0" name="Google Shape;10;p3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p4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Google Shape;102;p4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CuwZZJWvg2E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"/>
          <p:cNvSpPr txBox="1"/>
          <p:nvPr/>
        </p:nvSpPr>
        <p:spPr>
          <a:xfrm>
            <a:off x="381000" y="1648650"/>
            <a:ext cx="8382000" cy="1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mic Sans MS"/>
              <a:buNone/>
            </a:pPr>
            <a:endParaRPr sz="5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mic Sans MS"/>
              <a:buNone/>
            </a:pPr>
            <a:endParaRPr sz="5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mic Sans MS"/>
              <a:buNone/>
            </a:pPr>
            <a:endParaRPr sz="5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mic Sans MS"/>
              <a:buNone/>
            </a:pPr>
            <a:endParaRPr sz="5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mic Sans MS"/>
              <a:buNone/>
            </a:pPr>
            <a:endParaRPr sz="5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"/>
          <p:cNvSpPr txBox="1"/>
          <p:nvPr/>
        </p:nvSpPr>
        <p:spPr>
          <a:xfrm>
            <a:off x="445075" y="2393300"/>
            <a:ext cx="8470200" cy="12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endParaRPr sz="32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endParaRPr sz="32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endParaRPr sz="32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endParaRPr sz="32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lang="en-US" sz="3200" b="1" i="0" u="none" strike="noStrike" cap="none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Primer Grado</a:t>
            </a:r>
            <a:endParaRPr sz="32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-US" sz="2800" b="1" i="0" u="none" strike="noStrike" cap="none" baseline="3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</a:t>
            </a:r>
            <a:r>
              <a:rPr lang="en-US" sz="28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Grade</a:t>
            </a:r>
            <a:endParaRPr sz="1400" b="1" i="0" u="none" strike="noStrike" cap="non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7" name="Google Shape;157;p1" descr="Unknown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600" y="5564700"/>
            <a:ext cx="7462800" cy="12303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  <p:sp>
        <p:nvSpPr>
          <p:cNvPr id="158" name="Google Shape;158;p1"/>
          <p:cNvSpPr txBox="1"/>
          <p:nvPr/>
        </p:nvSpPr>
        <p:spPr>
          <a:xfrm>
            <a:off x="120200" y="1713000"/>
            <a:ext cx="90237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endParaRPr sz="5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endParaRPr sz="7200" b="1" i="0" u="none" strike="noStrike" cap="none">
              <a:solidFill>
                <a:schemeClr val="dk1"/>
              </a:solidFill>
              <a:latin typeface="Corsiva"/>
              <a:ea typeface="Corsiva"/>
              <a:cs typeface="Corsiva"/>
              <a:sym typeface="Corsi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lang="en-US" sz="4600" b="1" i="0" u="none" strike="noStrike" cap="none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Noche de regreso a la escuela</a:t>
            </a:r>
            <a:endParaRPr sz="46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Back to School Night</a:t>
            </a:r>
            <a:endParaRPr sz="4800" b="1" i="0" u="none" strike="noStrike" cap="non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9" name="Google Shape;159;p1" descr="noche de regres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7913" y="100975"/>
            <a:ext cx="5648175" cy="265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"/>
          <p:cNvPicPr preferRelativeResize="0"/>
          <p:nvPr/>
        </p:nvPicPr>
        <p:blipFill rotWithShape="1">
          <a:blip r:embed="rId3">
            <a:alphaModFix/>
          </a:blip>
          <a:srcRect l="1579" t="2730" r="2128" b="2796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"/>
          <p:cNvSpPr txBox="1"/>
          <p:nvPr/>
        </p:nvSpPr>
        <p:spPr>
          <a:xfrm>
            <a:off x="2095000" y="0"/>
            <a:ext cx="4710000" cy="49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Conocer a la maestra/</a:t>
            </a:r>
            <a:endParaRPr sz="2400" b="0" i="0" u="none" strike="noStrike" cap="none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Meet the Teacher</a:t>
            </a:r>
            <a:endParaRPr sz="2400" b="0" i="0" u="none" strike="noStrike" cap="none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 b="1" i="0" u="none" strike="noStrike" cap="none">
                <a:solidFill>
                  <a:srgbClr val="674EA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Bienvenidos a la </a:t>
            </a:r>
            <a:endParaRPr sz="2900" b="1" i="0" u="none" strike="noStrike" cap="none">
              <a:solidFill>
                <a:srgbClr val="674EA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 b="1" i="0" u="none" strike="noStrike" cap="none">
                <a:solidFill>
                  <a:srgbClr val="674EA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clase de la </a:t>
            </a:r>
            <a:endParaRPr sz="2900" b="1" i="0" u="none" strike="noStrike" cap="none">
              <a:solidFill>
                <a:srgbClr val="674EA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 b="1" i="0" u="none" strike="noStrike" cap="none">
                <a:solidFill>
                  <a:srgbClr val="674EA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Maestra Sáenz-Lara</a:t>
            </a:r>
            <a:endParaRPr sz="2900" b="1" i="0" u="none" strike="noStrike" cap="none">
              <a:solidFill>
                <a:srgbClr val="674EA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6AA84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Welcome to </a:t>
            </a:r>
            <a:endParaRPr sz="3000" b="1" i="0" u="none" strike="noStrike" cap="none">
              <a:solidFill>
                <a:srgbClr val="6AA84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6AA84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Mrs. Saenz-Lara’s </a:t>
            </a:r>
            <a:endParaRPr sz="3000" b="1" i="0" u="none" strike="noStrike" cap="none">
              <a:solidFill>
                <a:srgbClr val="6AA84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6AA84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First Grade Class</a:t>
            </a:r>
            <a:endParaRPr sz="3000" b="1" i="0" u="none" strike="noStrike" cap="none">
              <a:solidFill>
                <a:srgbClr val="6AA84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6" name="Google Shape;16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901096">
            <a:off x="5944967" y="680343"/>
            <a:ext cx="1755042" cy="1755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7599" y="5025475"/>
            <a:ext cx="24669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3"/>
          <p:cNvPicPr preferRelativeResize="0"/>
          <p:nvPr/>
        </p:nvPicPr>
        <p:blipFill rotWithShape="1">
          <a:blip r:embed="rId4">
            <a:alphaModFix/>
          </a:blip>
          <a:srcRect t="33131" b="18493"/>
          <a:stretch/>
        </p:blipFill>
        <p:spPr>
          <a:xfrm>
            <a:off x="187600" y="70250"/>
            <a:ext cx="2291776" cy="2340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"/>
          <p:cNvPicPr preferRelativeResize="0"/>
          <p:nvPr/>
        </p:nvPicPr>
        <p:blipFill rotWithShape="1">
          <a:blip r:embed="rId5">
            <a:alphaModFix/>
          </a:blip>
          <a:srcRect t="17669" b="28656"/>
          <a:stretch/>
        </p:blipFill>
        <p:spPr>
          <a:xfrm>
            <a:off x="949200" y="1968875"/>
            <a:ext cx="2291776" cy="294044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"/>
          <p:cNvSpPr txBox="1"/>
          <p:nvPr/>
        </p:nvSpPr>
        <p:spPr>
          <a:xfrm>
            <a:off x="3240975" y="-50"/>
            <a:ext cx="5623200" cy="67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omfortaa"/>
              <a:buChar char="●"/>
            </a:pPr>
            <a:r>
              <a:rPr lang="en-US" sz="2200" b="1" i="0" u="none" strike="noStrike" cap="non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1</a:t>
            </a:r>
            <a:r>
              <a:rPr lang="en-US" sz="2200" b="1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2</a:t>
            </a:r>
            <a:r>
              <a:rPr lang="en-US" sz="2200" b="1" i="0" u="none" strike="noStrike" cap="non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 años trabajando en los distritos escolares en California</a:t>
            </a:r>
            <a:r>
              <a:rPr lang="en-US" sz="2200" b="1" i="0" u="none" strike="noStrike" cap="none">
                <a:solidFill>
                  <a:srgbClr val="674EA7"/>
                </a:solidFill>
                <a:latin typeface="Comfortaa"/>
                <a:ea typeface="Comfortaa"/>
                <a:cs typeface="Comfortaa"/>
                <a:sym typeface="Comfortaa"/>
              </a:rPr>
              <a:t>/</a:t>
            </a:r>
            <a:r>
              <a:rPr lang="en-US" sz="2200" b="1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12 years working in California school districts</a:t>
            </a:r>
            <a:endParaRPr sz="2200"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omfortaa"/>
              <a:buChar char="●"/>
            </a:pPr>
            <a:r>
              <a:rPr lang="en-US" sz="2200" b="1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b="1" i="0" u="none" strike="noStrike" cap="non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Empiezo mi </a:t>
            </a:r>
            <a:r>
              <a:rPr lang="en-US" sz="2200" b="1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décimo</a:t>
            </a:r>
            <a:r>
              <a:rPr lang="en-US" sz="2200" b="1" i="0" u="none" strike="noStrike" cap="non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 año </a:t>
            </a:r>
            <a:r>
              <a:rPr lang="en-US" sz="2200" b="1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(10) </a:t>
            </a:r>
            <a:r>
              <a:rPr lang="en-US" sz="2200" b="1" i="0" u="none" strike="noStrike" cap="non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trabajando como maestra de doble-inmersión-</a:t>
            </a:r>
            <a:r>
              <a:rPr lang="en-US" sz="2200" b="1" i="0" u="none" strike="noStrike" cap="none">
                <a:solidFill>
                  <a:srgbClr val="674EA7"/>
                </a:solidFill>
                <a:latin typeface="Comfortaa"/>
                <a:ea typeface="Comfortaa"/>
                <a:cs typeface="Comfortaa"/>
                <a:sym typeface="Comfortaa"/>
              </a:rPr>
              <a:t>/</a:t>
            </a:r>
            <a:r>
              <a:rPr lang="en-US" sz="2200" b="1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starting </a:t>
            </a:r>
            <a:r>
              <a:rPr lang="en-US" sz="2200" b="1">
                <a:latin typeface="Comfortaa"/>
                <a:ea typeface="Comfortaa"/>
                <a:cs typeface="Comfortaa"/>
                <a:sym typeface="Comfortaa"/>
              </a:rPr>
              <a:t>m</a:t>
            </a:r>
            <a:r>
              <a:rPr lang="en-US" sz="2200" b="1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y </a:t>
            </a:r>
            <a:r>
              <a:rPr lang="en-US" sz="2200" b="1">
                <a:latin typeface="Comfortaa"/>
                <a:ea typeface="Comfortaa"/>
                <a:cs typeface="Comfortaa"/>
                <a:sym typeface="Comfortaa"/>
              </a:rPr>
              <a:t>10</a:t>
            </a:r>
            <a:r>
              <a:rPr lang="en-US" sz="2200" b="1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th year in Dual Language Immersion</a:t>
            </a:r>
            <a:endParaRPr sz="2200"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omfortaa"/>
              <a:buChar char="●"/>
            </a:pPr>
            <a:r>
              <a:rPr lang="en-US" sz="2200" b="1" i="0" u="none" strike="noStrike" cap="non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 La Universidad del Estado de California, Fullerton (CSUF).</a:t>
            </a:r>
            <a:r>
              <a:rPr lang="en-US" sz="2200" b="1" i="0" u="none" strike="noStrike" cap="none">
                <a:solidFill>
                  <a:srgbClr val="674EA7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sz="2200" b="1" i="0" u="none" strike="noStrike" cap="none">
              <a:solidFill>
                <a:srgbClr val="674E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371600" marR="0" lvl="2" indent="-3651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2150"/>
              <a:buFont typeface="Comfortaa"/>
              <a:buChar char="■"/>
            </a:pPr>
            <a:r>
              <a:rPr lang="en-US" sz="2150" b="1" i="0" u="none" strike="noStrike" cap="none">
                <a:solidFill>
                  <a:srgbClr val="674EA7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50" b="1" i="0" u="none" strike="noStrike" cap="non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Bachillerato</a:t>
            </a:r>
            <a:r>
              <a:rPr lang="en-US" sz="2150" b="1" i="0" u="none" strike="noStrike" cap="none">
                <a:solidFill>
                  <a:srgbClr val="674EA7"/>
                </a:solidFill>
                <a:latin typeface="Comfortaa"/>
                <a:ea typeface="Comfortaa"/>
                <a:cs typeface="Comfortaa"/>
                <a:sym typeface="Comfortaa"/>
              </a:rPr>
              <a:t>/</a:t>
            </a:r>
            <a:r>
              <a:rPr lang="en-US" sz="2150" b="1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Bachelors of Arts</a:t>
            </a:r>
            <a:endParaRPr sz="2150"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371600" marR="0" lvl="2" indent="-3651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2150"/>
              <a:buFont typeface="Comfortaa"/>
              <a:buChar char="■"/>
            </a:pPr>
            <a:r>
              <a:rPr lang="en-US" sz="2150" b="1" i="0" u="none" strike="noStrike" cap="non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Licenciatura de maestra</a:t>
            </a:r>
            <a:r>
              <a:rPr lang="en-US" sz="2150" b="1" i="0" u="none" strike="noStrike" cap="none">
                <a:solidFill>
                  <a:srgbClr val="674EA7"/>
                </a:solidFill>
                <a:latin typeface="Comfortaa"/>
                <a:ea typeface="Comfortaa"/>
                <a:cs typeface="Comfortaa"/>
                <a:sym typeface="Comfortaa"/>
              </a:rPr>
              <a:t>/</a:t>
            </a:r>
            <a:r>
              <a:rPr lang="en-US" sz="2150" b="1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Teaching Credential</a:t>
            </a:r>
            <a:endParaRPr sz="2150"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371600" marR="0" lvl="2" indent="-3651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2150"/>
              <a:buFont typeface="Comfortaa"/>
              <a:buChar char="■"/>
            </a:pPr>
            <a:r>
              <a:rPr lang="en-US" sz="2150" b="1" i="0" u="none" strike="noStrike" cap="none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Maestría en educación bilingüe</a:t>
            </a:r>
            <a:r>
              <a:rPr lang="en-US" sz="2150" b="1" i="0" u="none" strike="noStrike" cap="none">
                <a:solidFill>
                  <a:srgbClr val="674EA7"/>
                </a:solidFill>
                <a:latin typeface="Comfortaa"/>
                <a:ea typeface="Comfortaa"/>
                <a:cs typeface="Comfortaa"/>
                <a:sym typeface="Comfortaa"/>
              </a:rPr>
              <a:t>/</a:t>
            </a:r>
            <a:r>
              <a:rPr lang="en-US" sz="2150" b="1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Masters in Bilingual Education</a:t>
            </a:r>
            <a:endParaRPr sz="215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1"/>
          <p:cNvPicPr preferRelativeResize="0"/>
          <p:nvPr/>
        </p:nvPicPr>
        <p:blipFill rotWithShape="1">
          <a:blip r:embed="rId3">
            <a:alphaModFix/>
          </a:blip>
          <a:srcRect l="1579" t="2730" r="2128" b="2796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1"/>
          <p:cNvSpPr txBox="1"/>
          <p:nvPr/>
        </p:nvSpPr>
        <p:spPr>
          <a:xfrm>
            <a:off x="2095000" y="0"/>
            <a:ext cx="4710000" cy="49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1" i="0" u="none" strike="noStrike" cap="none">
              <a:solidFill>
                <a:srgbClr val="6AA84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674EA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Programa de enriquecimiento </a:t>
            </a:r>
            <a:endParaRPr sz="3000" b="1" i="0" u="none" strike="noStrike" cap="none">
              <a:solidFill>
                <a:srgbClr val="674EA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674EA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(dos idiomas)</a:t>
            </a:r>
            <a:endParaRPr sz="3000" b="1" i="0" u="none" strike="noStrike" cap="none">
              <a:solidFill>
                <a:srgbClr val="674EA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1" i="0" u="none" strike="noStrike" cap="none">
              <a:solidFill>
                <a:srgbClr val="6AA84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6AA84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Enrichment Program</a:t>
            </a:r>
            <a:endParaRPr sz="3000" b="1" i="0" u="none" strike="noStrike" cap="none">
              <a:solidFill>
                <a:srgbClr val="6AA84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6AA84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(two languages)</a:t>
            </a:r>
            <a:endParaRPr sz="3000" b="1" i="0" u="none" strike="noStrike" cap="none">
              <a:solidFill>
                <a:srgbClr val="6AA84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1" i="0" u="none" strike="noStrike" cap="none">
              <a:solidFill>
                <a:srgbClr val="6AA84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1" name="Google Shape;181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901096">
            <a:off x="5944967" y="680343"/>
            <a:ext cx="1755042" cy="1755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4"/>
          <p:cNvSpPr txBox="1">
            <a:spLocks noGrp="1"/>
          </p:cNvSpPr>
          <p:nvPr>
            <p:ph type="ctrTitle"/>
          </p:nvPr>
        </p:nvSpPr>
        <p:spPr>
          <a:xfrm>
            <a:off x="298175" y="174800"/>
            <a:ext cx="8845800" cy="25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Comunicación</a:t>
            </a:r>
            <a:r>
              <a:rPr lang="en-US" b="1">
                <a:latin typeface="Comic Sans MS"/>
                <a:ea typeface="Comic Sans MS"/>
                <a:cs typeface="Comic Sans MS"/>
                <a:sym typeface="Comic Sans MS"/>
              </a:rPr>
              <a:t>/Communication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0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Nos comunicaremos de las siguientes maneras:</a:t>
            </a:r>
            <a:endParaRPr sz="3000"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We will communicate in the following ways:</a:t>
            </a:r>
            <a:endParaRPr sz="30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7" name="Google Shape;187;p14"/>
          <p:cNvSpPr txBox="1">
            <a:spLocks noGrp="1"/>
          </p:cNvSpPr>
          <p:nvPr>
            <p:ph type="subTitle" idx="1"/>
          </p:nvPr>
        </p:nvSpPr>
        <p:spPr>
          <a:xfrm>
            <a:off x="298175" y="1761225"/>
            <a:ext cx="8646900" cy="47688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omic Sans MS"/>
              <a:buChar char="●"/>
            </a:pPr>
            <a:r>
              <a:rPr lang="en-US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Sitio de Google</a:t>
            </a: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/Google Site</a:t>
            </a:r>
            <a:r>
              <a:rPr lang="en-US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’s Website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Comic Sans MS"/>
              <a:buChar char="●"/>
            </a:pPr>
            <a:r>
              <a:rPr lang="en-US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Teléfono de la escuela</a:t>
            </a: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/School’s number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(951) 358-1670    7:30-4:00 p.m.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Comic Sans MS"/>
              <a:buChar char="●"/>
            </a:pPr>
            <a:r>
              <a:rPr lang="en-US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Correo electrónico</a:t>
            </a: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/Via school email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Comic Sans MS"/>
              <a:buChar char="●"/>
            </a:pPr>
            <a:r>
              <a:rPr lang="en-US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Boletín de tarea</a:t>
            </a: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/Via homework fliers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Comic Sans MS"/>
              <a:buChar char="●"/>
            </a:pPr>
            <a:r>
              <a:rPr lang="en-US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Carpeta de Comunicación</a:t>
            </a: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/Communication Folder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Comic Sans MS"/>
              <a:buChar char="●"/>
            </a:pPr>
            <a:r>
              <a:rPr lang="en-US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Clase Dojo</a:t>
            </a: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/Class Dojo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88" name="Google Shape;188;p14" descr="Other resolutions: 293 × 240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25276" y="5446900"/>
            <a:ext cx="1719800" cy="141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5"/>
          <p:cNvSpPr txBox="1">
            <a:spLocks noGrp="1"/>
          </p:cNvSpPr>
          <p:nvPr>
            <p:ph type="title"/>
          </p:nvPr>
        </p:nvSpPr>
        <p:spPr>
          <a:xfrm>
            <a:off x="685800" y="306800"/>
            <a:ext cx="7772400" cy="8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r>
              <a:rPr lang="en-US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Clase Dojo</a:t>
            </a:r>
            <a:r>
              <a:rPr lang="en-US" b="1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4400" b="1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 Dojo</a:t>
            </a:r>
            <a:endParaRPr b="1"/>
          </a:p>
        </p:txBody>
      </p:sp>
      <p:sp>
        <p:nvSpPr>
          <p:cNvPr id="194" name="Google Shape;194;p15"/>
          <p:cNvSpPr txBox="1">
            <a:spLocks noGrp="1"/>
          </p:cNvSpPr>
          <p:nvPr>
            <p:ph type="body" idx="1"/>
          </p:nvPr>
        </p:nvSpPr>
        <p:spPr>
          <a:xfrm>
            <a:off x="3621475" y="1115000"/>
            <a:ext cx="5432100" cy="54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Char char="•"/>
            </a:pPr>
            <a:r>
              <a:rPr lang="en-US" sz="28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Toda la escuela usará Clase dojo.</a:t>
            </a:r>
            <a:r>
              <a:rPr lang="en-US" sz="2800">
                <a:latin typeface="Comic Sans MS"/>
                <a:ea typeface="Comic Sans MS"/>
                <a:cs typeface="Comic Sans MS"/>
                <a:sym typeface="Comic Sans MS"/>
              </a:rPr>
              <a:t>/Class Dojo will be used school wide.</a:t>
            </a:r>
            <a:endParaRPr sz="28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8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317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Char char="•"/>
            </a:pPr>
            <a:r>
              <a:rPr lang="en-US" sz="28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Ofrece manera de comunicarse fácilmente entre maestra y padres/</a:t>
            </a:r>
            <a:r>
              <a:rPr lang="en-US" sz="2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Offers easy teacher/parent communication</a:t>
            </a:r>
            <a:endParaRPr sz="28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 sz="28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 sz="2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95" name="Google Shape;195;p15" descr="images.jpeg"/>
          <p:cNvPicPr preferRelativeResize="0">
            <a:picLocks noGrp="1"/>
          </p:cNvPicPr>
          <p:nvPr>
            <p:ph type="clipArt" idx="2"/>
          </p:nvPr>
        </p:nvPicPr>
        <p:blipFill rotWithShape="1">
          <a:blip r:embed="rId3">
            <a:alphaModFix/>
          </a:blip>
          <a:srcRect l="3703" r="3703"/>
          <a:stretch/>
        </p:blipFill>
        <p:spPr>
          <a:xfrm>
            <a:off x="584675" y="2018900"/>
            <a:ext cx="2865000" cy="309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6"/>
          <p:cNvSpPr txBox="1">
            <a:spLocks noGrp="1"/>
          </p:cNvSpPr>
          <p:nvPr>
            <p:ph type="title"/>
          </p:nvPr>
        </p:nvSpPr>
        <p:spPr>
          <a:xfrm>
            <a:off x="122625" y="609600"/>
            <a:ext cx="83355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r>
              <a:rPr lang="en-US" sz="40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Visita el sitio web del Distrito</a:t>
            </a:r>
            <a:endParaRPr sz="4000"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r>
              <a:rPr lang="en-US" sz="4000" b="1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Visit District Website</a:t>
            </a:r>
            <a:endParaRPr sz="4000" b="1"/>
          </a:p>
        </p:txBody>
      </p:sp>
      <p:sp>
        <p:nvSpPr>
          <p:cNvPr id="201" name="Google Shape;201;p16"/>
          <p:cNvSpPr txBox="1">
            <a:spLocks noGrp="1"/>
          </p:cNvSpPr>
          <p:nvPr>
            <p:ph type="body" idx="1"/>
          </p:nvPr>
        </p:nvSpPr>
        <p:spPr>
          <a:xfrm>
            <a:off x="762000" y="1981200"/>
            <a:ext cx="7696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Char char="•"/>
            </a:pPr>
            <a:r>
              <a:rPr lang="en-US" sz="32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http:www.alvordschools.org </a:t>
            </a:r>
            <a:endParaRPr b="1"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Comic Sans MS"/>
              <a:buChar char="–"/>
            </a:pPr>
            <a:r>
              <a:rPr lang="en-US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Páginas de maestra /información de contacto/</a:t>
            </a:r>
            <a:r>
              <a:rPr lang="en-US" sz="2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Teacher pages/contact information</a:t>
            </a:r>
            <a:endParaRPr sz="28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Char char="–"/>
            </a:pPr>
            <a:r>
              <a:rPr lang="en-US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Sitio de Google/</a:t>
            </a:r>
            <a:r>
              <a:rPr lang="en-US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Google Site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Char char="–"/>
            </a:pPr>
            <a:r>
              <a:rPr lang="en-US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Calendario de escuela</a:t>
            </a: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2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School calendar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Char char="–"/>
            </a:pPr>
            <a:r>
              <a:rPr lang="en-US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Eventos de club de 100 millas</a:t>
            </a: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2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100 Mile Club events</a:t>
            </a:r>
            <a:endParaRPr/>
          </a:p>
          <a:p>
            <a:pPr marL="342900" marR="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endParaRPr sz="28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02" name="Google Shape;202;p16" descr="images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360260">
            <a:off x="6661739" y="5446573"/>
            <a:ext cx="1927273" cy="119695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  <p:pic>
        <p:nvPicPr>
          <p:cNvPr id="203" name="Google Shape;203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299871">
            <a:off x="17747" y="4738124"/>
            <a:ext cx="2145357" cy="2145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7"/>
          <p:cNvSpPr txBox="1">
            <a:spLocks noGrp="1"/>
          </p:cNvSpPr>
          <p:nvPr>
            <p:ph type="title"/>
          </p:nvPr>
        </p:nvSpPr>
        <p:spPr>
          <a:xfrm>
            <a:off x="147075" y="301625"/>
            <a:ext cx="8923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r>
              <a:rPr lang="en-US" sz="4000" b="1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Antes de la escuela</a:t>
            </a:r>
            <a:r>
              <a:rPr lang="en-US" sz="4000" b="1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4000" b="1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Before School</a:t>
            </a:r>
            <a:endParaRPr sz="4000"/>
          </a:p>
        </p:txBody>
      </p:sp>
      <p:sp>
        <p:nvSpPr>
          <p:cNvPr id="209" name="Google Shape;209;p17"/>
          <p:cNvSpPr txBox="1">
            <a:spLocks noGrp="1"/>
          </p:cNvSpPr>
          <p:nvPr>
            <p:ph type="body" idx="1"/>
          </p:nvPr>
        </p:nvSpPr>
        <p:spPr>
          <a:xfrm>
            <a:off x="3692775" y="1139825"/>
            <a:ext cx="5378100" cy="54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lang="en-US" sz="240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7:</a:t>
            </a:r>
            <a:r>
              <a:rPr lang="en-US" sz="2400">
                <a:latin typeface="Comic Sans MS"/>
                <a:ea typeface="Comic Sans MS"/>
                <a:cs typeface="Comic Sans MS"/>
                <a:sym typeface="Comic Sans MS"/>
              </a:rPr>
              <a:t>30</a:t>
            </a:r>
            <a:r>
              <a:rPr lang="en-US" sz="240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-7:5</a:t>
            </a:r>
            <a:r>
              <a:rPr lang="en-US" sz="2400">
                <a:latin typeface="Comic Sans MS"/>
                <a:ea typeface="Comic Sans MS"/>
                <a:cs typeface="Comic Sans MS"/>
                <a:sym typeface="Comic Sans MS"/>
              </a:rPr>
              <a:t>9</a:t>
            </a:r>
            <a:r>
              <a:rPr lang="en-US" sz="240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Desayuno</a:t>
            </a: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/breakfast</a:t>
            </a:r>
            <a:endParaRPr sz="24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24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Costo: gratis</a:t>
            </a:r>
            <a:r>
              <a:rPr lang="en-US" sz="2400">
                <a:latin typeface="Comic Sans MS"/>
                <a:ea typeface="Comic Sans MS"/>
                <a:cs typeface="Comic Sans MS"/>
                <a:sym typeface="Comic Sans MS"/>
              </a:rPr>
              <a:t>/Cost: free 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7:4</a:t>
            </a:r>
            <a:r>
              <a:rPr lang="en-US" sz="2400"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a.m. – </a:t>
            </a:r>
            <a:r>
              <a:rPr lang="en-US" sz="2400" b="0" i="0" u="none" strike="noStrike" cap="none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Una maestra </a:t>
            </a:r>
            <a:r>
              <a:rPr lang="en-US" sz="24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recogerá a los estudiantes para que se formen</a:t>
            </a:r>
            <a:r>
              <a:rPr lang="en-US" sz="2400">
                <a:latin typeface="Comic Sans MS"/>
                <a:ea typeface="Comic Sans MS"/>
                <a:cs typeface="Comic Sans MS"/>
                <a:sym typeface="Comic Sans MS"/>
              </a:rPr>
              <a:t>/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teacher on duty will pick up students to go line up</a:t>
            </a:r>
            <a:endParaRPr sz="2400"/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lang="en-US" sz="24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No deje a su hijo/a antes de las 7:30 de la mañana/</a:t>
            </a: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Do not drop off your ch</a:t>
            </a:r>
            <a:r>
              <a:rPr lang="en-US" sz="2400">
                <a:latin typeface="Comic Sans MS"/>
                <a:ea typeface="Comic Sans MS"/>
                <a:cs typeface="Comic Sans MS"/>
                <a:sym typeface="Comic Sans MS"/>
              </a:rPr>
              <a:t>ild</a:t>
            </a: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earlier than 7:30 </a:t>
            </a:r>
            <a:endParaRPr sz="2400"/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lang="en-US" sz="24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La clases comienzan a las </a:t>
            </a:r>
            <a:r>
              <a:rPr lang="en-US" sz="2400" b="1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7:59 de la mañana</a:t>
            </a:r>
            <a:r>
              <a:rPr lang="en-US" sz="2400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School begins at 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7:59am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3810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mic Sans MS"/>
              <a:buChar char="●"/>
            </a:pPr>
            <a:r>
              <a:rPr lang="en-US" sz="24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La meta es estar en la escuela a las 7:45 a.m.</a:t>
            </a:r>
            <a:r>
              <a:rPr lang="en-US" sz="2400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240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goal is to be </a:t>
            </a:r>
            <a:r>
              <a:rPr lang="en-US" sz="2400">
                <a:latin typeface="Comic Sans MS"/>
                <a:ea typeface="Comic Sans MS"/>
                <a:cs typeface="Comic Sans MS"/>
                <a:sym typeface="Comic Sans MS"/>
              </a:rPr>
              <a:t>at school </a:t>
            </a:r>
            <a:r>
              <a:rPr lang="en-US" sz="240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by 7:45 a</a:t>
            </a:r>
            <a:r>
              <a:rPr lang="en-US" sz="2400">
                <a:latin typeface="Comic Sans MS"/>
                <a:ea typeface="Comic Sans MS"/>
                <a:cs typeface="Comic Sans MS"/>
                <a:sym typeface="Comic Sans MS"/>
              </a:rPr>
              <a:t>.m.</a:t>
            </a:r>
            <a:endParaRPr sz="2400"/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		</a:t>
            </a:r>
            <a:endParaRPr sz="2400"/>
          </a:p>
        </p:txBody>
      </p:sp>
      <p:pic>
        <p:nvPicPr>
          <p:cNvPr id="210" name="Google Shape;210;p17" descr="images-3.jpeg"/>
          <p:cNvPicPr preferRelativeResize="0">
            <a:picLocks noGrp="1"/>
          </p:cNvPicPr>
          <p:nvPr>
            <p:ph type="clipArt" idx="2"/>
          </p:nvPr>
        </p:nvPicPr>
        <p:blipFill rotWithShape="1">
          <a:blip r:embed="rId3">
            <a:alphaModFix/>
          </a:blip>
          <a:srcRect t="1428" b="-1338"/>
          <a:stretch/>
        </p:blipFill>
        <p:spPr>
          <a:xfrm>
            <a:off x="73025" y="2189275"/>
            <a:ext cx="3483600" cy="40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"/>
          <p:cNvSpPr txBox="1"/>
          <p:nvPr/>
        </p:nvSpPr>
        <p:spPr>
          <a:xfrm>
            <a:off x="5758350" y="1391800"/>
            <a:ext cx="3429000" cy="37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r>
              <a:rPr lang="en-US" sz="1800" b="1" i="0" u="none" strike="noStrike" cap="none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 Almuerzo de escuela/</a:t>
            </a:r>
            <a:r>
              <a:rPr lang="en-US" sz="18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School lunch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$</a:t>
            </a:r>
            <a:endParaRPr sz="18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gratis/f</a:t>
            </a: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ree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6" name="Google Shape;216;p18"/>
          <p:cNvSpPr txBox="1"/>
          <p:nvPr/>
        </p:nvSpPr>
        <p:spPr>
          <a:xfrm>
            <a:off x="220800" y="1743125"/>
            <a:ext cx="5265600" cy="27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mic Sans MS"/>
              <a:buNone/>
            </a:pPr>
            <a:r>
              <a:rPr lang="en-US" sz="2200" b="1" i="0" u="none" strike="noStrike" cap="none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Almuerzo de casa</a:t>
            </a:r>
            <a:r>
              <a:rPr lang="en-US" sz="22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/Home lunch</a:t>
            </a: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mic Sans MS"/>
              <a:buChar char="❖"/>
            </a:pPr>
            <a:r>
              <a:rPr lang="en-US" sz="2000" b="0" i="0" u="none" strike="noStrike" cap="none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Nutritivo</a:t>
            </a:r>
            <a:r>
              <a:rPr lang="en-US"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/Nutritious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Por favor de lavar las bolsas del almuerzo o loncheras y ponerles el nombre</a:t>
            </a:r>
            <a:r>
              <a:rPr lang="en-US"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/Please wash the lunchbox and write your child’s name.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17" name="Google Shape;21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35075" y="1743125"/>
            <a:ext cx="1534200" cy="10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8"/>
          <p:cNvSpPr txBox="1"/>
          <p:nvPr/>
        </p:nvSpPr>
        <p:spPr>
          <a:xfrm>
            <a:off x="2743200" y="-11788"/>
            <a:ext cx="5791200" cy="18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19" name="Google Shape;219;p18" descr="images-2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250" y="4495925"/>
            <a:ext cx="1887600" cy="21384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20" name="Google Shape;220;p18"/>
          <p:cNvSpPr txBox="1"/>
          <p:nvPr/>
        </p:nvSpPr>
        <p:spPr>
          <a:xfrm>
            <a:off x="2047300" y="4131325"/>
            <a:ext cx="3657600" cy="26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lang="en-US" sz="2000" b="0" i="0" u="none" strike="noStrike" cap="none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El almuerzo de primer grado </a:t>
            </a:r>
            <a:r>
              <a:rPr lang="en-US" sz="1800" b="0" i="0" u="none" strike="noStrike" cap="none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empieza a las 11:05-11:</a:t>
            </a:r>
            <a:r>
              <a:rPr lang="en-US" sz="18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55</a:t>
            </a:r>
            <a:r>
              <a:rPr lang="en-US" sz="1800" b="0" i="0" u="none" strike="noStrike" cap="none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.  Una merienda nutritiva para el recreo, si usted gusta/</a:t>
            </a: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-US" sz="1800" b="0" i="0" u="none" strike="noStrike" cap="none" baseline="3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</a:t>
            </a: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grade lunch is from 11:0</a:t>
            </a: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-11:</a:t>
            </a: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 sz="18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 Pack a healthy snack for recess if you’d like.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p18" descr="el almuerzo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9349" y="69900"/>
            <a:ext cx="2233841" cy="167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8"/>
          <p:cNvSpPr txBox="1"/>
          <p:nvPr/>
        </p:nvSpPr>
        <p:spPr>
          <a:xfrm>
            <a:off x="6272975" y="3339325"/>
            <a:ext cx="2536800" cy="16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Traer una botella de agua todos los días (no jugo o soda)</a:t>
            </a:r>
            <a:endParaRPr sz="1800" b="0" i="0" u="none" strike="noStrike" cap="none">
              <a:solidFill>
                <a:srgbClr val="1155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r>
              <a:rPr lang="en-US" sz="1800" b="0" i="0" u="none" strike="noStrike" cap="none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Bring bottle of water daily </a:t>
            </a:r>
            <a:r>
              <a:rPr lang="en-US" sz="1800" b="0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(no juice or soda)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9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r>
              <a:rPr lang="en-US" b="1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Ausencias</a:t>
            </a:r>
            <a:r>
              <a:rPr lang="en-US" b="1">
                <a:latin typeface="Comic Sans MS"/>
                <a:ea typeface="Comic Sans MS"/>
                <a:cs typeface="Comic Sans MS"/>
                <a:sym typeface="Comic Sans MS"/>
              </a:rPr>
              <a:t>/Absences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r>
              <a:rPr lang="en-US" b="1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Tardanzas</a:t>
            </a:r>
            <a:r>
              <a:rPr lang="en-US" sz="4400" b="1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/Tardies</a:t>
            </a:r>
            <a:endParaRPr/>
          </a:p>
        </p:txBody>
      </p:sp>
      <p:sp>
        <p:nvSpPr>
          <p:cNvPr id="228" name="Google Shape;228;p19"/>
          <p:cNvSpPr txBox="1">
            <a:spLocks noGrp="1"/>
          </p:cNvSpPr>
          <p:nvPr>
            <p:ph type="body" idx="1"/>
          </p:nvPr>
        </p:nvSpPr>
        <p:spPr>
          <a:xfrm>
            <a:off x="3980525" y="1875775"/>
            <a:ext cx="5087400" cy="49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•"/>
            </a:pPr>
            <a:r>
              <a:rPr lang="en-US" sz="20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Por favor de hablar a la oficina</a:t>
            </a:r>
            <a:r>
              <a:rPr lang="en-US" sz="2000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Please call to excuse</a:t>
            </a:r>
            <a:endParaRPr sz="20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2000">
                <a:latin typeface="Comic Sans MS"/>
                <a:ea typeface="Comic Sans MS"/>
                <a:cs typeface="Comic Sans MS"/>
                <a:sym typeface="Comic Sans MS"/>
              </a:rPr>
              <a:t>    </a:t>
            </a:r>
            <a:r>
              <a:rPr lang="en-US"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(951) 358-1670</a:t>
            </a:r>
            <a:endParaRPr sz="2000"/>
          </a:p>
          <a:p>
            <a:pPr marL="342900" marR="0" lvl="0" indent="-3175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•"/>
            </a:pPr>
            <a:r>
              <a:rPr lang="en-US" sz="20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Se</a:t>
            </a:r>
            <a:r>
              <a:rPr lang="en-US" sz="20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requiere una nota cuando regrese a la escuela </a:t>
            </a:r>
            <a:r>
              <a:rPr lang="en-US" sz="2000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Note required upon return to school </a:t>
            </a:r>
            <a:endParaRPr sz="2000"/>
          </a:p>
          <a:p>
            <a:pPr marL="342900" marR="0" lvl="0" indent="-3175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FF"/>
              </a:buClr>
              <a:buSzPts val="2000"/>
              <a:buFont typeface="Comic Sans MS"/>
              <a:buChar char="•"/>
            </a:pPr>
            <a:r>
              <a:rPr lang="en-US" sz="20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Justificada - enfermedades y el citas de doctor con una nota/</a:t>
            </a:r>
            <a:r>
              <a:rPr lang="en-US" sz="20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Excused – illnesses and doctor’s appointments with a note</a:t>
            </a:r>
            <a:endParaRPr sz="2000">
              <a:solidFill>
                <a:srgbClr val="000000"/>
              </a:solidFill>
            </a:endParaRPr>
          </a:p>
          <a:p>
            <a:pPr marL="342900" marR="0" lvl="0" indent="-3175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A64D79"/>
              </a:buClr>
              <a:buSzPts val="2000"/>
              <a:buFont typeface="Comic Sans MS"/>
              <a:buChar char="•"/>
            </a:pPr>
            <a:r>
              <a:rPr lang="en-US" sz="20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Injustificada - quedado dormido, padre/hermano enfermo, vacaciones/</a:t>
            </a:r>
            <a:r>
              <a:rPr lang="en-US" sz="20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Unexcused – overslept, parent/sibling sick, vacations</a:t>
            </a:r>
            <a:endParaRPr sz="2000">
              <a:solidFill>
                <a:srgbClr val="000000"/>
              </a:solidFill>
            </a:endParaRPr>
          </a:p>
          <a:p>
            <a:pPr marL="342900" marR="0" lvl="0" indent="-3175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A64D79"/>
              </a:buClr>
              <a:buSzPts val="2000"/>
              <a:buFont typeface="Comic Sans MS"/>
              <a:buChar char="•"/>
            </a:pPr>
            <a:r>
              <a:rPr lang="en-US" sz="2000">
                <a:solidFill>
                  <a:srgbClr val="A64D79"/>
                </a:solidFill>
                <a:latin typeface="Comic Sans MS"/>
                <a:ea typeface="Comic Sans MS"/>
                <a:cs typeface="Comic Sans MS"/>
                <a:sym typeface="Comic Sans MS"/>
              </a:rPr>
              <a:t>Incentivo escolar por asistencia excelente/</a:t>
            </a:r>
            <a:r>
              <a:rPr lang="en-US" sz="2000" b="0" i="0" u="none" strike="noStrike" cap="none">
                <a:solidFill>
                  <a:srgbClr val="A64D79"/>
                </a:solidFill>
                <a:latin typeface="Comic Sans MS"/>
                <a:ea typeface="Comic Sans MS"/>
                <a:cs typeface="Comic Sans MS"/>
                <a:sym typeface="Comic Sans MS"/>
              </a:rPr>
              <a:t>School-wide incentive pr</a:t>
            </a:r>
            <a:r>
              <a:rPr lang="en-US" sz="2000">
                <a:solidFill>
                  <a:srgbClr val="A64D79"/>
                </a:solidFill>
                <a:latin typeface="Comic Sans MS"/>
                <a:ea typeface="Comic Sans MS"/>
                <a:cs typeface="Comic Sans MS"/>
                <a:sym typeface="Comic Sans MS"/>
              </a:rPr>
              <a:t>ogram for excellent attendance</a:t>
            </a:r>
            <a:endParaRPr sz="2000">
              <a:solidFill>
                <a:srgbClr val="A64D79"/>
              </a:solidFill>
            </a:endParaRPr>
          </a:p>
        </p:txBody>
      </p:sp>
      <p:pic>
        <p:nvPicPr>
          <p:cNvPr id="229" name="Google Shape;229;p19" descr="C:\Documents and Settings\Mom\My Documents\My Pictures\sickchild.gif"/>
          <p:cNvPicPr preferRelativeResize="0">
            <a:picLocks noGrp="1"/>
          </p:cNvPicPr>
          <p:nvPr>
            <p:ph type="clipArt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2897752"/>
            <a:ext cx="3057000" cy="302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0"/>
          <p:cNvSpPr txBox="1">
            <a:spLocks noGrp="1"/>
          </p:cNvSpPr>
          <p:nvPr>
            <p:ph type="title"/>
          </p:nvPr>
        </p:nvSpPr>
        <p:spPr>
          <a:xfrm>
            <a:off x="685800" y="-141250"/>
            <a:ext cx="7772400" cy="10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r>
              <a:rPr lang="en-US" b="1">
                <a:solidFill>
                  <a:srgbClr val="3C78D8"/>
                </a:solidFill>
                <a:latin typeface="Comic Sans MS"/>
                <a:ea typeface="Comic Sans MS"/>
                <a:cs typeface="Comic Sans MS"/>
                <a:sym typeface="Comic Sans MS"/>
              </a:rPr>
              <a:t>Despedida</a:t>
            </a:r>
            <a:r>
              <a:rPr lang="en-US" b="1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4400" b="1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Dismissal</a:t>
            </a:r>
            <a:endParaRPr/>
          </a:p>
        </p:txBody>
      </p:sp>
      <p:pic>
        <p:nvPicPr>
          <p:cNvPr id="235" name="Google Shape;235;p20"/>
          <p:cNvPicPr preferRelativeResize="0">
            <a:picLocks noGrp="1"/>
          </p:cNvPicPr>
          <p:nvPr>
            <p:ph type="clipArt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81750" y="4282800"/>
            <a:ext cx="2307900" cy="2458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0"/>
          <p:cNvSpPr txBox="1">
            <a:spLocks noGrp="1"/>
          </p:cNvSpPr>
          <p:nvPr>
            <p:ph type="body" idx="1"/>
          </p:nvPr>
        </p:nvSpPr>
        <p:spPr>
          <a:xfrm>
            <a:off x="2630025" y="739950"/>
            <a:ext cx="6554400" cy="6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lang="en-US" sz="24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Establezca una rutina </a:t>
            </a:r>
            <a:r>
              <a:rPr lang="en-US" sz="2400" i="1">
                <a:solidFill>
                  <a:srgbClr val="1155CC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consistente</a:t>
            </a:r>
            <a:r>
              <a:rPr lang="en-US" sz="24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para recoger a su hijo/a.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Establish a </a:t>
            </a:r>
            <a:r>
              <a:rPr lang="en-US" sz="2400" b="0" i="1" u="none" strike="noStrike" cap="none">
                <a:solidFill>
                  <a:schemeClr val="dk1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consistent</a:t>
            </a: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pick-up routine with your child.</a:t>
            </a:r>
            <a:endParaRPr sz="24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3200"/>
              <a:buNone/>
            </a:pPr>
            <a:r>
              <a:rPr lang="en-US" sz="2400">
                <a:latin typeface="Comic Sans MS"/>
                <a:ea typeface="Comic Sans MS"/>
                <a:cs typeface="Comic Sans MS"/>
                <a:sym typeface="Comic Sans MS"/>
              </a:rPr>
              <a:t>Gate beside Office, MPR, or Back Gate 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lang="en-US" sz="24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Despedida para primer grado será a las 2:15 p.m.</a:t>
            </a:r>
            <a:r>
              <a:rPr lang="en-US" sz="2400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-US" sz="2400" b="0" i="0" u="none" strike="noStrike" cap="none" baseline="3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</a:t>
            </a: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grade dismissed by 2:15 **martes a la 1:00 /Tuesdays 1:00</a:t>
            </a:r>
            <a:endParaRPr/>
          </a:p>
          <a:p>
            <a:pPr marL="457200" marR="0" lvl="0" indent="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/>
          </a:p>
          <a:p>
            <a:pPr marL="342900" marR="0" lvl="0" indent="-28575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mic Sans MS"/>
              <a:buChar char="•"/>
            </a:pPr>
            <a:r>
              <a:rPr lang="en-US" sz="1900" b="0" i="0" u="none" strike="noStrike" cap="none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Por favor a</a:t>
            </a:r>
            <a:r>
              <a:rPr lang="en-US" sz="19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viseme el método de despedida de su hijo/a a través de Class Dojo (Detrás de la escuela, Expanded Learning, &amp; etc.) </a:t>
            </a:r>
            <a:r>
              <a:rPr lang="en-US" sz="1900">
                <a:latin typeface="Comic Sans MS"/>
                <a:ea typeface="Comic Sans MS"/>
                <a:cs typeface="Comic Sans MS"/>
                <a:sym typeface="Comic Sans MS"/>
              </a:rPr>
              <a:t>P</a:t>
            </a:r>
            <a:r>
              <a:rPr lang="en-US" sz="19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lease let me know how your child </a:t>
            </a:r>
            <a:r>
              <a:rPr lang="en-US" sz="1900">
                <a:latin typeface="Comic Sans MS"/>
                <a:ea typeface="Comic Sans MS"/>
                <a:cs typeface="Comic Sans MS"/>
                <a:sym typeface="Comic Sans MS"/>
              </a:rPr>
              <a:t>will</a:t>
            </a:r>
            <a:r>
              <a:rPr lang="en-US" sz="19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be dismissed (i.e., Back gate, </a:t>
            </a:r>
            <a:r>
              <a:rPr lang="en-US" sz="1900">
                <a:latin typeface="Comic Sans MS"/>
                <a:ea typeface="Comic Sans MS"/>
                <a:cs typeface="Comic Sans MS"/>
                <a:sym typeface="Comic Sans MS"/>
              </a:rPr>
              <a:t>Expanded Learning</a:t>
            </a:r>
            <a:r>
              <a:rPr lang="en-US" sz="19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etc.). Please let me know about any changes via Class Dojo.</a:t>
            </a:r>
            <a:endParaRPr sz="1900"/>
          </a:p>
          <a:p>
            <a:pPr marL="342900" marR="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37" name="Google Shape;237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1750" y="1579648"/>
            <a:ext cx="1779775" cy="200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1"/>
          <p:cNvSpPr txBox="1">
            <a:spLocks noGrp="1"/>
          </p:cNvSpPr>
          <p:nvPr>
            <p:ph type="title"/>
          </p:nvPr>
        </p:nvSpPr>
        <p:spPr>
          <a:xfrm>
            <a:off x="2209800" y="0"/>
            <a:ext cx="68580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hort Stack"/>
              <a:buNone/>
            </a:pPr>
            <a:r>
              <a:rPr lang="en-US" sz="2900" b="1">
                <a:solidFill>
                  <a:srgbClr val="1155CC"/>
                </a:solidFill>
                <a:latin typeface="Short Stack"/>
                <a:ea typeface="Short Stack"/>
                <a:cs typeface="Short Stack"/>
                <a:sym typeface="Short Stack"/>
              </a:rPr>
              <a:t>Vestuario</a:t>
            </a:r>
            <a:r>
              <a:rPr lang="en-US" sz="2900" b="1">
                <a:latin typeface="Short Stack"/>
                <a:ea typeface="Short Stack"/>
                <a:cs typeface="Short Stack"/>
                <a:sym typeface="Short Stack"/>
              </a:rPr>
              <a:t>/</a:t>
            </a:r>
            <a:r>
              <a:rPr lang="en-US" sz="2900" b="1" i="0" u="none" strike="noStrike" cap="none">
                <a:solidFill>
                  <a:schemeClr val="dk2"/>
                </a:solidFill>
                <a:latin typeface="Short Stack"/>
                <a:ea typeface="Short Stack"/>
                <a:cs typeface="Short Stack"/>
                <a:sym typeface="Short Stack"/>
              </a:rPr>
              <a:t>Clothing</a:t>
            </a:r>
            <a:endParaRPr sz="2900" b="1"/>
          </a:p>
        </p:txBody>
      </p:sp>
      <p:sp>
        <p:nvSpPr>
          <p:cNvPr id="243" name="Google Shape;243;p21"/>
          <p:cNvSpPr txBox="1">
            <a:spLocks noGrp="1"/>
          </p:cNvSpPr>
          <p:nvPr>
            <p:ph type="body" idx="1"/>
          </p:nvPr>
        </p:nvSpPr>
        <p:spPr>
          <a:xfrm>
            <a:off x="2286000" y="763200"/>
            <a:ext cx="6599100" cy="60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79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•"/>
            </a:pPr>
            <a:r>
              <a:rPr lang="en-US" sz="18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Usar ropa comfortable</a:t>
            </a:r>
            <a:r>
              <a:rPr lang="en-US" sz="1800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Wear </a:t>
            </a:r>
            <a:r>
              <a:rPr lang="en-US" sz="1800">
                <a:latin typeface="Comic Sans MS"/>
                <a:ea typeface="Comic Sans MS"/>
                <a:cs typeface="Comic Sans MS"/>
                <a:sym typeface="Comic Sans MS"/>
              </a:rPr>
              <a:t>comfortable</a:t>
            </a: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clothes</a:t>
            </a:r>
            <a:endParaRPr sz="1800"/>
          </a:p>
          <a:p>
            <a:pPr marL="342900" marR="0" lvl="0" indent="-2794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•"/>
            </a:pPr>
            <a:r>
              <a:rPr lang="en-US" sz="18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Zapatos de tenis son los mejores/</a:t>
            </a: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Tennis shoes are best</a:t>
            </a:r>
            <a:endParaRPr sz="1800"/>
          </a:p>
          <a:p>
            <a:pPr marL="342900" marR="0" lvl="0" indent="-2794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•"/>
            </a:pPr>
            <a:r>
              <a:rPr lang="en-US" sz="18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Los huaraches o sandalias tienen que tener amarradera atrás</a:t>
            </a:r>
            <a:r>
              <a:rPr lang="en-US" sz="1800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Sandals must have a </a:t>
            </a:r>
            <a:endParaRPr sz="18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3200"/>
              <a:buNone/>
            </a:pPr>
            <a:r>
              <a:rPr lang="en-US" sz="1800">
                <a:latin typeface="Comic Sans MS"/>
                <a:ea typeface="Comic Sans MS"/>
                <a:cs typeface="Comic Sans MS"/>
                <a:sym typeface="Comic Sans MS"/>
              </a:rPr>
              <a:t>    </a:t>
            </a: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back strap</a:t>
            </a:r>
            <a:endParaRPr sz="1800"/>
          </a:p>
          <a:p>
            <a:pPr marL="342900" marR="0" lvl="0" indent="-2794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•"/>
            </a:pPr>
            <a:r>
              <a:rPr lang="en-US" sz="18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Se sugiere que usen pantalones cortos debajo de las faldas y vestidos</a:t>
            </a:r>
            <a:r>
              <a:rPr lang="en-US" sz="1800">
                <a:latin typeface="Comic Sans MS"/>
                <a:ea typeface="Comic Sans MS"/>
                <a:cs typeface="Comic Sans MS"/>
                <a:sym typeface="Comic Sans MS"/>
              </a:rPr>
              <a:t>/It is recommended to wear s</a:t>
            </a: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horts under skirts/dresses.</a:t>
            </a:r>
            <a:endParaRPr sz="1800"/>
          </a:p>
          <a:p>
            <a:pPr marL="342900" marR="0" lvl="0" indent="-2794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•"/>
            </a:pPr>
            <a:r>
              <a:rPr lang="en-US" sz="18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Escriba el nombre de su hijo/a en sus pertenencias./</a:t>
            </a:r>
            <a:r>
              <a:rPr lang="en-US" sz="1800">
                <a:latin typeface="Comic Sans MS"/>
                <a:ea typeface="Comic Sans MS"/>
                <a:cs typeface="Comic Sans MS"/>
                <a:sym typeface="Comic Sans MS"/>
              </a:rPr>
              <a:t>Write</a:t>
            </a: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>
                <a:latin typeface="Comic Sans MS"/>
                <a:ea typeface="Comic Sans MS"/>
                <a:cs typeface="Comic Sans MS"/>
                <a:sym typeface="Comic Sans MS"/>
              </a:rPr>
              <a:t>your child’s name on his/her belongings. </a:t>
            </a:r>
            <a:endParaRPr sz="1800"/>
          </a:p>
          <a:p>
            <a:pPr marL="342900" marR="0" lvl="0" indent="-2794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•"/>
            </a:pPr>
            <a:r>
              <a:rPr lang="en-US" sz="18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Por favor de revisar las mochilas para que estén organizadas y limpias. </a:t>
            </a:r>
            <a:r>
              <a:rPr lang="en-US" sz="1800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Please </a:t>
            </a:r>
            <a:r>
              <a:rPr lang="en-US" sz="1800">
                <a:latin typeface="Comic Sans MS"/>
                <a:ea typeface="Comic Sans MS"/>
                <a:cs typeface="Comic Sans MS"/>
                <a:sym typeface="Comic Sans MS"/>
              </a:rPr>
              <a:t>look through your child’s</a:t>
            </a: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backpacks </a:t>
            </a:r>
            <a:r>
              <a:rPr lang="en-US" sz="1800">
                <a:latin typeface="Comic Sans MS"/>
                <a:ea typeface="Comic Sans MS"/>
                <a:cs typeface="Comic Sans MS"/>
                <a:sym typeface="Comic Sans MS"/>
              </a:rPr>
              <a:t>for organization and cleanliness.</a:t>
            </a:r>
            <a:endParaRPr sz="1800"/>
          </a:p>
          <a:p>
            <a:pPr marL="342900" marR="0" lvl="0" indent="-342900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1200" b="1" i="1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342900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lang="en-US" sz="1700" b="1" i="1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Educación física los martes y viernes/</a:t>
            </a:r>
            <a:r>
              <a:rPr lang="en-US" sz="17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P.E. </a:t>
            </a:r>
            <a:r>
              <a:rPr lang="en-US" sz="1700" b="1" i="1">
                <a:latin typeface="Comic Sans MS"/>
                <a:ea typeface="Comic Sans MS"/>
                <a:cs typeface="Comic Sans MS"/>
                <a:sym typeface="Comic Sans MS"/>
              </a:rPr>
              <a:t>will be</a:t>
            </a:r>
            <a:r>
              <a:rPr lang="en-US" sz="17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on </a:t>
            </a:r>
            <a:r>
              <a:rPr lang="en-US" sz="1700" b="1" i="1">
                <a:latin typeface="Comic Sans MS"/>
                <a:ea typeface="Comic Sans MS"/>
                <a:cs typeface="Comic Sans MS"/>
                <a:sym typeface="Comic Sans MS"/>
              </a:rPr>
              <a:t>Tuesdays</a:t>
            </a:r>
            <a:r>
              <a:rPr lang="en-US" sz="17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and Fridays</a:t>
            </a:r>
            <a:endParaRPr sz="1700"/>
          </a:p>
          <a:p>
            <a:pPr marL="342900" marR="0" lvl="0" indent="-3048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•"/>
            </a:pPr>
            <a:r>
              <a:rPr lang="en-US" sz="1800">
                <a:solidFill>
                  <a:srgbClr val="3C78D8"/>
                </a:solidFill>
                <a:latin typeface="Comic Sans MS"/>
                <a:ea typeface="Comic Sans MS"/>
                <a:cs typeface="Comic Sans MS"/>
                <a:sym typeface="Comic Sans MS"/>
              </a:rPr>
              <a:t>Usar ropa comfortable, tenis y calcetines</a:t>
            </a:r>
            <a:r>
              <a:rPr lang="en-US" sz="1800">
                <a:latin typeface="Comic Sans MS"/>
                <a:ea typeface="Comic Sans MS"/>
                <a:cs typeface="Comic Sans MS"/>
                <a:sym typeface="Comic Sans MS"/>
              </a:rPr>
              <a:t>./</a:t>
            </a: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Wear comfortable tennis s</a:t>
            </a:r>
            <a:r>
              <a:rPr lang="en-US" sz="1800">
                <a:latin typeface="Comic Sans MS"/>
                <a:ea typeface="Comic Sans MS"/>
                <a:cs typeface="Comic Sans MS"/>
                <a:sym typeface="Comic Sans MS"/>
              </a:rPr>
              <a:t>hoes and socks.</a:t>
            </a:r>
            <a:endParaRPr sz="1800"/>
          </a:p>
          <a:p>
            <a:pPr marL="342900" marR="0" lvl="0" indent="-3048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•"/>
            </a:pPr>
            <a:r>
              <a:rPr lang="en-US" sz="18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Traer botella de agua con su nombre.</a:t>
            </a:r>
            <a:r>
              <a:rPr lang="en-US" sz="1800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Bring a water bottle </a:t>
            </a:r>
            <a:r>
              <a:rPr lang="en-US" sz="1800">
                <a:latin typeface="Comic Sans MS"/>
                <a:ea typeface="Comic Sans MS"/>
                <a:cs typeface="Comic Sans MS"/>
                <a:sym typeface="Comic Sans MS"/>
              </a:rPr>
              <a:t>labeled </a:t>
            </a:r>
            <a:r>
              <a:rPr lang="en-US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with your child’s name.</a:t>
            </a:r>
            <a:endParaRPr sz="1800"/>
          </a:p>
        </p:txBody>
      </p:sp>
      <p:pic>
        <p:nvPicPr>
          <p:cNvPr id="244" name="Google Shape;244;p21" descr="C:\Documents and Settings\Mom\My Documents\My Pictures\tennis shoes.jpg"/>
          <p:cNvPicPr preferRelativeResize="0">
            <a:picLocks noGrp="1"/>
          </p:cNvPicPr>
          <p:nvPr>
            <p:ph type="clipArt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152400" y="639775"/>
            <a:ext cx="2819400" cy="2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1" descr="C:\Documents and Settings\Mom\My Documents\My Pictures\bp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5200" y="1689850"/>
            <a:ext cx="655800" cy="59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775" y="3989975"/>
            <a:ext cx="2305050" cy="198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2"/>
          <p:cNvSpPr txBox="1"/>
          <p:nvPr/>
        </p:nvSpPr>
        <p:spPr>
          <a:xfrm>
            <a:off x="1129650" y="396575"/>
            <a:ext cx="7336800" cy="8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Grade Level T-Shirt/ </a:t>
            </a:r>
            <a:r>
              <a:rPr lang="en-US" sz="4000" b="1" i="0" u="none" strike="noStrike" cap="none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Camiseta de nivel de grado</a:t>
            </a:r>
            <a:endParaRPr sz="4000" b="1" i="0" u="none" strike="noStrike" cap="none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2" name="Google Shape;252;p2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38727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sp>
        <p:nvSpPr>
          <p:cNvPr id="253" name="Google Shape;253;p22"/>
          <p:cNvSpPr txBox="1">
            <a:spLocks noGrp="1"/>
          </p:cNvSpPr>
          <p:nvPr>
            <p:ph type="body" idx="4"/>
          </p:nvPr>
        </p:nvSpPr>
        <p:spPr>
          <a:xfrm>
            <a:off x="4645025" y="1902675"/>
            <a:ext cx="4418400" cy="49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Costo: </a:t>
            </a:r>
            <a:endParaRPr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b="1">
                <a:latin typeface="Comic Sans MS"/>
                <a:ea typeface="Comic Sans MS"/>
                <a:cs typeface="Comic Sans MS"/>
                <a:sym typeface="Comic Sans MS"/>
              </a:rPr>
              <a:t>Cost: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Color:</a:t>
            </a:r>
            <a:r>
              <a:rPr lang="en-US" b="1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Morado</a:t>
            </a:r>
            <a:endParaRPr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b="1">
                <a:latin typeface="Comic Sans MS"/>
                <a:ea typeface="Comic Sans MS"/>
                <a:cs typeface="Comic Sans MS"/>
                <a:sym typeface="Comic Sans MS"/>
              </a:rPr>
              <a:t>Color:Purple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Fecha de entrega</a:t>
            </a:r>
            <a:r>
              <a:rPr lang="en-US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  <a:endParaRPr b="1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Due Date:</a:t>
            </a:r>
            <a:endParaRPr b="1">
              <a:solidFill>
                <a:srgbClr val="000000"/>
              </a:solidFill>
              <a:highlight>
                <a:srgbClr val="FFFF00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54" name="Google Shape;25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550" y="2174875"/>
            <a:ext cx="4040102" cy="4501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Comportamiento</a:t>
            </a:r>
            <a:r>
              <a:rPr lang="en-US" b="1">
                <a:latin typeface="Comic Sans MS"/>
                <a:ea typeface="Comic Sans MS"/>
                <a:cs typeface="Comic Sans MS"/>
                <a:sym typeface="Comic Sans MS"/>
              </a:rPr>
              <a:t>/Behavior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60" name="Google Shape;260;p23"/>
          <p:cNvSpPr>
            <a:spLocks noGrp="1"/>
          </p:cNvSpPr>
          <p:nvPr>
            <p:ph type="clipArt" idx="2"/>
          </p:nvPr>
        </p:nvSpPr>
        <p:spPr>
          <a:xfrm>
            <a:off x="288975" y="1981200"/>
            <a:ext cx="7144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en-US" sz="3000" b="1" i="0" u="none" strike="noStrike" cap="none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Expectativas de escuela y salón/</a:t>
            </a:r>
            <a:endParaRPr sz="3000" b="1" i="0" u="none" strike="noStrike" cap="none">
              <a:solidFill>
                <a:srgbClr val="1155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en-US" sz="30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School and Classroom Expectations</a:t>
            </a:r>
            <a:endParaRPr sz="3000" b="1" i="0" u="none" strike="noStrike" cap="none">
              <a:solidFill>
                <a:srgbClr val="1155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1155CC"/>
              </a:buClr>
              <a:buSzPts val="3200"/>
              <a:buFont typeface="Comic Sans MS"/>
              <a:buAutoNum type="arabicPeriod"/>
            </a:pPr>
            <a:r>
              <a:rPr lang="en-US" sz="3200" b="1" i="0" u="none" strike="noStrike" cap="none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Ser prudente/cuidadoso/</a:t>
            </a:r>
            <a:r>
              <a:rPr lang="en-US" sz="32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 Safe</a:t>
            </a:r>
            <a:endParaRPr sz="3200" b="1" i="0" u="none" strike="noStrike" cap="none">
              <a:solidFill>
                <a:srgbClr val="1155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3200"/>
              <a:buFont typeface="Comic Sans MS"/>
              <a:buAutoNum type="arabicPeriod"/>
            </a:pPr>
            <a:r>
              <a:rPr lang="en-US" sz="3200" b="1" i="0" u="none" strike="noStrike" cap="none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Ser respetuoso/</a:t>
            </a:r>
            <a:r>
              <a:rPr lang="en-US" sz="32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 respectful</a:t>
            </a:r>
            <a:endParaRPr sz="3200" b="1" i="0" u="none" strike="noStrike" cap="none">
              <a:solidFill>
                <a:srgbClr val="1155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3200"/>
              <a:buFont typeface="Comic Sans MS"/>
              <a:buAutoNum type="arabicPeriod"/>
            </a:pPr>
            <a:r>
              <a:rPr lang="en-US" sz="3200" b="1" i="0" u="none" strike="noStrike" cap="none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Ser responsable/</a:t>
            </a:r>
            <a:r>
              <a:rPr lang="en-US" sz="32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 responsible</a:t>
            </a:r>
            <a:endParaRPr sz="3200" b="1" i="0" u="none" strike="noStrike" cap="none">
              <a:solidFill>
                <a:srgbClr val="1155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3200"/>
              <a:buFont typeface="Comic Sans MS"/>
              <a:buAutoNum type="arabicPeriod"/>
            </a:pPr>
            <a:r>
              <a:rPr lang="en-US" sz="3200" b="1" i="0" u="none" strike="noStrike" cap="none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Ser excelente/</a:t>
            </a:r>
            <a:r>
              <a:rPr lang="en-US" sz="32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 excellent</a:t>
            </a:r>
            <a:endParaRPr sz="3200" b="1" i="0" u="none" strike="noStrike" cap="none">
              <a:solidFill>
                <a:srgbClr val="1155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61" name="Google Shape;261;p23"/>
          <p:cNvSpPr txBox="1">
            <a:spLocks noGrp="1"/>
          </p:cNvSpPr>
          <p:nvPr>
            <p:ph type="body" idx="1"/>
          </p:nvPr>
        </p:nvSpPr>
        <p:spPr>
          <a:xfrm>
            <a:off x="5346275" y="1930650"/>
            <a:ext cx="48366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0320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rPr lang="en-US" b="1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62" name="Google Shape;262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33175" y="2067500"/>
            <a:ext cx="1604700" cy="41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8798" y="5270425"/>
            <a:ext cx="6105950" cy="14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4"/>
          <p:cNvSpPr txBox="1">
            <a:spLocks noGrp="1"/>
          </p:cNvSpPr>
          <p:nvPr>
            <p:ph type="title"/>
          </p:nvPr>
        </p:nvSpPr>
        <p:spPr>
          <a:xfrm>
            <a:off x="457200" y="127650"/>
            <a:ext cx="8229600" cy="10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hort Stack"/>
              <a:buNone/>
            </a:pPr>
            <a:r>
              <a:rPr lang="en-US" b="1">
                <a:solidFill>
                  <a:srgbClr val="0000FF"/>
                </a:solidFill>
                <a:latin typeface="Short Stack"/>
                <a:ea typeface="Short Stack"/>
                <a:cs typeface="Short Stack"/>
                <a:sym typeface="Short Stack"/>
              </a:rPr>
              <a:t>Sistema de disciplina</a:t>
            </a:r>
            <a:endParaRPr b="1">
              <a:solidFill>
                <a:srgbClr val="0000FF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hort Stack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Short Stack"/>
                <a:ea typeface="Short Stack"/>
                <a:cs typeface="Short Stack"/>
                <a:sym typeface="Short Stack"/>
              </a:rPr>
              <a:t>Discipline System</a:t>
            </a:r>
            <a:endParaRPr/>
          </a:p>
        </p:txBody>
      </p:sp>
      <p:sp>
        <p:nvSpPr>
          <p:cNvPr id="269" name="Google Shape;269;p24"/>
          <p:cNvSpPr txBox="1">
            <a:spLocks noGrp="1"/>
          </p:cNvSpPr>
          <p:nvPr>
            <p:ph type="body" idx="1"/>
          </p:nvPr>
        </p:nvSpPr>
        <p:spPr>
          <a:xfrm>
            <a:off x="74150" y="1378050"/>
            <a:ext cx="4403100" cy="49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Discipline plan sent home or </a:t>
            </a:r>
            <a:r>
              <a:rPr lang="en-US" b="0">
                <a:latin typeface="Comic Sans MS"/>
                <a:ea typeface="Comic Sans MS"/>
                <a:cs typeface="Comic Sans MS"/>
                <a:sym typeface="Comic Sans MS"/>
              </a:rPr>
              <a:t>on Aeries</a:t>
            </a:r>
            <a:endParaRPr sz="24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b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School</a:t>
            </a:r>
            <a:r>
              <a:rPr lang="en-US" b="0"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wide Character Counts</a:t>
            </a:r>
            <a:endParaRPr sz="24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3200"/>
              <a:buNone/>
            </a:pPr>
            <a:endParaRPr b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Excessive behavior may result in immediate removal from class</a:t>
            </a:r>
            <a:endParaRPr sz="24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3200"/>
              <a:buNone/>
            </a:pPr>
            <a:endParaRPr b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Students with good behavior will </a:t>
            </a:r>
            <a:r>
              <a:rPr lang="en-US" b="0">
                <a:latin typeface="Comic Sans MS"/>
                <a:ea typeface="Comic Sans MS"/>
                <a:cs typeface="Comic Sans MS"/>
                <a:sym typeface="Comic Sans MS"/>
              </a:rPr>
              <a:t>clip up on Behavior Chart.</a:t>
            </a:r>
            <a:endParaRPr b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3200"/>
              <a:buNone/>
            </a:pPr>
            <a:endParaRPr b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lang="en-US" b="0">
                <a:latin typeface="Comic Sans MS"/>
                <a:ea typeface="Comic Sans MS"/>
                <a:cs typeface="Comic Sans MS"/>
                <a:sym typeface="Comic Sans MS"/>
              </a:rPr>
              <a:t>Behavior/Organization Calendar</a:t>
            </a:r>
            <a:endParaRPr b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342900" marR="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0" name="Google Shape;270;p24"/>
          <p:cNvSpPr txBox="1">
            <a:spLocks noGrp="1"/>
          </p:cNvSpPr>
          <p:nvPr>
            <p:ph type="body" idx="4"/>
          </p:nvPr>
        </p:nvSpPr>
        <p:spPr>
          <a:xfrm>
            <a:off x="3960900" y="1143000"/>
            <a:ext cx="5183100" cy="55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FF"/>
              </a:buClr>
              <a:buSzPts val="2300"/>
              <a:buFont typeface="Comic Sans MS"/>
              <a:buChar char="•"/>
            </a:pPr>
            <a:r>
              <a:rPr lang="en-US" sz="23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Plan de disciplina enviado a casa o reporte en Aeries</a:t>
            </a:r>
            <a:endParaRPr sz="23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sz="6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746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FF"/>
              </a:buClr>
              <a:buSzPts val="2300"/>
              <a:buFont typeface="Comic Sans MS"/>
              <a:buChar char="•"/>
            </a:pPr>
            <a:r>
              <a:rPr lang="en-US" sz="23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Toda la escuela participa en El carácter cuenta</a:t>
            </a:r>
            <a:endParaRPr sz="23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sz="6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746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FF"/>
              </a:buClr>
              <a:buSzPts val="2300"/>
              <a:buFont typeface="Comic Sans MS"/>
              <a:buChar char="•"/>
            </a:pPr>
            <a:r>
              <a:rPr lang="en-US" sz="23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La conducta excesiva puede resultar en la eliminación inmediata de la clase</a:t>
            </a:r>
            <a:endParaRPr sz="23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sz="6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746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FF"/>
              </a:buClr>
              <a:buSzPts val="2300"/>
              <a:buFont typeface="Comic Sans MS"/>
              <a:buChar char="•"/>
            </a:pPr>
            <a:r>
              <a:rPr lang="en-US" sz="23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Los estudiantes con buen comportamiento suben pinza de comportamiento o llevará a casa un Aviso Verde</a:t>
            </a:r>
            <a:endParaRPr sz="23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sz="12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746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FF"/>
              </a:buClr>
              <a:buSzPts val="2300"/>
              <a:buFont typeface="Comic Sans MS"/>
              <a:buChar char="•"/>
            </a:pPr>
            <a:r>
              <a:rPr lang="en-US" sz="23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Calendario de conducta e organización</a:t>
            </a:r>
            <a:endParaRPr sz="23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3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23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sz="23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5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Proyectos</a:t>
            </a:r>
            <a:r>
              <a:rPr lang="en-US" b="1">
                <a:latin typeface="Comic Sans MS"/>
                <a:ea typeface="Comic Sans MS"/>
                <a:cs typeface="Comic Sans MS"/>
                <a:sym typeface="Comic Sans MS"/>
              </a:rPr>
              <a:t>/Projects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1"/>
          </p:nvPr>
        </p:nvSpPr>
        <p:spPr>
          <a:xfrm>
            <a:off x="0" y="1076375"/>
            <a:ext cx="8915400" cy="50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600"/>
              <a:buFont typeface="Comic Sans MS"/>
              <a:buChar char="❖"/>
            </a:pPr>
            <a:r>
              <a:rPr lang="en-US" sz="26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Durante el año se le asignará proyectos a su hijo/a para completar en casa./</a:t>
            </a:r>
            <a:r>
              <a:rPr lang="en-US" sz="2600">
                <a:latin typeface="Comic Sans MS"/>
                <a:ea typeface="Comic Sans MS"/>
                <a:cs typeface="Comic Sans MS"/>
                <a:sym typeface="Comic Sans MS"/>
              </a:rPr>
              <a:t>Throughout the year your child will be given projects to do at home.</a:t>
            </a:r>
            <a:endParaRPr sz="26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 sz="26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93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600"/>
              <a:buFont typeface="Comic Sans MS"/>
              <a:buChar char="❖"/>
            </a:pPr>
            <a:r>
              <a:rPr lang="en-US" sz="26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Se les dará suficiente tiempo para completar el proyecto.</a:t>
            </a:r>
            <a:r>
              <a:rPr lang="en-US" sz="2600">
                <a:solidFill>
                  <a:srgbClr val="3C78D8"/>
                </a:solidFill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2600">
                <a:latin typeface="Comic Sans MS"/>
                <a:ea typeface="Comic Sans MS"/>
                <a:cs typeface="Comic Sans MS"/>
                <a:sym typeface="Comic Sans MS"/>
              </a:rPr>
              <a:t>You will be given plenty of time to complete each project.</a:t>
            </a:r>
            <a:endParaRPr sz="26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 sz="26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93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600"/>
              <a:buFont typeface="Comic Sans MS"/>
              <a:buChar char="❖"/>
            </a:pPr>
            <a:r>
              <a:rPr lang="en-US" sz="26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Su hijo/a presentará sus proyectos en el salon. Por favor apoye a su hijo/a con su presentación en casa./ </a:t>
            </a:r>
            <a:r>
              <a:rPr lang="en-US" sz="2600">
                <a:latin typeface="Comic Sans MS"/>
                <a:ea typeface="Comic Sans MS"/>
                <a:cs typeface="Comic Sans MS"/>
                <a:sym typeface="Comic Sans MS"/>
              </a:rPr>
              <a:t>Your child will present each project to the class. Please support your child with their presentation at home.</a:t>
            </a:r>
            <a:endParaRPr sz="26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  <p:pic>
        <p:nvPicPr>
          <p:cNvPr id="277" name="Google Shape;27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32" y="98475"/>
            <a:ext cx="1513268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5" descr="puzzle-piece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25081" y="216382"/>
            <a:ext cx="1122200" cy="9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7"/>
          <p:cNvSpPr txBox="1">
            <a:spLocks noGrp="1"/>
          </p:cNvSpPr>
          <p:nvPr>
            <p:ph type="title"/>
          </p:nvPr>
        </p:nvSpPr>
        <p:spPr>
          <a:xfrm>
            <a:off x="304800" y="501375"/>
            <a:ext cx="8534400" cy="2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hort Stack"/>
              <a:buNone/>
            </a:pPr>
            <a:r>
              <a:rPr lang="en-US" b="1">
                <a:solidFill>
                  <a:srgbClr val="1155CC"/>
                </a:solidFill>
                <a:latin typeface="Short Stack"/>
                <a:ea typeface="Short Stack"/>
                <a:cs typeface="Short Stack"/>
                <a:sym typeface="Short Stack"/>
              </a:rPr>
              <a:t>Tarea</a:t>
            </a:r>
            <a:r>
              <a:rPr lang="en-US" b="1">
                <a:latin typeface="Short Stack"/>
                <a:ea typeface="Short Stack"/>
                <a:cs typeface="Short Stack"/>
                <a:sym typeface="Short Stack"/>
              </a:rPr>
              <a:t>/</a:t>
            </a:r>
            <a:r>
              <a:rPr lang="en-US" sz="4400" b="1" i="0" u="none" strike="noStrike" cap="none">
                <a:solidFill>
                  <a:schemeClr val="dk2"/>
                </a:solidFill>
                <a:latin typeface="Short Stack"/>
                <a:ea typeface="Short Stack"/>
                <a:cs typeface="Short Stack"/>
                <a:sym typeface="Short Stack"/>
              </a:rPr>
              <a:t>Homework</a:t>
            </a:r>
            <a:br>
              <a:rPr lang="en-US" sz="4400" b="1" i="0" u="none" strike="noStrike" cap="none">
                <a:solidFill>
                  <a:schemeClr val="dk2"/>
                </a:solidFill>
                <a:latin typeface="Short Stack"/>
                <a:ea typeface="Short Stack"/>
                <a:cs typeface="Short Stack"/>
                <a:sym typeface="Short Stack"/>
              </a:rPr>
            </a:br>
            <a:endParaRPr/>
          </a:p>
        </p:txBody>
      </p:sp>
      <p:sp>
        <p:nvSpPr>
          <p:cNvPr id="284" name="Google Shape;284;p27"/>
          <p:cNvSpPr txBox="1">
            <a:spLocks noGrp="1"/>
          </p:cNvSpPr>
          <p:nvPr>
            <p:ph type="body" idx="1"/>
          </p:nvPr>
        </p:nvSpPr>
        <p:spPr>
          <a:xfrm>
            <a:off x="2542525" y="626700"/>
            <a:ext cx="6601500" cy="62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omic Sans MS"/>
              <a:buChar char="•"/>
            </a:pPr>
            <a:r>
              <a:rPr lang="en-US" sz="23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Se envía a casa los martes en una carpeta azul. Por favor de poner el paquete en la carpeta y regresar los lunes</a:t>
            </a:r>
            <a:r>
              <a:rPr lang="en-US" sz="2300">
                <a:latin typeface="Comic Sans MS"/>
                <a:ea typeface="Comic Sans MS"/>
                <a:cs typeface="Comic Sans MS"/>
                <a:sym typeface="Comic Sans MS"/>
              </a:rPr>
              <a:t>/ </a:t>
            </a:r>
            <a:r>
              <a:rPr lang="en-US" sz="23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Sent home on</a:t>
            </a:r>
            <a:r>
              <a:rPr lang="en-US" sz="2300">
                <a:latin typeface="Comic Sans MS"/>
                <a:ea typeface="Comic Sans MS"/>
                <a:cs typeface="Comic Sans MS"/>
                <a:sym typeface="Comic Sans MS"/>
              </a:rPr>
              <a:t> Tuesdays in a blue folder. Please put the packet in the blue folder and    </a:t>
            </a:r>
            <a:endParaRPr sz="23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2300">
                <a:latin typeface="Comic Sans MS"/>
                <a:ea typeface="Comic Sans MS"/>
                <a:cs typeface="Comic Sans MS"/>
                <a:sym typeface="Comic Sans MS"/>
              </a:rPr>
              <a:t> return on Mondays. </a:t>
            </a:r>
            <a:r>
              <a:rPr lang="en-US" sz="23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2300"/>
          </a:p>
          <a:p>
            <a:pPr marL="342900" marR="0" lvl="0" indent="-3365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omic Sans MS"/>
              <a:buChar char="•"/>
            </a:pPr>
            <a:r>
              <a:rPr lang="en-US" sz="23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Mantenga la carpeta de tarea organizada</a:t>
            </a:r>
            <a:r>
              <a:rPr lang="en-US" sz="2300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23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Keep folder </a:t>
            </a:r>
            <a:r>
              <a:rPr lang="en-US" sz="2300">
                <a:latin typeface="Comic Sans MS"/>
                <a:ea typeface="Comic Sans MS"/>
                <a:cs typeface="Comic Sans MS"/>
                <a:sym typeface="Comic Sans MS"/>
              </a:rPr>
              <a:t>organized</a:t>
            </a:r>
            <a:endParaRPr sz="2300"/>
          </a:p>
          <a:p>
            <a:pPr marL="342900" marR="0" lvl="0" indent="-32385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1155CC"/>
              </a:buClr>
              <a:buSzPts val="2300"/>
              <a:buFont typeface="Comic Sans MS"/>
              <a:buChar char="•"/>
            </a:pPr>
            <a:r>
              <a:rPr lang="en-US" sz="23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Empieza el martes, 24 de agosto</a:t>
            </a:r>
            <a:endParaRPr sz="2300">
              <a:solidFill>
                <a:srgbClr val="1155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3200"/>
              <a:buNone/>
            </a:pPr>
            <a:r>
              <a:rPr lang="en-US" sz="23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lang="en-US" sz="2300" i="1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(paquete modificado porque las primeras   </a:t>
            </a:r>
            <a:endParaRPr sz="2300" i="1">
              <a:solidFill>
                <a:srgbClr val="1155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3200"/>
              <a:buNone/>
            </a:pPr>
            <a:r>
              <a:rPr lang="en-US" sz="2300" i="1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semanas son repaso de kínder/</a:t>
            </a:r>
            <a:r>
              <a:rPr lang="en-US" sz="23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Begins   </a:t>
            </a:r>
            <a:endParaRPr sz="23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3200"/>
              <a:buNone/>
            </a:pPr>
            <a:r>
              <a:rPr lang="en-US" sz="2300">
                <a:latin typeface="Comic Sans MS"/>
                <a:ea typeface="Comic Sans MS"/>
                <a:cs typeface="Comic Sans MS"/>
                <a:sym typeface="Comic Sans MS"/>
              </a:rPr>
              <a:t>    </a:t>
            </a:r>
            <a:r>
              <a:rPr lang="en-US" sz="23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Tuesdays, August 24</a:t>
            </a:r>
            <a:r>
              <a:rPr lang="en-US" sz="2300">
                <a:latin typeface="Comic Sans MS"/>
                <a:ea typeface="Comic Sans MS"/>
                <a:cs typeface="Comic Sans MS"/>
                <a:sym typeface="Comic Sans MS"/>
              </a:rPr>
              <a:t>th </a:t>
            </a:r>
            <a:r>
              <a:rPr lang="en-US" sz="2300" b="0" i="0" u="none" strike="noStrike" cap="none" baseline="3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2300"/>
          </a:p>
          <a:p>
            <a:pPr marL="342900" marR="0" lvl="0" indent="-3429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lang="en-US" sz="2300" b="0" i="0" u="none" strike="noStrike" cap="none" baseline="3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3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lang="en-US" sz="2300" b="0" i="1" u="none" strike="noStrike" cap="none" baseline="3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(modified packet </a:t>
            </a:r>
            <a:r>
              <a:rPr lang="en-US" sz="2300" i="1" baseline="30000">
                <a:latin typeface="Comic Sans MS"/>
                <a:ea typeface="Comic Sans MS"/>
                <a:cs typeface="Comic Sans MS"/>
                <a:sym typeface="Comic Sans MS"/>
              </a:rPr>
              <a:t>because the first three weeks is Kinder review</a:t>
            </a:r>
            <a:r>
              <a:rPr lang="en-US" sz="2300" b="0" i="1" u="none" strike="noStrike" cap="none" baseline="3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endParaRPr sz="2300" b="0" i="1" u="none" strike="noStrike" cap="none" baseline="30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4064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800"/>
              <a:buFont typeface="Comic Sans MS"/>
              <a:buChar char="●"/>
            </a:pPr>
            <a:r>
              <a:rPr lang="en-US" sz="2800" i="1" baseline="300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Por favor de ponerle nombre a la mochila, bolsa de almuerzo y botella de agua.</a:t>
            </a:r>
            <a:r>
              <a:rPr lang="en-US" sz="2800" i="1" baseline="30000">
                <a:latin typeface="Comic Sans MS"/>
                <a:ea typeface="Comic Sans MS"/>
                <a:cs typeface="Comic Sans MS"/>
                <a:sym typeface="Comic Sans MS"/>
              </a:rPr>
              <a:t>/Please put your child’s name on backpack, lunch bag and water bottle.</a:t>
            </a:r>
            <a:endParaRPr sz="2800" i="1" baseline="30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85" name="Google Shape;28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875" y="4975473"/>
            <a:ext cx="1702725" cy="170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7163" y="587100"/>
            <a:ext cx="1886100" cy="134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871" y="1872871"/>
            <a:ext cx="1507700" cy="150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4072" y="3300897"/>
            <a:ext cx="1674550" cy="167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/>
                                        <p:tgtEl>
                                          <p:spTgt spid="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"/>
                                        <p:tgtEl>
                                          <p:spTgt spid="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"/>
                                        <p:tgtEl>
                                          <p:spTgt spid="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"/>
                                        <p:tgtEl>
                                          <p:spTgt spid="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"/>
                                        <p:tgtEl>
                                          <p:spTgt spid="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"/>
                                        <p:tgtEl>
                                          <p:spTgt spid="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"/>
                                        <p:tgtEl>
                                          <p:spTgt spid="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"/>
                                        <p:tgtEl>
                                          <p:spTgt spid="2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"/>
                                        <p:tgtEl>
                                          <p:spTgt spid="2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8"/>
          <p:cNvSpPr txBox="1">
            <a:spLocks noGrp="1"/>
          </p:cNvSpPr>
          <p:nvPr>
            <p:ph type="title"/>
          </p:nvPr>
        </p:nvSpPr>
        <p:spPr>
          <a:xfrm>
            <a:off x="161150" y="0"/>
            <a:ext cx="88455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Actividades adicionales</a:t>
            </a:r>
            <a:r>
              <a:rPr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20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Extra activities</a:t>
            </a:r>
            <a:endParaRPr sz="2000" b="1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mic Sans MS"/>
              <a:buAutoNum type="arabicPeriod"/>
            </a:pPr>
            <a:r>
              <a:rPr lang="en-US" sz="15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Empareja los números del 11 al 20 con el numeral.</a:t>
            </a:r>
            <a:r>
              <a:rPr lang="en-US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Match the numbers 11 - 20 to their written form.</a:t>
            </a:r>
            <a:endParaRPr sz="1500" b="1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mic Sans MS"/>
              <a:buAutoNum type="arabicPeriod"/>
            </a:pPr>
            <a:r>
              <a:rPr lang="en-US" sz="15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Pon los números del 1 al 20 en orden</a:t>
            </a:r>
            <a:r>
              <a:rPr lang="en-US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Put the numbers 1 - 20 in order.</a:t>
            </a:r>
            <a:endParaRPr sz="1500" b="1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mic Sans MS"/>
              <a:buAutoNum type="arabicPeriod"/>
            </a:pPr>
            <a:r>
              <a:rPr lang="en-US" sz="15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Cuenta y ordena en grupos tus juguetes, zapatos, útiles escolares etc.</a:t>
            </a:r>
            <a:r>
              <a:rPr lang="en-US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Count and organize into groups your toys, shoes, school supplies, etc.</a:t>
            </a:r>
            <a:endParaRPr sz="1500" b="1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mic Sans MS"/>
              <a:buAutoNum type="arabicPeriod"/>
            </a:pPr>
            <a:r>
              <a:rPr lang="en-US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5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Haz y luego separa en dos partes los números del 1 al 10</a:t>
            </a:r>
            <a:r>
              <a:rPr lang="en-US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./</a:t>
            </a:r>
            <a:r>
              <a:rPr lang="en-US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Make and then separate into two parts the numbers 1-10.</a:t>
            </a:r>
            <a:endParaRPr sz="1500" b="1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mic Sans MS"/>
              <a:buAutoNum type="arabicPeriod"/>
            </a:pPr>
            <a:r>
              <a:rPr lang="en-US" sz="15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Reconoce los números del 1-20 fuera de orden</a:t>
            </a:r>
            <a:r>
              <a:rPr lang="en-US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./</a:t>
            </a:r>
            <a:r>
              <a:rPr lang="en-US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Recognize the numbers 1-20 out of order.</a:t>
            </a:r>
            <a:endParaRPr sz="1500" b="1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mic Sans MS"/>
              <a:buAutoNum type="arabicPeriod"/>
            </a:pPr>
            <a:r>
              <a:rPr lang="en-US" sz="15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Haz las palabras de la semana con tus tarjetas de letras</a:t>
            </a:r>
            <a:r>
              <a:rPr lang="en-US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./</a:t>
            </a:r>
            <a:r>
              <a:rPr lang="en-US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Make this week's words with your letter cards.</a:t>
            </a:r>
            <a:endParaRPr sz="1500" b="1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mic Sans MS"/>
              <a:buAutoNum type="arabicPeriod"/>
            </a:pPr>
            <a:r>
              <a:rPr lang="en-US" sz="15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Haz preguntas con las palabras de la semana</a:t>
            </a:r>
            <a:r>
              <a:rPr lang="en-US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./</a:t>
            </a:r>
            <a:r>
              <a:rPr lang="en-US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Ask questions with this week's words.</a:t>
            </a: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mic Sans MS"/>
              <a:buAutoNum type="arabicPeriod"/>
            </a:pPr>
            <a:r>
              <a:rPr lang="en-US" sz="15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Deletrea y escribe las palabras de la semana con diferentes colores</a:t>
            </a:r>
            <a:r>
              <a:rPr lang="en-US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./</a:t>
            </a:r>
            <a:r>
              <a:rPr lang="en-US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Spell and write the words for the week in different colors.</a:t>
            </a:r>
            <a:endParaRPr sz="1500" b="1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mic Sans MS"/>
              <a:buAutoNum type="arabicPeriod"/>
            </a:pPr>
            <a:r>
              <a:rPr lang="en-US" sz="15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Juega un juego de alfabetización en Maravillas</a:t>
            </a:r>
            <a:r>
              <a:rPr lang="en-US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./</a:t>
            </a:r>
            <a:r>
              <a:rPr lang="en-US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Play a literacy game in Maravillas.</a:t>
            </a:r>
            <a:endParaRPr sz="1500" b="1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mic Sans MS"/>
              <a:buAutoNum type="arabicPeriod"/>
            </a:pPr>
            <a:r>
              <a:rPr lang="en-US" sz="15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Escucha un cuento en Maravillas</a:t>
            </a:r>
            <a:r>
              <a:rPr lang="en-US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./</a:t>
            </a:r>
            <a:r>
              <a:rPr lang="en-US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Listen to a story in Maravillas.</a:t>
            </a:r>
            <a:endParaRPr sz="1500" b="1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mic Sans MS"/>
              <a:buAutoNum type="arabicPeriod"/>
            </a:pPr>
            <a:r>
              <a:rPr lang="en-US" sz="15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Leerle los libros de papel a un familiar</a:t>
            </a:r>
            <a:r>
              <a:rPr lang="en-US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./</a:t>
            </a:r>
            <a:r>
              <a:rPr lang="en-US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Read your paper books to a family member.</a:t>
            </a:r>
            <a:endParaRPr b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1"/>
          <p:cNvSpPr txBox="1">
            <a:spLocks noGrp="1"/>
          </p:cNvSpPr>
          <p:nvPr>
            <p:ph type="title"/>
          </p:nvPr>
        </p:nvSpPr>
        <p:spPr>
          <a:xfrm>
            <a:off x="74825" y="457200"/>
            <a:ext cx="590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r>
              <a:rPr lang="en-US" sz="3600" b="1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Donaciones</a:t>
            </a: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3600" b="1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Donations</a:t>
            </a:r>
            <a:endParaRPr sz="3600" b="1" i="0" u="none" strike="noStrike" cap="none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r>
              <a:rPr lang="en-US" sz="3600" b="1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Voluntarios</a:t>
            </a: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3600" b="1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Volunteering</a:t>
            </a:r>
            <a:endParaRPr sz="3600"/>
          </a:p>
        </p:txBody>
      </p:sp>
      <p:sp>
        <p:nvSpPr>
          <p:cNvPr id="299" name="Google Shape;299;p31"/>
          <p:cNvSpPr txBox="1">
            <a:spLocks noGrp="1"/>
          </p:cNvSpPr>
          <p:nvPr>
            <p:ph type="body" idx="1"/>
          </p:nvPr>
        </p:nvSpPr>
        <p:spPr>
          <a:xfrm>
            <a:off x="3017300" y="1664325"/>
            <a:ext cx="6202200" cy="51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238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lang="en-US" sz="24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Gracias a todos los padres de familia por mandar mensajes y preguntar si necesito donaciones. Por favor mire el folleto de tarea para las donaciones que sean necesarias./</a:t>
            </a:r>
            <a:r>
              <a:rPr lang="en-US" sz="2400">
                <a:latin typeface="Comic Sans MS"/>
                <a:ea typeface="Comic Sans MS"/>
                <a:cs typeface="Comic Sans MS"/>
                <a:sym typeface="Comic Sans MS"/>
              </a:rPr>
              <a:t>Thank you parents for sending messages and asking if I need donations. Please look at homework f</a:t>
            </a: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lyer for </a:t>
            </a:r>
            <a:r>
              <a:rPr lang="en-US" sz="2400">
                <a:latin typeface="Comic Sans MS"/>
                <a:ea typeface="Comic Sans MS"/>
                <a:cs typeface="Comic Sans MS"/>
                <a:sym typeface="Comic Sans MS"/>
              </a:rPr>
              <a:t>classroom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donations needed.  </a:t>
            </a:r>
            <a:endParaRPr sz="24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FF"/>
              </a:buClr>
              <a:buSzPts val="2200"/>
              <a:buFont typeface="Comic Sans MS"/>
              <a:buChar char="•"/>
            </a:pPr>
            <a:r>
              <a:rPr lang="en-US" sz="22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Puedo usar los suministros durante todo el año.</a:t>
            </a:r>
            <a:r>
              <a:rPr lang="en-US" sz="2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use supplies throughout the whole year. </a:t>
            </a:r>
            <a:endParaRPr sz="2200"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omic Sans MS"/>
              <a:buChar char="•"/>
            </a:pPr>
            <a:r>
              <a:rPr lang="en-US" sz="21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Oportunidades para ser voluntario(s) serán ofrecidas a través Clase Dojo. </a:t>
            </a:r>
            <a:r>
              <a:rPr lang="en-US" sz="21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Volunteer opportunities will be </a:t>
            </a:r>
            <a:r>
              <a:rPr lang="en-US" sz="2100">
                <a:latin typeface="Comic Sans MS"/>
                <a:ea typeface="Comic Sans MS"/>
                <a:cs typeface="Comic Sans MS"/>
                <a:sym typeface="Comic Sans MS"/>
              </a:rPr>
              <a:t>offer</a:t>
            </a:r>
            <a:r>
              <a:rPr lang="en-US" sz="21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ed </a:t>
            </a:r>
            <a:r>
              <a:rPr lang="en-US" sz="2100">
                <a:latin typeface="Comic Sans MS"/>
                <a:ea typeface="Comic Sans MS"/>
                <a:cs typeface="Comic Sans MS"/>
                <a:sym typeface="Comic Sans MS"/>
              </a:rPr>
              <a:t>via</a:t>
            </a:r>
            <a:r>
              <a:rPr lang="en-US" sz="21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Class Dojo</a:t>
            </a:r>
            <a:r>
              <a:rPr lang="en-US" sz="2100"/>
              <a:t>.</a:t>
            </a:r>
            <a:r>
              <a:rPr lang="en-US" sz="2700"/>
              <a:t>                       </a:t>
            </a:r>
            <a:endParaRPr sz="2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00" name="Google Shape;300;p31"/>
          <p:cNvPicPr preferRelativeResize="0"/>
          <p:nvPr/>
        </p:nvPicPr>
        <p:blipFill rotWithShape="1">
          <a:blip r:embed="rId3">
            <a:alphaModFix/>
          </a:blip>
          <a:srcRect t="21789"/>
          <a:stretch/>
        </p:blipFill>
        <p:spPr>
          <a:xfrm>
            <a:off x="9150" y="1664325"/>
            <a:ext cx="1655275" cy="111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50" y="5500550"/>
            <a:ext cx="327985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25300" y="82950"/>
            <a:ext cx="1984750" cy="121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825" y="2777048"/>
            <a:ext cx="1198575" cy="1600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1"/>
          <p:cNvPicPr preferRelativeResize="0"/>
          <p:nvPr/>
        </p:nvPicPr>
        <p:blipFill rotWithShape="1">
          <a:blip r:embed="rId7">
            <a:alphaModFix/>
          </a:blip>
          <a:srcRect t="1932" b="9829"/>
          <a:stretch/>
        </p:blipFill>
        <p:spPr>
          <a:xfrm>
            <a:off x="275350" y="4357550"/>
            <a:ext cx="1422725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1"/>
          <p:cNvPicPr preferRelativeResize="0"/>
          <p:nvPr/>
        </p:nvPicPr>
        <p:blipFill rotWithShape="1">
          <a:blip r:embed="rId8">
            <a:alphaModFix/>
          </a:blip>
          <a:srcRect l="21140" r="24886"/>
          <a:stretch/>
        </p:blipFill>
        <p:spPr>
          <a:xfrm>
            <a:off x="1664425" y="2777038"/>
            <a:ext cx="1305775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1"/>
          <p:cNvPicPr preferRelativeResize="0"/>
          <p:nvPr/>
        </p:nvPicPr>
        <p:blipFill rotWithShape="1">
          <a:blip r:embed="rId9">
            <a:alphaModFix/>
          </a:blip>
          <a:srcRect l="14705" t="43089" r="4269" b="9674"/>
          <a:stretch/>
        </p:blipFill>
        <p:spPr>
          <a:xfrm>
            <a:off x="1598600" y="1764675"/>
            <a:ext cx="1736375" cy="101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2"/>
          <p:cNvSpPr txBox="1">
            <a:spLocks noGrp="1"/>
          </p:cNvSpPr>
          <p:nvPr>
            <p:ph type="title"/>
          </p:nvPr>
        </p:nvSpPr>
        <p:spPr>
          <a:xfrm>
            <a:off x="537775" y="83325"/>
            <a:ext cx="7772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hort Stack"/>
              <a:buNone/>
            </a:pPr>
            <a:r>
              <a:rPr lang="en-US" b="1">
                <a:solidFill>
                  <a:srgbClr val="0000FF"/>
                </a:solidFill>
                <a:latin typeface="Short Stack"/>
                <a:ea typeface="Short Stack"/>
                <a:cs typeface="Short Stack"/>
                <a:sym typeface="Short Stack"/>
              </a:rPr>
              <a:t>Cumpleanos/</a:t>
            </a:r>
            <a:r>
              <a:rPr lang="en-US" sz="4400" b="1" i="0" u="none" strike="noStrike" cap="none">
                <a:solidFill>
                  <a:schemeClr val="dk2"/>
                </a:solidFill>
                <a:latin typeface="Short Stack"/>
                <a:ea typeface="Short Stack"/>
                <a:cs typeface="Short Stack"/>
                <a:sym typeface="Short Stack"/>
              </a:rPr>
              <a:t>Birthdays</a:t>
            </a:r>
            <a:endParaRPr/>
          </a:p>
        </p:txBody>
      </p:sp>
      <p:sp>
        <p:nvSpPr>
          <p:cNvPr id="312" name="Google Shape;312;p32"/>
          <p:cNvSpPr txBox="1">
            <a:spLocks noGrp="1"/>
          </p:cNvSpPr>
          <p:nvPr>
            <p:ph type="body" idx="1"/>
          </p:nvPr>
        </p:nvSpPr>
        <p:spPr>
          <a:xfrm>
            <a:off x="2438400" y="1015150"/>
            <a:ext cx="6705600" cy="53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omic Sans MS"/>
              <a:buChar char="•"/>
            </a:pPr>
            <a:r>
              <a:rPr lang="en-US" sz="25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Valley View es una escuela de Alianza saludable. Mientras que reconocemos los cumpleaños, les pedimos a las familias que por favor celebren en casa para respetar los minutos de instrucción.  </a:t>
            </a:r>
            <a:endParaRPr sz="25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omic Sans MS"/>
              <a:buChar char="•"/>
            </a:pPr>
            <a:r>
              <a:rPr lang="en-US" sz="25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Valley View </a:t>
            </a:r>
            <a:r>
              <a:rPr lang="en-US" sz="2500">
                <a:latin typeface="Comic Sans MS"/>
                <a:ea typeface="Comic Sans MS"/>
                <a:cs typeface="Comic Sans MS"/>
                <a:sym typeface="Comic Sans MS"/>
              </a:rPr>
              <a:t>is a Healthy Alliance School.  While we recognize birthdays, we ask families to celebrate at home to respect instructional minutes. </a:t>
            </a:r>
            <a:r>
              <a:rPr lang="en-US" sz="25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25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omic Sans MS"/>
              <a:buChar char="•"/>
            </a:pPr>
            <a:r>
              <a:rPr lang="en-US" sz="25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Los maestros harán que los estudiantes se sientan especial en sus cumpleaños. </a:t>
            </a:r>
            <a:r>
              <a:rPr lang="en-US" sz="25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Teachers will make sure students feel</a:t>
            </a:r>
            <a:r>
              <a:rPr lang="en-US" sz="2500">
                <a:latin typeface="Comic Sans MS"/>
                <a:ea typeface="Comic Sans MS"/>
                <a:cs typeface="Comic Sans MS"/>
                <a:sym typeface="Comic Sans MS"/>
              </a:rPr>
              <a:t>s </a:t>
            </a:r>
            <a:r>
              <a:rPr lang="en-US" sz="25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special at school on their birthdays</a:t>
            </a:r>
            <a:r>
              <a:rPr lang="en-US" sz="250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r>
              <a:rPr lang="en-US" sz="25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2500"/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200"/>
              <a:buNone/>
            </a:pPr>
            <a:endParaRPr sz="2500"/>
          </a:p>
        </p:txBody>
      </p:sp>
      <p:sp>
        <p:nvSpPr>
          <p:cNvPr id="313" name="Google Shape;313;p32"/>
          <p:cNvSpPr txBox="1"/>
          <p:nvPr/>
        </p:nvSpPr>
        <p:spPr>
          <a:xfrm>
            <a:off x="990600" y="3276600"/>
            <a:ext cx="1447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14" name="Google Shape;314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00" y="3051850"/>
            <a:ext cx="2545800" cy="230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3"/>
          <p:cNvSpPr txBox="1">
            <a:spLocks noGrp="1"/>
          </p:cNvSpPr>
          <p:nvPr>
            <p:ph type="title"/>
          </p:nvPr>
        </p:nvSpPr>
        <p:spPr>
          <a:xfrm>
            <a:off x="605050" y="178875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3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Universidad o academia de clase</a:t>
            </a:r>
            <a:endParaRPr sz="33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>
                <a:latin typeface="Comic Sans MS"/>
                <a:ea typeface="Comic Sans MS"/>
                <a:cs typeface="Comic Sans MS"/>
                <a:sym typeface="Comic Sans MS"/>
              </a:rPr>
              <a:t>Class university or academy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20" name="Google Shape;320;p33"/>
          <p:cNvSpPr txBox="1">
            <a:spLocks noGrp="1"/>
          </p:cNvSpPr>
          <p:nvPr>
            <p:ph type="body" idx="1"/>
          </p:nvPr>
        </p:nvSpPr>
        <p:spPr>
          <a:xfrm>
            <a:off x="812600" y="1456250"/>
            <a:ext cx="8222100" cy="14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Air Force Academy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rPr lang="en-US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La Academia de las Fuerzas Aéreas</a:t>
            </a:r>
            <a:endParaRPr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rPr lang="en-US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Canción /</a:t>
            </a: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Song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rPr lang="en-US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Aquí vamos hacia el inmenso cielo,</a:t>
            </a:r>
            <a:endParaRPr sz="26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rPr lang="en-US" sz="26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escalando hacia el sol. Somos fuertes y poderosos somos una nación. Nosotros somos Las fuerzas Aéreas de los Estados Unidos. ¡Viva la academia!</a:t>
            </a:r>
            <a:endParaRPr sz="26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21" name="Google Shape;32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18350" y="2734150"/>
            <a:ext cx="1859100" cy="120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1275" y="2690450"/>
            <a:ext cx="2519819" cy="145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4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r>
              <a:rPr lang="en-US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Universidad Sin Excusas</a:t>
            </a:r>
            <a:r>
              <a:rPr lang="en-US" b="1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No Excuses University</a:t>
            </a:r>
            <a:endParaRPr b="1"/>
          </a:p>
        </p:txBody>
      </p:sp>
      <p:sp>
        <p:nvSpPr>
          <p:cNvPr id="328" name="Google Shape;328;p34"/>
          <p:cNvSpPr txBox="1">
            <a:spLocks noGrp="1"/>
          </p:cNvSpPr>
          <p:nvPr>
            <p:ph type="body" idx="1"/>
          </p:nvPr>
        </p:nvSpPr>
        <p:spPr>
          <a:xfrm>
            <a:off x="3906000" y="1981200"/>
            <a:ext cx="5037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Comic Sans MS"/>
              <a:buChar char="•"/>
            </a:pPr>
            <a:r>
              <a:rPr lang="en-US" sz="24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Un sistema de escaleras acerca de las creencias</a:t>
            </a:r>
            <a:endParaRPr sz="2400"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2400" b="1">
                <a:latin typeface="Comic Sans MS"/>
                <a:ea typeface="Comic Sans MS"/>
                <a:cs typeface="Comic Sans MS"/>
                <a:sym typeface="Comic Sans MS"/>
              </a:rPr>
              <a:t>    A stair-step system about   </a:t>
            </a:r>
            <a:endParaRPr sz="24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2400" b="1">
                <a:latin typeface="Comic Sans MS"/>
                <a:ea typeface="Comic Sans MS"/>
                <a:cs typeface="Comic Sans MS"/>
                <a:sym typeface="Comic Sans MS"/>
              </a:rPr>
              <a:t>    beliefs</a:t>
            </a:r>
            <a:endParaRPr sz="24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4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mic Sans MS"/>
              <a:buChar char="•"/>
            </a:pPr>
            <a:r>
              <a:rPr lang="en-US" sz="24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Somos los campeones en ayudar a cada estudiante.</a:t>
            </a:r>
            <a:r>
              <a:rPr lang="en-US" sz="2400" b="1">
                <a:latin typeface="Comic Sans MS"/>
                <a:ea typeface="Comic Sans MS"/>
                <a:cs typeface="Comic Sans MS"/>
                <a:sym typeface="Comic Sans MS"/>
              </a:rPr>
              <a:t>We are their champions in helping every student. </a:t>
            </a:r>
            <a:endParaRPr sz="24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29" name="Google Shape;329;p34" descr="Stairs, Rise, Stair Step,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700" y="2401700"/>
            <a:ext cx="3694300" cy="369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5"/>
          <p:cNvSpPr txBox="1">
            <a:spLocks noGrp="1"/>
          </p:cNvSpPr>
          <p:nvPr>
            <p:ph type="body" idx="1"/>
          </p:nvPr>
        </p:nvSpPr>
        <p:spPr>
          <a:xfrm>
            <a:off x="86600" y="1770375"/>
            <a:ext cx="8868900" cy="48768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•"/>
            </a:pPr>
            <a:r>
              <a:rPr lang="en-US" sz="20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Somos una escuela AVID </a:t>
            </a:r>
            <a:endParaRPr sz="2000"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20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(Adelanto a través de determinación individual)</a:t>
            </a:r>
            <a:r>
              <a:rPr lang="en-US" sz="2000" b="1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endParaRPr sz="2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2000" b="1"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lang="en-US" sz="20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We are an AVID elementary school</a:t>
            </a:r>
            <a:endParaRPr sz="2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266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•"/>
            </a:pPr>
            <a:r>
              <a:rPr lang="en-US" sz="20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Niños listos para engranar hacia la universidad</a:t>
            </a:r>
            <a:r>
              <a:rPr lang="en-US" sz="2000" b="1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20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Gearing kids toward college</a:t>
            </a:r>
            <a:endParaRPr sz="2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266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•"/>
            </a:pPr>
            <a:r>
              <a:rPr lang="en-US" sz="20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En primer grado,  nuestro enfoque será organización y responsabilidad.</a:t>
            </a:r>
            <a:r>
              <a:rPr lang="en-US" sz="2000" b="1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20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 1</a:t>
            </a:r>
            <a:r>
              <a:rPr lang="en-US" sz="2000" b="1" i="0" u="none" strike="noStrike" cap="none" baseline="3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</a:t>
            </a:r>
            <a:r>
              <a:rPr lang="en-US" sz="20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grade, our focus will be organization and responsibility.</a:t>
            </a:r>
            <a:endParaRPr sz="2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742950" marR="0" lvl="1" indent="-234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–"/>
            </a:pPr>
            <a:r>
              <a:rPr lang="en-US" sz="20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Carpeta con divisores</a:t>
            </a:r>
            <a:r>
              <a:rPr lang="en-US" sz="2000" b="1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20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Binders with Dividers </a:t>
            </a:r>
            <a:endParaRPr sz="2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742950" marR="0" lvl="1" indent="-234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FF"/>
              </a:buClr>
              <a:buSzPts val="2000"/>
              <a:buFont typeface="Comic Sans MS"/>
              <a:buChar char="–"/>
            </a:pPr>
            <a:r>
              <a:rPr lang="en-US" sz="20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Carpeta de Tarea/Comunicación</a:t>
            </a:r>
            <a:endParaRPr sz="2000"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3200"/>
              <a:buNone/>
            </a:pPr>
            <a:r>
              <a:rPr lang="en-US" sz="2000" b="1"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lang="en-US" sz="20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Homework/Communication Folders</a:t>
            </a:r>
            <a:endParaRPr sz="2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742950" marR="0" lvl="1" indent="-234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–"/>
            </a:pPr>
            <a:r>
              <a:rPr lang="en-US" sz="20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Cajas de provisión</a:t>
            </a:r>
            <a:r>
              <a:rPr lang="en-US" sz="2000" b="1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20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Supply Boxes</a:t>
            </a:r>
            <a:endParaRPr sz="2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742950" marR="0" lvl="1" indent="-234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–"/>
            </a:pPr>
            <a:r>
              <a:rPr lang="en-US" sz="20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Organización de escritorio</a:t>
            </a:r>
            <a:r>
              <a:rPr lang="en-US" sz="2000" b="1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20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Desk Organization</a:t>
            </a:r>
            <a:endParaRPr sz="2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742950" marR="0" lvl="1" indent="-234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–"/>
            </a:pPr>
            <a:r>
              <a:rPr lang="en-US" sz="20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Tomar notas básicas</a:t>
            </a:r>
            <a:r>
              <a:rPr lang="en-US" sz="2000" b="1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20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Basic Note-taking</a:t>
            </a:r>
            <a:endParaRPr sz="20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35" name="Google Shape;335;p35" descr="Unknown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5000" y="304800"/>
            <a:ext cx="5029200" cy="13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6"/>
          <p:cNvSpPr txBox="1">
            <a:spLocks noGrp="1"/>
          </p:cNvSpPr>
          <p:nvPr>
            <p:ph type="title"/>
          </p:nvPr>
        </p:nvSpPr>
        <p:spPr>
          <a:xfrm>
            <a:off x="1527325" y="609600"/>
            <a:ext cx="6930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Por favor devuelva:</a:t>
            </a:r>
            <a:endParaRPr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>
                <a:latin typeface="Comic Sans MS"/>
                <a:ea typeface="Comic Sans MS"/>
                <a:cs typeface="Comic Sans MS"/>
                <a:sym typeface="Comic Sans MS"/>
              </a:rPr>
              <a:t>Please return: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41" name="Google Shape;341;p36"/>
          <p:cNvSpPr>
            <a:spLocks noGrp="1"/>
          </p:cNvSpPr>
          <p:nvPr>
            <p:ph type="clipArt" idx="2"/>
          </p:nvPr>
        </p:nvSpPr>
        <p:spPr>
          <a:xfrm>
            <a:off x="263350" y="1981200"/>
            <a:ext cx="3993300" cy="4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3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4191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omic Sans MS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Student &amp; Family Information Sheet</a:t>
            </a:r>
            <a:endParaRPr sz="30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 sz="15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>
                <a:latin typeface="Comic Sans MS"/>
                <a:ea typeface="Comic Sans MS"/>
                <a:cs typeface="Comic Sans MS"/>
                <a:sym typeface="Comic Sans MS"/>
              </a:rPr>
              <a:t>Picture Day for the Fall will be on Tuesday, August 24th.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3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42" name="Google Shape;342;p36"/>
          <p:cNvSpPr txBox="1">
            <a:spLocks noGrp="1"/>
          </p:cNvSpPr>
          <p:nvPr>
            <p:ph type="body" idx="1"/>
          </p:nvPr>
        </p:nvSpPr>
        <p:spPr>
          <a:xfrm>
            <a:off x="4165500" y="1981200"/>
            <a:ext cx="4811700" cy="42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 sz="11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FF"/>
              </a:buClr>
              <a:buSzPts val="3200"/>
              <a:buFont typeface="Comic Sans MS"/>
              <a:buChar char="•"/>
            </a:pPr>
            <a:r>
              <a:rPr lang="en-US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Hoja de Información del estudiante y de la familia </a:t>
            </a:r>
            <a:endParaRPr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*  Dia de fotografía del  </a:t>
            </a:r>
            <a:endParaRPr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otoño será el martes   </a:t>
            </a:r>
            <a:endParaRPr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24 de agosto.</a:t>
            </a:r>
            <a:endParaRPr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43" name="Google Shape;343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9075" y="314395"/>
            <a:ext cx="1725600" cy="17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46750" y="431400"/>
            <a:ext cx="1398600" cy="132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9100" y="5947275"/>
            <a:ext cx="5702052" cy="86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7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r>
              <a:rPr lang="en-US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Club de 100 millas</a:t>
            </a:r>
            <a:endParaRPr b="1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100 Mile Club</a:t>
            </a:r>
            <a:endParaRPr b="1"/>
          </a:p>
        </p:txBody>
      </p:sp>
      <p:pic>
        <p:nvPicPr>
          <p:cNvPr id="351" name="Google Shape;351;p37" descr="Unknown-1.jpeg"/>
          <p:cNvPicPr preferRelativeResize="0">
            <a:picLocks noGrp="1"/>
          </p:cNvPicPr>
          <p:nvPr>
            <p:ph type="clipArt" idx="2"/>
          </p:nvPr>
        </p:nvPicPr>
        <p:blipFill rotWithShape="1">
          <a:blip r:embed="rId3">
            <a:alphaModFix/>
          </a:blip>
          <a:srcRect l="4318" r="4316"/>
          <a:stretch/>
        </p:blipFill>
        <p:spPr>
          <a:xfrm rot="-359599">
            <a:off x="465059" y="3164273"/>
            <a:ext cx="2292832" cy="223435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  <p:sp>
        <p:nvSpPr>
          <p:cNvPr id="352" name="Google Shape;352;p37"/>
          <p:cNvSpPr txBox="1">
            <a:spLocks noGrp="1"/>
          </p:cNvSpPr>
          <p:nvPr>
            <p:ph type="body" idx="1"/>
          </p:nvPr>
        </p:nvSpPr>
        <p:spPr>
          <a:xfrm>
            <a:off x="3054000" y="1447800"/>
            <a:ext cx="6012000" cy="4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3200"/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-1778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Char char="•"/>
            </a:pPr>
            <a:r>
              <a:rPr lang="en-US" sz="2800" b="0" i="0" u="sng" strike="noStrike" cap="none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https://www.youtube.com/watch?v=</a:t>
            </a:r>
            <a:r>
              <a:rPr lang="en-US" sz="2800" b="0" i="0" u="sng" strike="noStrike" cap="none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CuwZZJWvg2E</a:t>
            </a:r>
            <a:endParaRPr sz="2800" b="0" i="0" u="none" strike="noStrike" cap="none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-1778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omic Sans MS"/>
              <a:buChar char="•"/>
            </a:pPr>
            <a:r>
              <a:rPr lang="en-US" sz="28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Cualquiera puede participar gratuitamente</a:t>
            </a:r>
            <a:r>
              <a:rPr lang="en-US" sz="28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2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Anyone can participate for FREE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-1778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Char char="•"/>
            </a:pPr>
            <a:r>
              <a:rPr lang="en-US" sz="28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Habrá un costo para recibir premios/</a:t>
            </a:r>
            <a:r>
              <a:rPr lang="en-US" sz="2800">
                <a:latin typeface="Comic Sans MS"/>
                <a:ea typeface="Comic Sans MS"/>
                <a:cs typeface="Comic Sans MS"/>
                <a:sym typeface="Comic Sans MS"/>
              </a:rPr>
              <a:t>There will be a cost</a:t>
            </a:r>
            <a:r>
              <a:rPr lang="en-US" sz="2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in order to receive milestone awards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8"/>
          <p:cNvSpPr txBox="1">
            <a:spLocks noGrp="1"/>
          </p:cNvSpPr>
          <p:nvPr>
            <p:ph type="ctrTitle"/>
          </p:nvPr>
        </p:nvSpPr>
        <p:spPr>
          <a:xfrm>
            <a:off x="0" y="71625"/>
            <a:ext cx="9144000" cy="42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endParaRPr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endParaRPr sz="4200"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r>
              <a:rPr lang="en-US" sz="38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iVa ser un gran año escolar! Estamos saludables y trabajamos juntos por el bien de los niños </a:t>
            </a:r>
            <a:endParaRPr sz="3800"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r>
              <a:rPr lang="en-US" sz="31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It’s going to be a great school year! We are healthy and working together for the good of the children.</a:t>
            </a:r>
            <a:endParaRPr sz="3100" b="1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endParaRPr sz="1200"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r>
              <a:rPr lang="en-US" sz="3600" b="1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Preguntas</a:t>
            </a: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3600" b="1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Questions</a:t>
            </a:r>
            <a:endParaRPr sz="3600" b="1" i="0" u="none" strike="noStrike" cap="none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endParaRPr sz="43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r>
              <a:rPr lang="en-US" sz="4300" b="0" i="0" u="none" strike="noStrike" cap="none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  <a:r>
              <a:rPr lang="en-US" sz="3500" b="1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Gracias por asistir!/</a:t>
            </a:r>
            <a:r>
              <a:rPr lang="en-US" sz="3500" b="1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Thank you for </a:t>
            </a:r>
            <a:r>
              <a:rPr lang="en-US" sz="3500" b="1">
                <a:latin typeface="Comic Sans MS"/>
                <a:ea typeface="Comic Sans MS"/>
                <a:cs typeface="Comic Sans MS"/>
                <a:sym typeface="Comic Sans MS"/>
              </a:rPr>
              <a:t>joining us</a:t>
            </a:r>
            <a:r>
              <a:rPr lang="en-US" sz="3500" b="1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!</a:t>
            </a:r>
            <a:endParaRPr sz="3500" b="1"/>
          </a:p>
        </p:txBody>
      </p:sp>
      <p:pic>
        <p:nvPicPr>
          <p:cNvPr id="358" name="Google Shape;358;p38" descr="Unknown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37050" y="3622475"/>
            <a:ext cx="1918500" cy="105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1933</Words>
  <Application>Microsoft Office PowerPoint</Application>
  <PresentationFormat>On-screen Show (4:3)</PresentationFormat>
  <Paragraphs>265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Corsiva</vt:lpstr>
      <vt:lpstr>Times New Roman</vt:lpstr>
      <vt:lpstr>Times</vt:lpstr>
      <vt:lpstr>Comfortaa</vt:lpstr>
      <vt:lpstr>Short Stack</vt:lpstr>
      <vt:lpstr>Century Gothic</vt:lpstr>
      <vt:lpstr>Arial</vt:lpstr>
      <vt:lpstr>Comic Sans MS</vt:lpstr>
      <vt:lpstr>Pacifico</vt:lpstr>
      <vt:lpstr>Default Design</vt:lpstr>
      <vt:lpstr>Simple Light</vt:lpstr>
      <vt:lpstr>PowerPoint Presentation</vt:lpstr>
      <vt:lpstr>PowerPoint Presentation</vt:lpstr>
      <vt:lpstr>PowerPoint Presentation</vt:lpstr>
      <vt:lpstr>PowerPoint Presentation</vt:lpstr>
      <vt:lpstr>Comunicación/Communication Nos comunicaremos de las siguientes maneras: We will communicate in the following ways:  </vt:lpstr>
      <vt:lpstr>Clase Dojo/Class Dojo</vt:lpstr>
      <vt:lpstr>Visita el sitio web del Distrito Visit District Website</vt:lpstr>
      <vt:lpstr>Antes de la escuela/Before School</vt:lpstr>
      <vt:lpstr>PowerPoint Presentation</vt:lpstr>
      <vt:lpstr>Ausencias/Absences  Tardanzas/Tardies</vt:lpstr>
      <vt:lpstr>Despedida/Dismissal</vt:lpstr>
      <vt:lpstr>Vestuario/Clothing</vt:lpstr>
      <vt:lpstr>PowerPoint Presentation</vt:lpstr>
      <vt:lpstr>Comportamiento/Behavior</vt:lpstr>
      <vt:lpstr>Sistema de disciplina Discipline System</vt:lpstr>
      <vt:lpstr>Proyectos/Projects </vt:lpstr>
      <vt:lpstr>Tarea/Homework </vt:lpstr>
      <vt:lpstr>Actividades adicionales/Extra activities  Empareja los números del 11 al 20 con el numeral./Match the numbers 11 - 20 to their written form.  Pon los números del 1 al 20 en orden/Put the numbers 1 - 20 in order.  Cuenta y ordena en grupos tus juguetes, zapatos, útiles escolares etc./Count and organize into groups your toys, shoes, school supplies, etc.   Haz y luego separa en dos partes los números del 1 al 10./Make and then separate into two parts the numbers 1-10.   Reconoce los números del 1-20 fuera de orden./Recognize the numbers 1-20 out of order.  Haz las palabras de la semana con tus tarjetas de letras./Make this week's words with your letter cards.  Haz preguntas con las palabras de la semana./Ask questions with this week's words.  Deletrea y escribe las palabras de la semana con diferentes colores./Spell and write the words for the week in different colors.  Juega un juego de alfabetización en Maravillas./Play a literacy game in Maravillas.  Escucha un cuento en Maravillas./Listen to a story in Maravillas.  Leerle los libros de papel a un familiar./Read your paper books to a family member.</vt:lpstr>
      <vt:lpstr>Donaciones/Donations Voluntarios/Volunteering</vt:lpstr>
      <vt:lpstr>Cumpleanos/Birthdays</vt:lpstr>
      <vt:lpstr>Universidad o academia de clase Class university or academy </vt:lpstr>
      <vt:lpstr>Universidad Sin Excusas  No Excuses University</vt:lpstr>
      <vt:lpstr>PowerPoint Presentation</vt:lpstr>
      <vt:lpstr>Por favor devuelva: Please return:</vt:lpstr>
      <vt:lpstr>Club de 100 millas 100 Mile Club</vt:lpstr>
      <vt:lpstr>  iVa ser un gran año escolar! Estamos saludables y trabajamos juntos por el bien de los niños  It’s going to be a great school year! We are healthy and working together for the good of the children.  Preguntas/Questions  iGracias por asistir!/Thank you for joining us!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Regina Saenz-Lara</dc:creator>
  <cp:lastModifiedBy>Regina Saenz-Lara</cp:lastModifiedBy>
  <cp:revision>1</cp:revision>
  <dcterms:modified xsi:type="dcterms:W3CDTF">2021-08-31T21:39:43Z</dcterms:modified>
</cp:coreProperties>
</file>