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85" r:id="rId6"/>
    <p:sldId id="260" r:id="rId7"/>
    <p:sldId id="261" r:id="rId8"/>
    <p:sldId id="262" r:id="rId9"/>
    <p:sldId id="263" r:id="rId10"/>
    <p:sldId id="286" r:id="rId11"/>
    <p:sldId id="293" r:id="rId12"/>
    <p:sldId id="277" r:id="rId13"/>
    <p:sldId id="278" r:id="rId14"/>
    <p:sldId id="279" r:id="rId15"/>
    <p:sldId id="280" r:id="rId16"/>
    <p:sldId id="287" r:id="rId17"/>
    <p:sldId id="281" r:id="rId18"/>
    <p:sldId id="282" r:id="rId19"/>
    <p:sldId id="283" r:id="rId20"/>
    <p:sldId id="284" r:id="rId21"/>
    <p:sldId id="288" r:id="rId22"/>
    <p:sldId id="289" r:id="rId23"/>
    <p:sldId id="290" r:id="rId24"/>
    <p:sldId id="291" r:id="rId25"/>
    <p:sldId id="292" r:id="rId26"/>
    <p:sldId id="264" r:id="rId27"/>
    <p:sldId id="265" r:id="rId28"/>
    <p:sldId id="276" r:id="rId29"/>
    <p:sldId id="266" r:id="rId30"/>
    <p:sldId id="267" r:id="rId31"/>
    <p:sldId id="268" r:id="rId32"/>
    <p:sldId id="269" r:id="rId33"/>
    <p:sldId id="272" r:id="rId34"/>
    <p:sldId id="271" r:id="rId35"/>
    <p:sldId id="274" r:id="rId36"/>
    <p:sldId id="275" r:id="rId37"/>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67" d="100"/>
          <a:sy n="67" d="100"/>
        </p:scale>
        <p:origin x="738" y="66"/>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_rels/data1.xml.rels><?xml version="1.0" encoding="UTF-8" standalone="yes"?>
<Relationships xmlns="http://schemas.openxmlformats.org/package/2006/relationships"><Relationship Id="rId3" Type="http://schemas.openxmlformats.org/officeDocument/2006/relationships/slide" Target="../slides/slide33.xml"/><Relationship Id="rId2" Type="http://schemas.openxmlformats.org/officeDocument/2006/relationships/slide" Target="../slides/slide36.xml"/><Relationship Id="rId1" Type="http://schemas.openxmlformats.org/officeDocument/2006/relationships/slide" Target="../slides/slide3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F1F028-63E5-44E8-92E7-5315105F6A66}"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5A716A42-AE30-4D70-8D1B-56F342D2B39E}">
      <dgm:prSet phldrT="[Text]"/>
      <dgm:spPr/>
      <dgm:t>
        <a:bodyPr/>
        <a:lstStyle/>
        <a:p>
          <a:r>
            <a:rPr lang="en-US" dirty="0" smtClean="0">
              <a:hlinkClick xmlns:r="http://schemas.openxmlformats.org/officeDocument/2006/relationships" r:id="rId1" action="ppaction://hlinksldjump"/>
            </a:rPr>
            <a:t>Convert YouTube Video</a:t>
          </a:r>
          <a:endParaRPr lang="en-US" dirty="0"/>
        </a:p>
      </dgm:t>
    </dgm:pt>
    <dgm:pt modelId="{8DFFE3D1-5244-435A-B89B-EA6CD7D2F69D}" type="parTrans" cxnId="{3DFCF852-232A-4741-8183-6B3F827842D8}">
      <dgm:prSet/>
      <dgm:spPr/>
      <dgm:t>
        <a:bodyPr/>
        <a:lstStyle/>
        <a:p>
          <a:endParaRPr lang="en-US"/>
        </a:p>
      </dgm:t>
    </dgm:pt>
    <dgm:pt modelId="{B008FCD3-0552-4357-A07E-AF81F98CDB2F}" type="sibTrans" cxnId="{3DFCF852-232A-4741-8183-6B3F827842D8}">
      <dgm:prSet/>
      <dgm:spPr/>
      <dgm:t>
        <a:bodyPr/>
        <a:lstStyle/>
        <a:p>
          <a:endParaRPr lang="en-US"/>
        </a:p>
      </dgm:t>
    </dgm:pt>
    <dgm:pt modelId="{3F009831-022E-485A-9A32-02186BCBAD38}">
      <dgm:prSet phldrT="[Text]"/>
      <dgm:spPr/>
      <dgm:t>
        <a:bodyPr/>
        <a:lstStyle/>
        <a:p>
          <a:r>
            <a:rPr lang="en-US" dirty="0" smtClean="0">
              <a:hlinkClick xmlns:r="http://schemas.openxmlformats.org/officeDocument/2006/relationships" r:id="rId2" action="ppaction://hlinksldjump"/>
            </a:rPr>
            <a:t>Personal Learning Networks</a:t>
          </a:r>
          <a:endParaRPr lang="en-US" dirty="0"/>
        </a:p>
      </dgm:t>
    </dgm:pt>
    <dgm:pt modelId="{090D5AB7-7F02-4573-968F-56214AB0B36F}" type="parTrans" cxnId="{A0601DD5-0069-4C6F-BBF1-3093E2C53E0E}">
      <dgm:prSet/>
      <dgm:spPr/>
      <dgm:t>
        <a:bodyPr/>
        <a:lstStyle/>
        <a:p>
          <a:endParaRPr lang="en-US"/>
        </a:p>
      </dgm:t>
    </dgm:pt>
    <dgm:pt modelId="{363784BB-F301-4439-B83B-D5D13C235526}" type="sibTrans" cxnId="{A0601DD5-0069-4C6F-BBF1-3093E2C53E0E}">
      <dgm:prSet/>
      <dgm:spPr/>
      <dgm:t>
        <a:bodyPr/>
        <a:lstStyle/>
        <a:p>
          <a:endParaRPr lang="en-US"/>
        </a:p>
      </dgm:t>
    </dgm:pt>
    <dgm:pt modelId="{B3BF5261-5164-4F4C-B3DA-1B773A5B1E98}">
      <dgm:prSet phldrT="[Text]"/>
      <dgm:spPr/>
      <dgm:t>
        <a:bodyPr/>
        <a:lstStyle/>
        <a:p>
          <a:r>
            <a:rPr lang="en-US" dirty="0" smtClean="0">
              <a:hlinkClick xmlns:r="http://schemas.openxmlformats.org/officeDocument/2006/relationships" r:id="rId3" action="ppaction://hlinksldjump"/>
            </a:rPr>
            <a:t>Embedding Video</a:t>
          </a:r>
          <a:endParaRPr lang="en-US" dirty="0"/>
        </a:p>
      </dgm:t>
    </dgm:pt>
    <dgm:pt modelId="{A034B4E8-7E56-4788-81CB-66BE8BED41C8}" type="parTrans" cxnId="{6E5BCDF7-AB56-4F19-8D29-08E3E6EAFB7C}">
      <dgm:prSet/>
      <dgm:spPr/>
      <dgm:t>
        <a:bodyPr/>
        <a:lstStyle/>
        <a:p>
          <a:endParaRPr lang="en-US"/>
        </a:p>
      </dgm:t>
    </dgm:pt>
    <dgm:pt modelId="{3F79373D-D72F-4C4A-8F19-30373B2DE4CE}" type="sibTrans" cxnId="{6E5BCDF7-AB56-4F19-8D29-08E3E6EAFB7C}">
      <dgm:prSet/>
      <dgm:spPr/>
      <dgm:t>
        <a:bodyPr/>
        <a:lstStyle/>
        <a:p>
          <a:endParaRPr lang="en-US"/>
        </a:p>
      </dgm:t>
    </dgm:pt>
    <dgm:pt modelId="{23FA502D-FD28-438C-A4A3-2C676A09DB48}" type="pres">
      <dgm:prSet presAssocID="{38F1F028-63E5-44E8-92E7-5315105F6A66}" presName="Name0" presStyleCnt="0">
        <dgm:presLayoutVars>
          <dgm:chMax/>
          <dgm:chPref/>
          <dgm:dir/>
          <dgm:animLvl val="lvl"/>
        </dgm:presLayoutVars>
      </dgm:prSet>
      <dgm:spPr/>
      <dgm:t>
        <a:bodyPr/>
        <a:lstStyle/>
        <a:p>
          <a:endParaRPr lang="en-US"/>
        </a:p>
      </dgm:t>
    </dgm:pt>
    <dgm:pt modelId="{5EF1150F-2DCC-45BE-B5AF-A56BB5867B60}" type="pres">
      <dgm:prSet presAssocID="{5A716A42-AE30-4D70-8D1B-56F342D2B39E}" presName="composite" presStyleCnt="0"/>
      <dgm:spPr/>
    </dgm:pt>
    <dgm:pt modelId="{B686938D-30D5-4F7E-A787-223019AD04C5}" type="pres">
      <dgm:prSet presAssocID="{5A716A42-AE30-4D70-8D1B-56F342D2B39E}" presName="Parent1" presStyleLbl="node1" presStyleIdx="0" presStyleCnt="6">
        <dgm:presLayoutVars>
          <dgm:chMax val="1"/>
          <dgm:chPref val="1"/>
          <dgm:bulletEnabled val="1"/>
        </dgm:presLayoutVars>
      </dgm:prSet>
      <dgm:spPr/>
      <dgm:t>
        <a:bodyPr/>
        <a:lstStyle/>
        <a:p>
          <a:endParaRPr lang="en-US"/>
        </a:p>
      </dgm:t>
    </dgm:pt>
    <dgm:pt modelId="{79185E40-B89C-423E-BB8F-241B70A2A452}" type="pres">
      <dgm:prSet presAssocID="{5A716A42-AE30-4D70-8D1B-56F342D2B39E}" presName="Childtext1" presStyleLbl="revTx" presStyleIdx="0" presStyleCnt="3">
        <dgm:presLayoutVars>
          <dgm:chMax val="0"/>
          <dgm:chPref val="0"/>
          <dgm:bulletEnabled val="1"/>
        </dgm:presLayoutVars>
      </dgm:prSet>
      <dgm:spPr/>
      <dgm:t>
        <a:bodyPr/>
        <a:lstStyle/>
        <a:p>
          <a:endParaRPr lang="en-US"/>
        </a:p>
      </dgm:t>
    </dgm:pt>
    <dgm:pt modelId="{30FC7ED9-AB90-40E7-B1DB-AD6334A66459}" type="pres">
      <dgm:prSet presAssocID="{5A716A42-AE30-4D70-8D1B-56F342D2B39E}" presName="BalanceSpacing" presStyleCnt="0"/>
      <dgm:spPr/>
    </dgm:pt>
    <dgm:pt modelId="{71646B03-27AC-4171-9E40-D0A69F430607}" type="pres">
      <dgm:prSet presAssocID="{5A716A42-AE30-4D70-8D1B-56F342D2B39E}" presName="BalanceSpacing1" presStyleCnt="0"/>
      <dgm:spPr/>
    </dgm:pt>
    <dgm:pt modelId="{9859453D-9EBE-49CE-82C6-5CD4D1229EEB}" type="pres">
      <dgm:prSet presAssocID="{B008FCD3-0552-4357-A07E-AF81F98CDB2F}" presName="Accent1Text" presStyleLbl="node1" presStyleIdx="1" presStyleCnt="6"/>
      <dgm:spPr/>
      <dgm:t>
        <a:bodyPr/>
        <a:lstStyle/>
        <a:p>
          <a:endParaRPr lang="en-US"/>
        </a:p>
      </dgm:t>
    </dgm:pt>
    <dgm:pt modelId="{A7288867-9A67-4DBE-8A47-931F57E667CD}" type="pres">
      <dgm:prSet presAssocID="{B008FCD3-0552-4357-A07E-AF81F98CDB2F}" presName="spaceBetweenRectangles" presStyleCnt="0"/>
      <dgm:spPr/>
    </dgm:pt>
    <dgm:pt modelId="{8A699486-61B2-4AB8-9C33-E471B92E19B0}" type="pres">
      <dgm:prSet presAssocID="{3F009831-022E-485A-9A32-02186BCBAD38}" presName="composite" presStyleCnt="0"/>
      <dgm:spPr/>
    </dgm:pt>
    <dgm:pt modelId="{266F6291-93FF-43B5-BED6-70E2764C38C0}" type="pres">
      <dgm:prSet presAssocID="{3F009831-022E-485A-9A32-02186BCBAD38}" presName="Parent1" presStyleLbl="node1" presStyleIdx="2" presStyleCnt="6">
        <dgm:presLayoutVars>
          <dgm:chMax val="1"/>
          <dgm:chPref val="1"/>
          <dgm:bulletEnabled val="1"/>
        </dgm:presLayoutVars>
      </dgm:prSet>
      <dgm:spPr/>
      <dgm:t>
        <a:bodyPr/>
        <a:lstStyle/>
        <a:p>
          <a:endParaRPr lang="en-US"/>
        </a:p>
      </dgm:t>
    </dgm:pt>
    <dgm:pt modelId="{879DCDFF-277C-4D00-A7BD-BA6648730678}" type="pres">
      <dgm:prSet presAssocID="{3F009831-022E-485A-9A32-02186BCBAD38}" presName="Childtext1" presStyleLbl="revTx" presStyleIdx="1" presStyleCnt="3">
        <dgm:presLayoutVars>
          <dgm:chMax val="0"/>
          <dgm:chPref val="0"/>
          <dgm:bulletEnabled val="1"/>
        </dgm:presLayoutVars>
      </dgm:prSet>
      <dgm:spPr/>
      <dgm:t>
        <a:bodyPr/>
        <a:lstStyle/>
        <a:p>
          <a:endParaRPr lang="en-US"/>
        </a:p>
      </dgm:t>
    </dgm:pt>
    <dgm:pt modelId="{88E87005-39F5-41FD-BDBE-BDC5B7E33933}" type="pres">
      <dgm:prSet presAssocID="{3F009831-022E-485A-9A32-02186BCBAD38}" presName="BalanceSpacing" presStyleCnt="0"/>
      <dgm:spPr/>
    </dgm:pt>
    <dgm:pt modelId="{8B9D1B55-63E0-4FCD-82E2-1A16BD1721F8}" type="pres">
      <dgm:prSet presAssocID="{3F009831-022E-485A-9A32-02186BCBAD38}" presName="BalanceSpacing1" presStyleCnt="0"/>
      <dgm:spPr/>
    </dgm:pt>
    <dgm:pt modelId="{B5D03A1B-CD42-4915-B8A8-E1CDC83969D0}" type="pres">
      <dgm:prSet presAssocID="{363784BB-F301-4439-B83B-D5D13C235526}" presName="Accent1Text" presStyleLbl="node1" presStyleIdx="3" presStyleCnt="6"/>
      <dgm:spPr/>
      <dgm:t>
        <a:bodyPr/>
        <a:lstStyle/>
        <a:p>
          <a:endParaRPr lang="en-US"/>
        </a:p>
      </dgm:t>
    </dgm:pt>
    <dgm:pt modelId="{A832FE2B-7319-4541-81D0-3D364BD30155}" type="pres">
      <dgm:prSet presAssocID="{363784BB-F301-4439-B83B-D5D13C235526}" presName="spaceBetweenRectangles" presStyleCnt="0"/>
      <dgm:spPr/>
    </dgm:pt>
    <dgm:pt modelId="{BBAD8D70-7F89-4BC2-9C23-38588108125D}" type="pres">
      <dgm:prSet presAssocID="{B3BF5261-5164-4F4C-B3DA-1B773A5B1E98}" presName="composite" presStyleCnt="0"/>
      <dgm:spPr/>
    </dgm:pt>
    <dgm:pt modelId="{AE9C4C40-C79A-4B08-B4EE-FC516B4AD812}" type="pres">
      <dgm:prSet presAssocID="{B3BF5261-5164-4F4C-B3DA-1B773A5B1E98}" presName="Parent1" presStyleLbl="node1" presStyleIdx="4" presStyleCnt="6">
        <dgm:presLayoutVars>
          <dgm:chMax val="1"/>
          <dgm:chPref val="1"/>
          <dgm:bulletEnabled val="1"/>
        </dgm:presLayoutVars>
      </dgm:prSet>
      <dgm:spPr/>
      <dgm:t>
        <a:bodyPr/>
        <a:lstStyle/>
        <a:p>
          <a:endParaRPr lang="en-US"/>
        </a:p>
      </dgm:t>
    </dgm:pt>
    <dgm:pt modelId="{B8AAA62C-F816-4C55-9B33-86CFFDD0BE07}" type="pres">
      <dgm:prSet presAssocID="{B3BF5261-5164-4F4C-B3DA-1B773A5B1E98}" presName="Childtext1" presStyleLbl="revTx" presStyleIdx="2" presStyleCnt="3">
        <dgm:presLayoutVars>
          <dgm:chMax val="0"/>
          <dgm:chPref val="0"/>
          <dgm:bulletEnabled val="1"/>
        </dgm:presLayoutVars>
      </dgm:prSet>
      <dgm:spPr/>
      <dgm:t>
        <a:bodyPr/>
        <a:lstStyle/>
        <a:p>
          <a:endParaRPr lang="en-US"/>
        </a:p>
      </dgm:t>
    </dgm:pt>
    <dgm:pt modelId="{4D5C52D5-A2DB-474D-ADFD-0F07600BEC96}" type="pres">
      <dgm:prSet presAssocID="{B3BF5261-5164-4F4C-B3DA-1B773A5B1E98}" presName="BalanceSpacing" presStyleCnt="0"/>
      <dgm:spPr/>
    </dgm:pt>
    <dgm:pt modelId="{FB5F3247-BBC2-44E1-A334-BA09F0723B99}" type="pres">
      <dgm:prSet presAssocID="{B3BF5261-5164-4F4C-B3DA-1B773A5B1E98}" presName="BalanceSpacing1" presStyleCnt="0"/>
      <dgm:spPr/>
    </dgm:pt>
    <dgm:pt modelId="{8BB1B58E-1498-4835-BE71-5ED8241579BB}" type="pres">
      <dgm:prSet presAssocID="{3F79373D-D72F-4C4A-8F19-30373B2DE4CE}" presName="Accent1Text" presStyleLbl="node1" presStyleIdx="5" presStyleCnt="6"/>
      <dgm:spPr/>
      <dgm:t>
        <a:bodyPr/>
        <a:lstStyle/>
        <a:p>
          <a:endParaRPr lang="en-US"/>
        </a:p>
      </dgm:t>
    </dgm:pt>
  </dgm:ptLst>
  <dgm:cxnLst>
    <dgm:cxn modelId="{0E4B2F50-5BF9-4E30-9C30-0A30D50EA0C9}" type="presOf" srcId="{B008FCD3-0552-4357-A07E-AF81F98CDB2F}" destId="{9859453D-9EBE-49CE-82C6-5CD4D1229EEB}" srcOrd="0" destOrd="0" presId="urn:microsoft.com/office/officeart/2008/layout/AlternatingHexagons"/>
    <dgm:cxn modelId="{ECCE6BCD-CF62-4541-B996-DA6F9931CDD3}" type="presOf" srcId="{38F1F028-63E5-44E8-92E7-5315105F6A66}" destId="{23FA502D-FD28-438C-A4A3-2C676A09DB48}" srcOrd="0" destOrd="0" presId="urn:microsoft.com/office/officeart/2008/layout/AlternatingHexagons"/>
    <dgm:cxn modelId="{63E94DBF-D749-41B1-A57C-1E84C34AB604}" type="presOf" srcId="{363784BB-F301-4439-B83B-D5D13C235526}" destId="{B5D03A1B-CD42-4915-B8A8-E1CDC83969D0}" srcOrd="0" destOrd="0" presId="urn:microsoft.com/office/officeart/2008/layout/AlternatingHexagons"/>
    <dgm:cxn modelId="{6E5BCDF7-AB56-4F19-8D29-08E3E6EAFB7C}" srcId="{38F1F028-63E5-44E8-92E7-5315105F6A66}" destId="{B3BF5261-5164-4F4C-B3DA-1B773A5B1E98}" srcOrd="2" destOrd="0" parTransId="{A034B4E8-7E56-4788-81CB-66BE8BED41C8}" sibTransId="{3F79373D-D72F-4C4A-8F19-30373B2DE4CE}"/>
    <dgm:cxn modelId="{07F7215B-8982-4F18-B665-E8BB2747D5B0}" type="presOf" srcId="{3F79373D-D72F-4C4A-8F19-30373B2DE4CE}" destId="{8BB1B58E-1498-4835-BE71-5ED8241579BB}" srcOrd="0" destOrd="0" presId="urn:microsoft.com/office/officeart/2008/layout/AlternatingHexagons"/>
    <dgm:cxn modelId="{DB7135D7-4B1A-48EE-876C-13ED5B4414C6}" type="presOf" srcId="{B3BF5261-5164-4F4C-B3DA-1B773A5B1E98}" destId="{AE9C4C40-C79A-4B08-B4EE-FC516B4AD812}" srcOrd="0" destOrd="0" presId="urn:microsoft.com/office/officeart/2008/layout/AlternatingHexagons"/>
    <dgm:cxn modelId="{3DFCF852-232A-4741-8183-6B3F827842D8}" srcId="{38F1F028-63E5-44E8-92E7-5315105F6A66}" destId="{5A716A42-AE30-4D70-8D1B-56F342D2B39E}" srcOrd="0" destOrd="0" parTransId="{8DFFE3D1-5244-435A-B89B-EA6CD7D2F69D}" sibTransId="{B008FCD3-0552-4357-A07E-AF81F98CDB2F}"/>
    <dgm:cxn modelId="{43835625-CEE8-4763-B679-D82D3C49B991}" type="presOf" srcId="{5A716A42-AE30-4D70-8D1B-56F342D2B39E}" destId="{B686938D-30D5-4F7E-A787-223019AD04C5}" srcOrd="0" destOrd="0" presId="urn:microsoft.com/office/officeart/2008/layout/AlternatingHexagons"/>
    <dgm:cxn modelId="{7A5695B8-9758-4252-A837-7F72E533E515}" type="presOf" srcId="{3F009831-022E-485A-9A32-02186BCBAD38}" destId="{266F6291-93FF-43B5-BED6-70E2764C38C0}" srcOrd="0" destOrd="0" presId="urn:microsoft.com/office/officeart/2008/layout/AlternatingHexagons"/>
    <dgm:cxn modelId="{A0601DD5-0069-4C6F-BBF1-3093E2C53E0E}" srcId="{38F1F028-63E5-44E8-92E7-5315105F6A66}" destId="{3F009831-022E-485A-9A32-02186BCBAD38}" srcOrd="1" destOrd="0" parTransId="{090D5AB7-7F02-4573-968F-56214AB0B36F}" sibTransId="{363784BB-F301-4439-B83B-D5D13C235526}"/>
    <dgm:cxn modelId="{3C4407B4-1347-414F-9E50-411C102A6300}" type="presParOf" srcId="{23FA502D-FD28-438C-A4A3-2C676A09DB48}" destId="{5EF1150F-2DCC-45BE-B5AF-A56BB5867B60}" srcOrd="0" destOrd="0" presId="urn:microsoft.com/office/officeart/2008/layout/AlternatingHexagons"/>
    <dgm:cxn modelId="{1DF38330-415C-4E01-B765-60100913DEAF}" type="presParOf" srcId="{5EF1150F-2DCC-45BE-B5AF-A56BB5867B60}" destId="{B686938D-30D5-4F7E-A787-223019AD04C5}" srcOrd="0" destOrd="0" presId="urn:microsoft.com/office/officeart/2008/layout/AlternatingHexagons"/>
    <dgm:cxn modelId="{58300B57-704B-41F9-8BF9-E3B0692AE883}" type="presParOf" srcId="{5EF1150F-2DCC-45BE-B5AF-A56BB5867B60}" destId="{79185E40-B89C-423E-BB8F-241B70A2A452}" srcOrd="1" destOrd="0" presId="urn:microsoft.com/office/officeart/2008/layout/AlternatingHexagons"/>
    <dgm:cxn modelId="{262BBDA8-F173-4F15-A1B5-3FB26F608FA4}" type="presParOf" srcId="{5EF1150F-2DCC-45BE-B5AF-A56BB5867B60}" destId="{30FC7ED9-AB90-40E7-B1DB-AD6334A66459}" srcOrd="2" destOrd="0" presId="urn:microsoft.com/office/officeart/2008/layout/AlternatingHexagons"/>
    <dgm:cxn modelId="{70E21FE9-043D-43AC-8364-7AE846F267F3}" type="presParOf" srcId="{5EF1150F-2DCC-45BE-B5AF-A56BB5867B60}" destId="{71646B03-27AC-4171-9E40-D0A69F430607}" srcOrd="3" destOrd="0" presId="urn:microsoft.com/office/officeart/2008/layout/AlternatingHexagons"/>
    <dgm:cxn modelId="{4F1AFD0E-DB26-4AF2-9878-739CE76E26AB}" type="presParOf" srcId="{5EF1150F-2DCC-45BE-B5AF-A56BB5867B60}" destId="{9859453D-9EBE-49CE-82C6-5CD4D1229EEB}" srcOrd="4" destOrd="0" presId="urn:microsoft.com/office/officeart/2008/layout/AlternatingHexagons"/>
    <dgm:cxn modelId="{C0E62FD1-9F6E-4379-A49F-03BA61E87E66}" type="presParOf" srcId="{23FA502D-FD28-438C-A4A3-2C676A09DB48}" destId="{A7288867-9A67-4DBE-8A47-931F57E667CD}" srcOrd="1" destOrd="0" presId="urn:microsoft.com/office/officeart/2008/layout/AlternatingHexagons"/>
    <dgm:cxn modelId="{10FA5671-C5F2-49BA-B9E6-657C9CCE4A09}" type="presParOf" srcId="{23FA502D-FD28-438C-A4A3-2C676A09DB48}" destId="{8A699486-61B2-4AB8-9C33-E471B92E19B0}" srcOrd="2" destOrd="0" presId="urn:microsoft.com/office/officeart/2008/layout/AlternatingHexagons"/>
    <dgm:cxn modelId="{43882C97-BFCB-4784-855F-3E2C218F513A}" type="presParOf" srcId="{8A699486-61B2-4AB8-9C33-E471B92E19B0}" destId="{266F6291-93FF-43B5-BED6-70E2764C38C0}" srcOrd="0" destOrd="0" presId="urn:microsoft.com/office/officeart/2008/layout/AlternatingHexagons"/>
    <dgm:cxn modelId="{747F6A5B-A635-4511-9AD6-57AC0C9E0D8A}" type="presParOf" srcId="{8A699486-61B2-4AB8-9C33-E471B92E19B0}" destId="{879DCDFF-277C-4D00-A7BD-BA6648730678}" srcOrd="1" destOrd="0" presId="urn:microsoft.com/office/officeart/2008/layout/AlternatingHexagons"/>
    <dgm:cxn modelId="{15DF4002-53FA-4E08-A404-E7A36BC73FC8}" type="presParOf" srcId="{8A699486-61B2-4AB8-9C33-E471B92E19B0}" destId="{88E87005-39F5-41FD-BDBE-BDC5B7E33933}" srcOrd="2" destOrd="0" presId="urn:microsoft.com/office/officeart/2008/layout/AlternatingHexagons"/>
    <dgm:cxn modelId="{56FDDF58-587A-4E71-98BA-AB00D8D1C009}" type="presParOf" srcId="{8A699486-61B2-4AB8-9C33-E471B92E19B0}" destId="{8B9D1B55-63E0-4FCD-82E2-1A16BD1721F8}" srcOrd="3" destOrd="0" presId="urn:microsoft.com/office/officeart/2008/layout/AlternatingHexagons"/>
    <dgm:cxn modelId="{A9B7B9C6-E030-4EF8-BA04-0220997D871A}" type="presParOf" srcId="{8A699486-61B2-4AB8-9C33-E471B92E19B0}" destId="{B5D03A1B-CD42-4915-B8A8-E1CDC83969D0}" srcOrd="4" destOrd="0" presId="urn:microsoft.com/office/officeart/2008/layout/AlternatingHexagons"/>
    <dgm:cxn modelId="{3207684B-A5BF-41E9-BB42-BC033B9988CB}" type="presParOf" srcId="{23FA502D-FD28-438C-A4A3-2C676A09DB48}" destId="{A832FE2B-7319-4541-81D0-3D364BD30155}" srcOrd="3" destOrd="0" presId="urn:microsoft.com/office/officeart/2008/layout/AlternatingHexagons"/>
    <dgm:cxn modelId="{C09EE144-3B95-4B7E-A2BD-389C2FEDB782}" type="presParOf" srcId="{23FA502D-FD28-438C-A4A3-2C676A09DB48}" destId="{BBAD8D70-7F89-4BC2-9C23-38588108125D}" srcOrd="4" destOrd="0" presId="urn:microsoft.com/office/officeart/2008/layout/AlternatingHexagons"/>
    <dgm:cxn modelId="{1635744B-C0A1-4532-BC82-68EF6ECCF69C}" type="presParOf" srcId="{BBAD8D70-7F89-4BC2-9C23-38588108125D}" destId="{AE9C4C40-C79A-4B08-B4EE-FC516B4AD812}" srcOrd="0" destOrd="0" presId="urn:microsoft.com/office/officeart/2008/layout/AlternatingHexagons"/>
    <dgm:cxn modelId="{4B34EE49-DDBE-4590-86C1-A5E64F3D129E}" type="presParOf" srcId="{BBAD8D70-7F89-4BC2-9C23-38588108125D}" destId="{B8AAA62C-F816-4C55-9B33-86CFFDD0BE07}" srcOrd="1" destOrd="0" presId="urn:microsoft.com/office/officeart/2008/layout/AlternatingHexagons"/>
    <dgm:cxn modelId="{43CB2343-2BF0-4867-B1ED-29D769ACE76B}" type="presParOf" srcId="{BBAD8D70-7F89-4BC2-9C23-38588108125D}" destId="{4D5C52D5-A2DB-474D-ADFD-0F07600BEC96}" srcOrd="2" destOrd="0" presId="urn:microsoft.com/office/officeart/2008/layout/AlternatingHexagons"/>
    <dgm:cxn modelId="{62A9C375-B545-4091-8764-7555D9BA0EFB}" type="presParOf" srcId="{BBAD8D70-7F89-4BC2-9C23-38588108125D}" destId="{FB5F3247-BBC2-44E1-A334-BA09F0723B99}" srcOrd="3" destOrd="0" presId="urn:microsoft.com/office/officeart/2008/layout/AlternatingHexagons"/>
    <dgm:cxn modelId="{4A124F62-2B0F-401B-8BE0-1263D1B5F930}" type="presParOf" srcId="{BBAD8D70-7F89-4BC2-9C23-38588108125D}" destId="{8BB1B58E-1498-4835-BE71-5ED8241579BB}"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86938D-30D5-4F7E-A787-223019AD04C5}">
      <dsp:nvSpPr>
        <dsp:cNvPr id="0" name=""/>
        <dsp:cNvSpPr/>
      </dsp:nvSpPr>
      <dsp:spPr>
        <a:xfrm rot="5400000">
          <a:off x="3872797" y="148656"/>
          <a:ext cx="2274895" cy="1979159"/>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hlinkClick xmlns:r="http://schemas.openxmlformats.org/officeDocument/2006/relationships" r:id="" action="ppaction://hlinksldjump"/>
            </a:rPr>
            <a:t>Convert YouTube Video</a:t>
          </a:r>
          <a:endParaRPr lang="en-US" sz="1900" kern="1200" dirty="0"/>
        </a:p>
      </dsp:txBody>
      <dsp:txXfrm rot="-5400000">
        <a:off x="4329084" y="355294"/>
        <a:ext cx="1362321" cy="1565886"/>
      </dsp:txXfrm>
    </dsp:sp>
    <dsp:sp modelId="{79185E40-B89C-423E-BB8F-241B70A2A452}">
      <dsp:nvSpPr>
        <dsp:cNvPr id="0" name=""/>
        <dsp:cNvSpPr/>
      </dsp:nvSpPr>
      <dsp:spPr>
        <a:xfrm>
          <a:off x="6059882" y="455766"/>
          <a:ext cx="2538783" cy="1364937"/>
        </a:xfrm>
        <a:prstGeom prst="rect">
          <a:avLst/>
        </a:prstGeom>
        <a:noFill/>
        <a:ln>
          <a:noFill/>
        </a:ln>
        <a:effectLst/>
      </dsp:spPr>
      <dsp:style>
        <a:lnRef idx="0">
          <a:scrgbClr r="0" g="0" b="0"/>
        </a:lnRef>
        <a:fillRef idx="0">
          <a:scrgbClr r="0" g="0" b="0"/>
        </a:fillRef>
        <a:effectRef idx="0">
          <a:scrgbClr r="0" g="0" b="0"/>
        </a:effectRef>
        <a:fontRef idx="minor"/>
      </dsp:style>
    </dsp:sp>
    <dsp:sp modelId="{9859453D-9EBE-49CE-82C6-5CD4D1229EEB}">
      <dsp:nvSpPr>
        <dsp:cNvPr id="0" name=""/>
        <dsp:cNvSpPr/>
      </dsp:nvSpPr>
      <dsp:spPr>
        <a:xfrm rot="5400000">
          <a:off x="1735305" y="148656"/>
          <a:ext cx="2274895" cy="1979159"/>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US" sz="3600" kern="1200"/>
        </a:p>
      </dsp:txBody>
      <dsp:txXfrm rot="-5400000">
        <a:off x="2191592" y="355294"/>
        <a:ext cx="1362321" cy="1565886"/>
      </dsp:txXfrm>
    </dsp:sp>
    <dsp:sp modelId="{266F6291-93FF-43B5-BED6-70E2764C38C0}">
      <dsp:nvSpPr>
        <dsp:cNvPr id="0" name=""/>
        <dsp:cNvSpPr/>
      </dsp:nvSpPr>
      <dsp:spPr>
        <a:xfrm rot="5400000">
          <a:off x="2799956" y="2079587"/>
          <a:ext cx="2274895" cy="1979159"/>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hlinkClick xmlns:r="http://schemas.openxmlformats.org/officeDocument/2006/relationships" r:id="" action="ppaction://hlinksldjump"/>
            </a:rPr>
            <a:t>Personal Learning Networks</a:t>
          </a:r>
          <a:endParaRPr lang="en-US" sz="1900" kern="1200" dirty="0"/>
        </a:p>
      </dsp:txBody>
      <dsp:txXfrm rot="-5400000">
        <a:off x="3256243" y="2286225"/>
        <a:ext cx="1362321" cy="1565886"/>
      </dsp:txXfrm>
    </dsp:sp>
    <dsp:sp modelId="{879DCDFF-277C-4D00-A7BD-BA6648730678}">
      <dsp:nvSpPr>
        <dsp:cNvPr id="0" name=""/>
        <dsp:cNvSpPr/>
      </dsp:nvSpPr>
      <dsp:spPr>
        <a:xfrm>
          <a:off x="409041" y="2386698"/>
          <a:ext cx="2456887" cy="1364937"/>
        </a:xfrm>
        <a:prstGeom prst="rect">
          <a:avLst/>
        </a:prstGeom>
        <a:noFill/>
        <a:ln>
          <a:noFill/>
        </a:ln>
        <a:effectLst/>
      </dsp:spPr>
      <dsp:style>
        <a:lnRef idx="0">
          <a:scrgbClr r="0" g="0" b="0"/>
        </a:lnRef>
        <a:fillRef idx="0">
          <a:scrgbClr r="0" g="0" b="0"/>
        </a:fillRef>
        <a:effectRef idx="0">
          <a:scrgbClr r="0" g="0" b="0"/>
        </a:effectRef>
        <a:fontRef idx="minor"/>
      </dsp:style>
    </dsp:sp>
    <dsp:sp modelId="{B5D03A1B-CD42-4915-B8A8-E1CDC83969D0}">
      <dsp:nvSpPr>
        <dsp:cNvPr id="0" name=""/>
        <dsp:cNvSpPr/>
      </dsp:nvSpPr>
      <dsp:spPr>
        <a:xfrm rot="5400000">
          <a:off x="4937448" y="2079587"/>
          <a:ext cx="2274895" cy="1979159"/>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US" sz="3600" kern="1200"/>
        </a:p>
      </dsp:txBody>
      <dsp:txXfrm rot="-5400000">
        <a:off x="5393735" y="2286225"/>
        <a:ext cx="1362321" cy="1565886"/>
      </dsp:txXfrm>
    </dsp:sp>
    <dsp:sp modelId="{AE9C4C40-C79A-4B08-B4EE-FC516B4AD812}">
      <dsp:nvSpPr>
        <dsp:cNvPr id="0" name=""/>
        <dsp:cNvSpPr/>
      </dsp:nvSpPr>
      <dsp:spPr>
        <a:xfrm rot="5400000">
          <a:off x="3872797" y="4010518"/>
          <a:ext cx="2274895" cy="1979159"/>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hlinkClick xmlns:r="http://schemas.openxmlformats.org/officeDocument/2006/relationships" r:id="" action="ppaction://hlinksldjump"/>
            </a:rPr>
            <a:t>Embedding Video</a:t>
          </a:r>
          <a:endParaRPr lang="en-US" sz="1900" kern="1200" dirty="0"/>
        </a:p>
      </dsp:txBody>
      <dsp:txXfrm rot="-5400000">
        <a:off x="4329084" y="4217156"/>
        <a:ext cx="1362321" cy="1565886"/>
      </dsp:txXfrm>
    </dsp:sp>
    <dsp:sp modelId="{B8AAA62C-F816-4C55-9B33-86CFFDD0BE07}">
      <dsp:nvSpPr>
        <dsp:cNvPr id="0" name=""/>
        <dsp:cNvSpPr/>
      </dsp:nvSpPr>
      <dsp:spPr>
        <a:xfrm>
          <a:off x="6059882" y="4317629"/>
          <a:ext cx="2538783" cy="1364937"/>
        </a:xfrm>
        <a:prstGeom prst="rect">
          <a:avLst/>
        </a:prstGeom>
        <a:noFill/>
        <a:ln>
          <a:noFill/>
        </a:ln>
        <a:effectLst/>
      </dsp:spPr>
      <dsp:style>
        <a:lnRef idx="0">
          <a:scrgbClr r="0" g="0" b="0"/>
        </a:lnRef>
        <a:fillRef idx="0">
          <a:scrgbClr r="0" g="0" b="0"/>
        </a:fillRef>
        <a:effectRef idx="0">
          <a:scrgbClr r="0" g="0" b="0"/>
        </a:effectRef>
        <a:fontRef idx="minor"/>
      </dsp:style>
    </dsp:sp>
    <dsp:sp modelId="{8BB1B58E-1498-4835-BE71-5ED8241579BB}">
      <dsp:nvSpPr>
        <dsp:cNvPr id="0" name=""/>
        <dsp:cNvSpPr/>
      </dsp:nvSpPr>
      <dsp:spPr>
        <a:xfrm rot="5400000">
          <a:off x="1735305" y="4010518"/>
          <a:ext cx="2274895" cy="1979159"/>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US" sz="3600" kern="1200"/>
        </a:p>
      </dsp:txBody>
      <dsp:txXfrm rot="-5400000">
        <a:off x="2191592" y="4217156"/>
        <a:ext cx="1362321" cy="1565886"/>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5/26/2016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5/26/2016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5/26/2016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5/26/2016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5/26/2016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5/26/2016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5/26/2016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5/26/2016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5/26/2016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5/26/2016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5/26/2016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5/26/2016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5/26/2016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5/26/2016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5/26/2016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5/26/2016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5/26/2016</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5/26/2016</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slide" Target="slide2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hyperlink" Target="http://www.alvordschools.org/erikandmark"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s://drive.google.com/drive/folders/0B-U_G3iKeLGxUWhGVlhpY3lzeW8" TargetMode="External"/><Relationship Id="rId2" Type="http://schemas.openxmlformats.org/officeDocument/2006/relationships/hyperlink" Target="https://docs.google.com/a/hillcresttrojans.com/drawings/d/1G0-ne4ymKyyISKguJjO25U6GEB3lzYhM1uvFAfba8dw/edit?usp=sharing" TargetMode="Externa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slide" Target="slide31.xml"/><Relationship Id="rId3" Type="http://schemas.openxmlformats.org/officeDocument/2006/relationships/diagramLayout" Target="../diagrams/layout1.xml"/><Relationship Id="rId7" Type="http://schemas.openxmlformats.org/officeDocument/2006/relationships/slide" Target="slide30.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slide" Target="slide32.xml"/><Relationship Id="rId4" Type="http://schemas.openxmlformats.org/officeDocument/2006/relationships/diagramQuickStyle" Target="../diagrams/quickStyle1.xml"/><Relationship Id="rId9" Type="http://schemas.openxmlformats.org/officeDocument/2006/relationships/slide" Target="slide3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slide" Target="slide27.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commonsensemedia.org/" TargetMode="External"/><Relationship Id="rId1" Type="http://schemas.openxmlformats.org/officeDocument/2006/relationships/slideLayout" Target="../slideLayouts/slideLayout4.xml"/><Relationship Id="rId5" Type="http://schemas.openxmlformats.org/officeDocument/2006/relationships/slide" Target="slide27.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hyperlink" Target="https://prezi.com/" TargetMode="External"/><Relationship Id="rId7" Type="http://schemas.openxmlformats.org/officeDocument/2006/relationships/slide" Target="slide27.xml"/><Relationship Id="rId2" Type="http://schemas.openxmlformats.org/officeDocument/2006/relationships/hyperlink" Target="http://exchange.smarttech.com/#tab=0" TargetMode="Externa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hyperlink" Target="https://www.powtoon.com/index/" TargetMode="External"/><Relationship Id="rId4" Type="http://schemas.openxmlformats.org/officeDocument/2006/relationships/hyperlink" Target="https://voicethread.com/" TargetMode="External"/></Relationships>
</file>

<file path=ppt/slides/_rels/slide33.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image" Target="../media/image18.png"/><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6.png"/><Relationship Id="rId2" Type="http://schemas.openxmlformats.org/officeDocument/2006/relationships/hyperlink" Target="http://www.keepvid.com/" TargetMode="Externa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slide" Target="slide27.xml"/></Relationships>
</file>

<file path=ppt/slides/_rels/slide36.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966" y="2733709"/>
            <a:ext cx="8679490" cy="1373070"/>
          </a:xfrm>
        </p:spPr>
        <p:txBody>
          <a:bodyPr/>
          <a:lstStyle/>
          <a:p>
            <a:r>
              <a:rPr lang="en-US" sz="6600" dirty="0" smtClean="0"/>
              <a:t>Advanced Technology</a:t>
            </a:r>
            <a:endParaRPr lang="en-US" sz="6600" dirty="0"/>
          </a:p>
        </p:txBody>
      </p:sp>
      <p:sp>
        <p:nvSpPr>
          <p:cNvPr id="3" name="Subtitle 2"/>
          <p:cNvSpPr>
            <a:spLocks noGrp="1"/>
          </p:cNvSpPr>
          <p:nvPr>
            <p:ph type="subTitle" idx="1"/>
          </p:nvPr>
        </p:nvSpPr>
        <p:spPr/>
        <p:txBody>
          <a:bodyPr>
            <a:normAutofit/>
          </a:bodyPr>
          <a:lstStyle/>
          <a:p>
            <a:r>
              <a:rPr lang="en-US" sz="3200" dirty="0" smtClean="0"/>
              <a:t>Mark Rasmussen and Erik Ramirez</a:t>
            </a:r>
            <a:endParaRPr lang="en-US" sz="3200" dirty="0"/>
          </a:p>
        </p:txBody>
      </p:sp>
    </p:spTree>
    <p:extLst>
      <p:ext uri="{BB962C8B-B14F-4D97-AF65-F5344CB8AC3E}">
        <p14:creationId xmlns:p14="http://schemas.microsoft.com/office/powerpoint/2010/main" val="41442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dirty="0" smtClean="0"/>
              <a:t>Agenda</a:t>
            </a:r>
            <a:endParaRPr lang="en-US" sz="7200" dirty="0"/>
          </a:p>
        </p:txBody>
      </p:sp>
      <p:sp>
        <p:nvSpPr>
          <p:cNvPr id="3" name="Content Placeholder 2"/>
          <p:cNvSpPr>
            <a:spLocks noGrp="1"/>
          </p:cNvSpPr>
          <p:nvPr>
            <p:ph idx="1"/>
          </p:nvPr>
        </p:nvSpPr>
        <p:spPr/>
        <p:txBody>
          <a:bodyPr>
            <a:normAutofit/>
          </a:bodyPr>
          <a:lstStyle/>
          <a:p>
            <a:r>
              <a:rPr lang="en-US" sz="4000" dirty="0" smtClean="0"/>
              <a:t>Introduction</a:t>
            </a:r>
          </a:p>
          <a:p>
            <a:r>
              <a:rPr lang="en-US" sz="4000" dirty="0" smtClean="0"/>
              <a:t>SAMR</a:t>
            </a:r>
          </a:p>
          <a:p>
            <a:r>
              <a:rPr lang="en-US" sz="4000" dirty="0" smtClean="0"/>
              <a:t>GAFE</a:t>
            </a:r>
          </a:p>
          <a:p>
            <a:r>
              <a:rPr lang="en-US" sz="4000" dirty="0" smtClean="0"/>
              <a:t>Menu</a:t>
            </a:r>
          </a:p>
          <a:p>
            <a:r>
              <a:rPr lang="en-US" sz="4000" dirty="0" smtClean="0"/>
              <a:t>Questions</a:t>
            </a:r>
            <a:endParaRPr lang="en-US" sz="4000" dirty="0"/>
          </a:p>
        </p:txBody>
      </p:sp>
    </p:spTree>
    <p:extLst>
      <p:ext uri="{BB962C8B-B14F-4D97-AF65-F5344CB8AC3E}">
        <p14:creationId xmlns:p14="http://schemas.microsoft.com/office/powerpoint/2010/main" val="12037008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SAMR</a:t>
            </a:r>
            <a:endParaRPr lang="en-US" dirty="0"/>
          </a:p>
        </p:txBody>
      </p:sp>
      <p:sp>
        <p:nvSpPr>
          <p:cNvPr id="3" name="Content Placeholder 2"/>
          <p:cNvSpPr>
            <a:spLocks noGrp="1"/>
          </p:cNvSpPr>
          <p:nvPr>
            <p:ph sz="half" idx="1"/>
          </p:nvPr>
        </p:nvSpPr>
        <p:spPr/>
        <p:txBody>
          <a:bodyPr/>
          <a:lstStyle/>
          <a:p>
            <a:r>
              <a:rPr lang="en-US" dirty="0" smtClean="0"/>
              <a:t>A framework for understanding technology use in the classroom</a:t>
            </a:r>
          </a:p>
          <a:p>
            <a:r>
              <a:rPr lang="en-US" dirty="0" smtClean="0"/>
              <a:t>Stages of implementation and progress</a:t>
            </a:r>
          </a:p>
          <a:p>
            <a:r>
              <a:rPr lang="en-US" dirty="0" smtClean="0"/>
              <a:t>Nice way to build up as your skills and site’s technology grow</a:t>
            </a:r>
            <a:endParaRPr lang="en-US"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94350" y="2951319"/>
            <a:ext cx="4700588" cy="2369825"/>
          </a:xfrm>
        </p:spPr>
      </p:pic>
    </p:spTree>
    <p:extLst>
      <p:ext uri="{BB962C8B-B14F-4D97-AF65-F5344CB8AC3E}">
        <p14:creationId xmlns:p14="http://schemas.microsoft.com/office/powerpoint/2010/main" val="39097514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133350"/>
            <a:ext cx="8140700" cy="6105525"/>
          </a:xfrm>
        </p:spPr>
      </p:pic>
      <p:sp>
        <p:nvSpPr>
          <p:cNvPr id="5" name="Rectangle 4"/>
          <p:cNvSpPr/>
          <p:nvPr/>
        </p:nvSpPr>
        <p:spPr>
          <a:xfrm>
            <a:off x="795052" y="5587872"/>
            <a:ext cx="4602542"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Enhancement</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6" name="Rectangle 5"/>
          <p:cNvSpPr/>
          <p:nvPr/>
        </p:nvSpPr>
        <p:spPr>
          <a:xfrm>
            <a:off x="5907816" y="5587872"/>
            <a:ext cx="5075748"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Transformation</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9332225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Assignment</a:t>
            </a:r>
            <a:endParaRPr lang="en-US" dirty="0"/>
          </a:p>
        </p:txBody>
      </p:sp>
      <p:sp>
        <p:nvSpPr>
          <p:cNvPr id="3" name="Title 1"/>
          <p:cNvSpPr txBox="1">
            <a:spLocks/>
          </p:cNvSpPr>
          <p:nvPr/>
        </p:nvSpPr>
        <p:spPr>
          <a:xfrm>
            <a:off x="600110" y="2525880"/>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2800" dirty="0" smtClean="0"/>
              <a:t>The students will show what learned about the Industrial Revolution</a:t>
            </a:r>
            <a:endParaRPr lang="en-US" sz="2800" dirty="0"/>
          </a:p>
        </p:txBody>
      </p:sp>
    </p:spTree>
    <p:extLst>
      <p:ext uri="{BB962C8B-B14F-4D97-AF65-F5344CB8AC3E}">
        <p14:creationId xmlns:p14="http://schemas.microsoft.com/office/powerpoint/2010/main" val="19344270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Substitution</a:t>
            </a:r>
            <a:endParaRPr lang="en-US" dirty="0"/>
          </a:p>
        </p:txBody>
      </p:sp>
      <p:pic>
        <p:nvPicPr>
          <p:cNvPr id="4" name="Picture 3"/>
          <p:cNvPicPr>
            <a:picLocks noChangeAspect="1"/>
          </p:cNvPicPr>
          <p:nvPr/>
        </p:nvPicPr>
        <p:blipFill>
          <a:blip r:embed="rId2"/>
          <a:stretch>
            <a:fillRect/>
          </a:stretch>
        </p:blipFill>
        <p:spPr>
          <a:xfrm>
            <a:off x="2051824" y="2016014"/>
            <a:ext cx="7979626" cy="4714581"/>
          </a:xfrm>
          <a:prstGeom prst="rect">
            <a:avLst/>
          </a:prstGeom>
        </p:spPr>
      </p:pic>
    </p:spTree>
    <p:extLst>
      <p:ext uri="{BB962C8B-B14F-4D97-AF65-F5344CB8AC3E}">
        <p14:creationId xmlns:p14="http://schemas.microsoft.com/office/powerpoint/2010/main" val="31150813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Augmentation</a:t>
            </a:r>
            <a:endParaRPr lang="en-US" dirty="0"/>
          </a:p>
        </p:txBody>
      </p:sp>
      <p:pic>
        <p:nvPicPr>
          <p:cNvPr id="3" name="Picture 2"/>
          <p:cNvPicPr>
            <a:picLocks noChangeAspect="1"/>
          </p:cNvPicPr>
          <p:nvPr/>
        </p:nvPicPr>
        <p:blipFill>
          <a:blip r:embed="rId2"/>
          <a:stretch>
            <a:fillRect/>
          </a:stretch>
        </p:blipFill>
        <p:spPr>
          <a:xfrm>
            <a:off x="2129878" y="2023366"/>
            <a:ext cx="7928401" cy="4723122"/>
          </a:xfrm>
          <a:prstGeom prst="rect">
            <a:avLst/>
          </a:prstGeom>
        </p:spPr>
      </p:pic>
    </p:spTree>
    <p:extLst>
      <p:ext uri="{BB962C8B-B14F-4D97-AF65-F5344CB8AC3E}">
        <p14:creationId xmlns:p14="http://schemas.microsoft.com/office/powerpoint/2010/main" val="36466024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Modification</a:t>
            </a:r>
            <a:endParaRPr lang="en-US" dirty="0"/>
          </a:p>
        </p:txBody>
      </p:sp>
      <p:pic>
        <p:nvPicPr>
          <p:cNvPr id="3" name="Picture 2"/>
          <p:cNvPicPr>
            <a:picLocks noChangeAspect="1"/>
          </p:cNvPicPr>
          <p:nvPr/>
        </p:nvPicPr>
        <p:blipFill>
          <a:blip r:embed="rId2"/>
          <a:stretch>
            <a:fillRect/>
          </a:stretch>
        </p:blipFill>
        <p:spPr>
          <a:xfrm>
            <a:off x="3246300" y="2041602"/>
            <a:ext cx="4999528" cy="4480560"/>
          </a:xfrm>
          <a:prstGeom prst="rect">
            <a:avLst/>
          </a:prstGeom>
        </p:spPr>
      </p:pic>
    </p:spTree>
    <p:extLst>
      <p:ext uri="{BB962C8B-B14F-4D97-AF65-F5344CB8AC3E}">
        <p14:creationId xmlns:p14="http://schemas.microsoft.com/office/powerpoint/2010/main" val="16257412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Redefinition</a:t>
            </a:r>
            <a:endParaRPr lang="en-US" dirty="0"/>
          </a:p>
        </p:txBody>
      </p:sp>
      <p:pic>
        <p:nvPicPr>
          <p:cNvPr id="3" name="Picture 2"/>
          <p:cNvPicPr>
            <a:picLocks noChangeAspect="1"/>
          </p:cNvPicPr>
          <p:nvPr/>
        </p:nvPicPr>
        <p:blipFill>
          <a:blip r:embed="rId2"/>
          <a:stretch>
            <a:fillRect/>
          </a:stretch>
        </p:blipFill>
        <p:spPr>
          <a:xfrm>
            <a:off x="1925396" y="2095383"/>
            <a:ext cx="8368786" cy="4480560"/>
          </a:xfrm>
          <a:prstGeom prst="rect">
            <a:avLst/>
          </a:prstGeom>
        </p:spPr>
      </p:pic>
    </p:spTree>
    <p:extLst>
      <p:ext uri="{BB962C8B-B14F-4D97-AF65-F5344CB8AC3E}">
        <p14:creationId xmlns:p14="http://schemas.microsoft.com/office/powerpoint/2010/main" val="35234439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Assignment</a:t>
            </a:r>
            <a:endParaRPr lang="en-US" dirty="0"/>
          </a:p>
        </p:txBody>
      </p:sp>
      <p:sp>
        <p:nvSpPr>
          <p:cNvPr id="3" name="Title 1"/>
          <p:cNvSpPr txBox="1">
            <a:spLocks/>
          </p:cNvSpPr>
          <p:nvPr/>
        </p:nvSpPr>
        <p:spPr>
          <a:xfrm>
            <a:off x="600110" y="2525880"/>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2800" dirty="0" smtClean="0"/>
              <a:t>Extra SAMR Models – Continue on</a:t>
            </a:r>
          </a:p>
          <a:p>
            <a:r>
              <a:rPr lang="en-US" sz="2800" dirty="0" smtClean="0">
                <a:hlinkClick r:id="rId2" action="ppaction://hlinksldjump"/>
              </a:rPr>
              <a:t>Google Apps for Education</a:t>
            </a:r>
            <a:r>
              <a:rPr lang="en-US" sz="2800" dirty="0" smtClean="0"/>
              <a:t> Click Here</a:t>
            </a:r>
            <a:endParaRPr lang="en-US" sz="2800" dirty="0"/>
          </a:p>
        </p:txBody>
      </p:sp>
    </p:spTree>
    <p:extLst>
      <p:ext uri="{BB962C8B-B14F-4D97-AF65-F5344CB8AC3E}">
        <p14:creationId xmlns:p14="http://schemas.microsoft.com/office/powerpoint/2010/main" val="1346308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Assignment</a:t>
            </a:r>
            <a:endParaRPr lang="en-US" dirty="0"/>
          </a:p>
        </p:txBody>
      </p:sp>
      <p:sp>
        <p:nvSpPr>
          <p:cNvPr id="3" name="Title 1"/>
          <p:cNvSpPr txBox="1">
            <a:spLocks/>
          </p:cNvSpPr>
          <p:nvPr/>
        </p:nvSpPr>
        <p:spPr>
          <a:xfrm>
            <a:off x="600110" y="2525880"/>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2800" dirty="0" smtClean="0"/>
              <a:t>In a History Social Studies class you need to show the location of a city.</a:t>
            </a:r>
            <a:endParaRPr lang="en-US" sz="2800" dirty="0"/>
          </a:p>
        </p:txBody>
      </p:sp>
    </p:spTree>
    <p:extLst>
      <p:ext uri="{BB962C8B-B14F-4D97-AF65-F5344CB8AC3E}">
        <p14:creationId xmlns:p14="http://schemas.microsoft.com/office/powerpoint/2010/main" val="2262763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Substitution</a:t>
            </a:r>
            <a:endParaRPr lang="en-US" dirty="0"/>
          </a:p>
        </p:txBody>
      </p:sp>
      <p:sp>
        <p:nvSpPr>
          <p:cNvPr id="5" name="Title 1"/>
          <p:cNvSpPr txBox="1">
            <a:spLocks/>
          </p:cNvSpPr>
          <p:nvPr/>
        </p:nvSpPr>
        <p:spPr>
          <a:xfrm>
            <a:off x="600110" y="2493797"/>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2800" dirty="0" smtClean="0"/>
              <a:t>Create a Power Point that shows a picture of map and the location of the city.</a:t>
            </a:r>
            <a:endParaRPr lang="en-US" sz="2800"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4800" y="3080817"/>
            <a:ext cx="4149139" cy="3696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66675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Augmentation</a:t>
            </a:r>
            <a:endParaRPr lang="en-US" dirty="0"/>
          </a:p>
        </p:txBody>
      </p:sp>
      <p:sp>
        <p:nvSpPr>
          <p:cNvPr id="4" name="Title 1"/>
          <p:cNvSpPr txBox="1">
            <a:spLocks/>
          </p:cNvSpPr>
          <p:nvPr/>
        </p:nvSpPr>
        <p:spPr>
          <a:xfrm>
            <a:off x="503857" y="2333375"/>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2800" dirty="0" smtClean="0"/>
              <a:t>Augmentation – Incorporate multimedia like video and websites.</a:t>
            </a:r>
            <a:endParaRPr lang="en-US" sz="2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0544" y="3029301"/>
            <a:ext cx="5879082" cy="3564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43818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Modification</a:t>
            </a:r>
            <a:endParaRPr lang="en-US" dirty="0"/>
          </a:p>
        </p:txBody>
      </p:sp>
      <p:sp>
        <p:nvSpPr>
          <p:cNvPr id="4" name="Title 1"/>
          <p:cNvSpPr txBox="1">
            <a:spLocks/>
          </p:cNvSpPr>
          <p:nvPr/>
        </p:nvSpPr>
        <p:spPr>
          <a:xfrm>
            <a:off x="656257" y="2421607"/>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2800" dirty="0" smtClean="0"/>
              <a:t>Create a digital travel brochure that incorporates multimedia and student created videos</a:t>
            </a:r>
            <a:endParaRPr lang="en-US" sz="2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3405" y="3348790"/>
            <a:ext cx="7848600" cy="339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21112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Redefinition</a:t>
            </a:r>
            <a:endParaRPr lang="en-US" dirty="0"/>
          </a:p>
        </p:txBody>
      </p:sp>
      <p:sp>
        <p:nvSpPr>
          <p:cNvPr id="4" name="Title 1"/>
          <p:cNvSpPr txBox="1">
            <a:spLocks/>
          </p:cNvSpPr>
          <p:nvPr/>
        </p:nvSpPr>
        <p:spPr>
          <a:xfrm>
            <a:off x="656257" y="2421606"/>
            <a:ext cx="9613861" cy="13242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2800" dirty="0" smtClean="0"/>
              <a:t>Explore the city with Google Earth and 3D models. Seek out and find interviews with people who have visited the city.</a:t>
            </a:r>
            <a:endParaRPr lang="en-US" sz="28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2264" y="3335054"/>
            <a:ext cx="7256650" cy="3418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89692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Assignment</a:t>
            </a:r>
            <a:endParaRPr lang="en-US" dirty="0"/>
          </a:p>
        </p:txBody>
      </p:sp>
      <p:sp>
        <p:nvSpPr>
          <p:cNvPr id="3" name="Title 1"/>
          <p:cNvSpPr txBox="1">
            <a:spLocks/>
          </p:cNvSpPr>
          <p:nvPr/>
        </p:nvSpPr>
        <p:spPr>
          <a:xfrm>
            <a:off x="600110" y="2525880"/>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2800" dirty="0" smtClean="0"/>
              <a:t>The students multiply and divide polynomials</a:t>
            </a:r>
            <a:endParaRPr lang="en-US" sz="2800" dirty="0"/>
          </a:p>
        </p:txBody>
      </p:sp>
    </p:spTree>
    <p:extLst>
      <p:ext uri="{BB962C8B-B14F-4D97-AF65-F5344CB8AC3E}">
        <p14:creationId xmlns:p14="http://schemas.microsoft.com/office/powerpoint/2010/main" val="34049677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Substitution</a:t>
            </a:r>
            <a:endParaRPr lang="en-US" dirty="0"/>
          </a:p>
        </p:txBody>
      </p:sp>
      <p:sp>
        <p:nvSpPr>
          <p:cNvPr id="3" name="Title 1"/>
          <p:cNvSpPr txBox="1">
            <a:spLocks/>
          </p:cNvSpPr>
          <p:nvPr/>
        </p:nvSpPr>
        <p:spPr>
          <a:xfrm>
            <a:off x="720425" y="2132848"/>
            <a:ext cx="9613861" cy="19498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2800" dirty="0" smtClean="0"/>
              <a:t>The teacher shares the presentation they created in Power Point with the students. The students also uses Khan Academy to learn the process.</a:t>
            </a:r>
            <a:endParaRPr lang="en-US" sz="28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3596" y="3304674"/>
            <a:ext cx="3932752" cy="3482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8404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Augmentation</a:t>
            </a:r>
            <a:endParaRPr lang="en-US" dirty="0"/>
          </a:p>
        </p:txBody>
      </p:sp>
      <p:sp>
        <p:nvSpPr>
          <p:cNvPr id="3" name="Title 1"/>
          <p:cNvSpPr txBox="1">
            <a:spLocks/>
          </p:cNvSpPr>
          <p:nvPr/>
        </p:nvSpPr>
        <p:spPr>
          <a:xfrm>
            <a:off x="600110" y="2525879"/>
            <a:ext cx="9613861" cy="1460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2800" dirty="0" smtClean="0"/>
              <a:t>The teacher creates an online worksheet where students collaborate to complete it. The worksheet is then shared with another group to check the work.</a:t>
            </a:r>
            <a:endParaRPr lang="en-US" sz="2800" dirty="0"/>
          </a:p>
        </p:txBody>
      </p:sp>
    </p:spTree>
    <p:extLst>
      <p:ext uri="{BB962C8B-B14F-4D97-AF65-F5344CB8AC3E}">
        <p14:creationId xmlns:p14="http://schemas.microsoft.com/office/powerpoint/2010/main" val="24131244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Modification</a:t>
            </a:r>
            <a:endParaRPr lang="en-US" dirty="0"/>
          </a:p>
        </p:txBody>
      </p:sp>
      <p:sp>
        <p:nvSpPr>
          <p:cNvPr id="3" name="Title 1"/>
          <p:cNvSpPr txBox="1">
            <a:spLocks/>
          </p:cNvSpPr>
          <p:nvPr/>
        </p:nvSpPr>
        <p:spPr>
          <a:xfrm>
            <a:off x="600110" y="2525880"/>
            <a:ext cx="9613861" cy="20942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2800" dirty="0" smtClean="0"/>
              <a:t>Students collaborate and create their own worksheets, expanding their knowledge further than just knowing how to plug and chug numbers. They give the worksheet to another group to complete.</a:t>
            </a:r>
            <a:endParaRPr lang="en-US" sz="2800" dirty="0"/>
          </a:p>
        </p:txBody>
      </p:sp>
    </p:spTree>
    <p:extLst>
      <p:ext uri="{BB962C8B-B14F-4D97-AF65-F5344CB8AC3E}">
        <p14:creationId xmlns:p14="http://schemas.microsoft.com/office/powerpoint/2010/main" val="10713016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Redefinition</a:t>
            </a:r>
            <a:endParaRPr lang="en-US" dirty="0"/>
          </a:p>
        </p:txBody>
      </p:sp>
      <p:sp>
        <p:nvSpPr>
          <p:cNvPr id="3" name="Title 1"/>
          <p:cNvSpPr txBox="1">
            <a:spLocks/>
          </p:cNvSpPr>
          <p:nvPr/>
        </p:nvSpPr>
        <p:spPr>
          <a:xfrm>
            <a:off x="600110" y="2525880"/>
            <a:ext cx="9613861" cy="36743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2800" dirty="0" smtClean="0"/>
              <a:t>Students create videos and screen captures of the work they have done. They create tutorials that students from around the world could watch and learn from. They post the videos on YouTube, </a:t>
            </a:r>
            <a:r>
              <a:rPr lang="en-US" sz="2800" dirty="0" err="1" smtClean="0"/>
              <a:t>Instagram</a:t>
            </a:r>
            <a:r>
              <a:rPr lang="en-US" sz="2800" dirty="0" smtClean="0"/>
              <a:t>, </a:t>
            </a:r>
            <a:r>
              <a:rPr lang="en-US" sz="2800" dirty="0" err="1" smtClean="0"/>
              <a:t>Snapchat</a:t>
            </a:r>
            <a:r>
              <a:rPr lang="en-US" sz="2800" dirty="0" smtClean="0"/>
              <a:t>, </a:t>
            </a:r>
            <a:r>
              <a:rPr lang="en-US" sz="2800" dirty="0" err="1" smtClean="0"/>
              <a:t>Vimeo</a:t>
            </a:r>
            <a:r>
              <a:rPr lang="en-US" sz="2800" dirty="0" smtClean="0"/>
              <a:t>, Vine.co, </a:t>
            </a:r>
            <a:r>
              <a:rPr lang="en-US" sz="2800" dirty="0" err="1" smtClean="0"/>
              <a:t>TeacherTube</a:t>
            </a:r>
            <a:r>
              <a:rPr lang="en-US" sz="2800" dirty="0" smtClean="0"/>
              <a:t>, Break.com, </a:t>
            </a:r>
            <a:r>
              <a:rPr lang="en-US" sz="2800" dirty="0" err="1" smtClean="0"/>
              <a:t>Buzznet</a:t>
            </a:r>
            <a:r>
              <a:rPr lang="en-US" sz="2800" dirty="0" smtClean="0"/>
              <a:t>, Comedy.com, </a:t>
            </a:r>
            <a:r>
              <a:rPr lang="en-US" sz="2800" dirty="0" err="1" smtClean="0"/>
              <a:t>Dailymotion</a:t>
            </a:r>
            <a:r>
              <a:rPr lang="en-US" sz="2800" dirty="0" smtClean="0"/>
              <a:t>, </a:t>
            </a:r>
            <a:r>
              <a:rPr lang="en-US" sz="2800" dirty="0" err="1" smtClean="0"/>
              <a:t>EngageMedia</a:t>
            </a:r>
            <a:r>
              <a:rPr lang="en-US" sz="2800" dirty="0" smtClean="0"/>
              <a:t>, Flickr, Funnyordie.com, </a:t>
            </a:r>
            <a:r>
              <a:rPr lang="en-US" sz="2800" dirty="0" err="1" smtClean="0"/>
              <a:t>LeTV</a:t>
            </a:r>
            <a:r>
              <a:rPr lang="en-US" sz="2800" dirty="0" smtClean="0"/>
              <a:t>, </a:t>
            </a:r>
            <a:r>
              <a:rPr lang="en-US" sz="2800" dirty="0" err="1" smtClean="0"/>
              <a:t>MainStreaming</a:t>
            </a:r>
            <a:r>
              <a:rPr lang="en-US" sz="2800" dirty="0" smtClean="0"/>
              <a:t>, </a:t>
            </a:r>
            <a:r>
              <a:rPr lang="en-US" sz="2800" dirty="0" err="1" smtClean="0"/>
              <a:t>MetaCafe</a:t>
            </a:r>
            <a:r>
              <a:rPr lang="en-US" sz="2800" dirty="0" smtClean="0"/>
              <a:t>, MySpace, Facebook, </a:t>
            </a:r>
            <a:r>
              <a:rPr lang="en-US" sz="2800" dirty="0" err="1" smtClean="0"/>
              <a:t>Vimeo</a:t>
            </a:r>
            <a:r>
              <a:rPr lang="en-US" sz="2800" dirty="0" smtClean="0"/>
              <a:t>, or even your local Blockbuster (must be submitted on VHS Video tape.</a:t>
            </a:r>
            <a:endParaRPr lang="en-US" sz="2800" dirty="0"/>
          </a:p>
        </p:txBody>
      </p:sp>
    </p:spTree>
    <p:extLst>
      <p:ext uri="{BB962C8B-B14F-4D97-AF65-F5344CB8AC3E}">
        <p14:creationId xmlns:p14="http://schemas.microsoft.com/office/powerpoint/2010/main" val="35180343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Now you try – The Assignment is:</a:t>
            </a:r>
            <a:endParaRPr lang="en-US" dirty="0"/>
          </a:p>
        </p:txBody>
      </p:sp>
      <p:sp>
        <p:nvSpPr>
          <p:cNvPr id="3" name="Title 1"/>
          <p:cNvSpPr txBox="1">
            <a:spLocks/>
          </p:cNvSpPr>
          <p:nvPr/>
        </p:nvSpPr>
        <p:spPr>
          <a:xfrm>
            <a:off x="600109" y="2237122"/>
            <a:ext cx="9613861" cy="11718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2800" dirty="0" smtClean="0"/>
              <a:t>Students are assigned to respond to a piece of literature citing evidence for their opinion.</a:t>
            </a:r>
            <a:endParaRPr lang="en-US" sz="2800" dirty="0"/>
          </a:p>
        </p:txBody>
      </p:sp>
      <p:sp>
        <p:nvSpPr>
          <p:cNvPr id="5" name="Title 1"/>
          <p:cNvSpPr txBox="1">
            <a:spLocks/>
          </p:cNvSpPr>
          <p:nvPr/>
        </p:nvSpPr>
        <p:spPr>
          <a:xfrm>
            <a:off x="1410236" y="3608723"/>
            <a:ext cx="9613861" cy="2920414"/>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2800" dirty="0" smtClean="0"/>
              <a:t>1. Go to </a:t>
            </a:r>
            <a:r>
              <a:rPr lang="en-US" sz="2800" dirty="0" smtClean="0">
                <a:hlinkClick r:id="rId2"/>
              </a:rPr>
              <a:t>www.alvordschools.org/erikandmark</a:t>
            </a:r>
            <a:endParaRPr lang="en-US" sz="2800" dirty="0" smtClean="0"/>
          </a:p>
          <a:p>
            <a:r>
              <a:rPr lang="en-US" sz="2800" dirty="0" smtClean="0"/>
              <a:t>2. Make your first attempt at thinking about how you would approach the 4 levels of the SAMR model. These are not graded in any way shape or form. There is no perfect answer in the SAMR model. Please respond comment on one of the levels.</a:t>
            </a:r>
          </a:p>
          <a:p>
            <a:endParaRPr lang="en-US" sz="2800" dirty="0"/>
          </a:p>
          <a:p>
            <a:r>
              <a:rPr lang="en-US" sz="2800" dirty="0" smtClean="0"/>
              <a:t>We will share our possible answer to</a:t>
            </a:r>
            <a:r>
              <a:rPr lang="en-US" sz="2800" dirty="0" smtClean="0">
                <a:sym typeface="Wingdings" pitchFamily="2" charset="2"/>
              </a:rPr>
              <a:t></a:t>
            </a:r>
            <a:endParaRPr lang="en-US" sz="2800" dirty="0"/>
          </a:p>
        </p:txBody>
      </p:sp>
    </p:spTree>
    <p:extLst>
      <p:ext uri="{BB962C8B-B14F-4D97-AF65-F5344CB8AC3E}">
        <p14:creationId xmlns:p14="http://schemas.microsoft.com/office/powerpoint/2010/main" val="21404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Substitution</a:t>
            </a:r>
            <a:endParaRPr lang="en-US" dirty="0"/>
          </a:p>
        </p:txBody>
      </p:sp>
      <p:sp>
        <p:nvSpPr>
          <p:cNvPr id="3" name="Title 1"/>
          <p:cNvSpPr txBox="1">
            <a:spLocks/>
          </p:cNvSpPr>
          <p:nvPr/>
        </p:nvSpPr>
        <p:spPr>
          <a:xfrm>
            <a:off x="720425" y="2132848"/>
            <a:ext cx="9613861" cy="1949868"/>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2800" dirty="0" smtClean="0"/>
              <a:t>Students are given the piece of literature as a .</a:t>
            </a:r>
            <a:r>
              <a:rPr lang="en-US" sz="2800" dirty="0" err="1" smtClean="0"/>
              <a:t>pdf</a:t>
            </a:r>
            <a:r>
              <a:rPr lang="en-US" sz="2800" dirty="0" smtClean="0"/>
              <a:t> file so they can make and annotate what they are reading.</a:t>
            </a:r>
          </a:p>
          <a:p>
            <a:endParaRPr lang="en-US" sz="2800" dirty="0" smtClean="0"/>
          </a:p>
          <a:p>
            <a:r>
              <a:rPr lang="en-US" sz="2800" dirty="0" smtClean="0"/>
              <a:t>The students type their responses in a word process or Google Docs.</a:t>
            </a:r>
            <a:endParaRPr lang="en-US" sz="2800" dirty="0"/>
          </a:p>
        </p:txBody>
      </p:sp>
    </p:spTree>
    <p:extLst>
      <p:ext uri="{BB962C8B-B14F-4D97-AF65-F5344CB8AC3E}">
        <p14:creationId xmlns:p14="http://schemas.microsoft.com/office/powerpoint/2010/main" val="38876890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Augmentation</a:t>
            </a:r>
            <a:endParaRPr lang="en-US" dirty="0"/>
          </a:p>
        </p:txBody>
      </p:sp>
      <p:sp>
        <p:nvSpPr>
          <p:cNvPr id="3" name="Title 1"/>
          <p:cNvSpPr txBox="1">
            <a:spLocks/>
          </p:cNvSpPr>
          <p:nvPr/>
        </p:nvSpPr>
        <p:spPr>
          <a:xfrm>
            <a:off x="600110" y="2525879"/>
            <a:ext cx="9613861" cy="1460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2800" dirty="0" smtClean="0"/>
              <a:t>The students create a Google Presentation or </a:t>
            </a:r>
            <a:r>
              <a:rPr lang="en-US" sz="2800" dirty="0" err="1" smtClean="0"/>
              <a:t>Prezi</a:t>
            </a:r>
            <a:r>
              <a:rPr lang="en-US" sz="2800" dirty="0" smtClean="0"/>
              <a:t> about their response. Students comment on other students responses and cite evidence to agree or disagree.</a:t>
            </a:r>
            <a:endParaRPr lang="en-US" sz="2800" dirty="0"/>
          </a:p>
        </p:txBody>
      </p:sp>
    </p:spTree>
    <p:extLst>
      <p:ext uri="{BB962C8B-B14F-4D97-AF65-F5344CB8AC3E}">
        <p14:creationId xmlns:p14="http://schemas.microsoft.com/office/powerpoint/2010/main" val="17364364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Modification</a:t>
            </a:r>
            <a:endParaRPr lang="en-US" dirty="0"/>
          </a:p>
        </p:txBody>
      </p:sp>
      <p:sp>
        <p:nvSpPr>
          <p:cNvPr id="3" name="Title 1"/>
          <p:cNvSpPr txBox="1">
            <a:spLocks/>
          </p:cNvSpPr>
          <p:nvPr/>
        </p:nvSpPr>
        <p:spPr>
          <a:xfrm>
            <a:off x="600110" y="2116806"/>
            <a:ext cx="9613861" cy="2182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2800" dirty="0" smtClean="0"/>
              <a:t>The teacher comments and grades the digital Google Document. An opportunity is made possible for students to improve their work. The teacher selects some of the best and shares these documents with the rest of the class.</a:t>
            </a:r>
            <a:endParaRPr lang="en-US" sz="2800" dirty="0"/>
          </a:p>
        </p:txBody>
      </p:sp>
    </p:spTree>
    <p:extLst>
      <p:ext uri="{BB962C8B-B14F-4D97-AF65-F5344CB8AC3E}">
        <p14:creationId xmlns:p14="http://schemas.microsoft.com/office/powerpoint/2010/main" val="22580831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Redefinition</a:t>
            </a:r>
            <a:endParaRPr lang="en-US" dirty="0"/>
          </a:p>
        </p:txBody>
      </p:sp>
      <p:sp>
        <p:nvSpPr>
          <p:cNvPr id="4" name="Title 1"/>
          <p:cNvSpPr txBox="1">
            <a:spLocks/>
          </p:cNvSpPr>
          <p:nvPr/>
        </p:nvSpPr>
        <p:spPr>
          <a:xfrm>
            <a:off x="600110" y="2116807"/>
            <a:ext cx="9613861" cy="13482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2800" dirty="0" smtClean="0"/>
              <a:t>Students create an </a:t>
            </a:r>
            <a:r>
              <a:rPr lang="en-US" sz="2800" dirty="0" err="1" smtClean="0"/>
              <a:t>infographic</a:t>
            </a:r>
            <a:r>
              <a:rPr lang="en-US" sz="2800" dirty="0" smtClean="0"/>
              <a:t> that represents their thinking incorporating graphics that communicate their thinking along with text.</a:t>
            </a:r>
            <a:endParaRPr lang="en-US" sz="2800" dirty="0"/>
          </a:p>
        </p:txBody>
      </p:sp>
      <p:sp>
        <p:nvSpPr>
          <p:cNvPr id="5" name="Rectangle 4"/>
          <p:cNvSpPr/>
          <p:nvPr/>
        </p:nvSpPr>
        <p:spPr>
          <a:xfrm>
            <a:off x="80209" y="3566773"/>
            <a:ext cx="11750843" cy="646331"/>
          </a:xfrm>
          <a:prstGeom prst="rect">
            <a:avLst/>
          </a:prstGeom>
        </p:spPr>
        <p:txBody>
          <a:bodyPr wrap="square">
            <a:spAutoFit/>
          </a:bodyPr>
          <a:lstStyle/>
          <a:p>
            <a:r>
              <a:rPr lang="en-US" dirty="0">
                <a:hlinkClick r:id="rId2"/>
              </a:rPr>
              <a:t>https://</a:t>
            </a:r>
            <a:r>
              <a:rPr lang="en-US" dirty="0" smtClean="0">
                <a:hlinkClick r:id="rId2"/>
              </a:rPr>
              <a:t>docs.google.com/a/hillcresttrojans.com/drawings/d/1G0-ne4ymKyyISKguJjO25U6GEB3lzYhM1uvFAfba8dw/edit?usp=sharing</a:t>
            </a:r>
            <a:r>
              <a:rPr lang="en-US" dirty="0" smtClean="0"/>
              <a:t> </a:t>
            </a:r>
            <a:endParaRPr lang="en-US" dirty="0"/>
          </a:p>
        </p:txBody>
      </p:sp>
      <p:sp>
        <p:nvSpPr>
          <p:cNvPr id="6" name="Rectangle 5"/>
          <p:cNvSpPr/>
          <p:nvPr/>
        </p:nvSpPr>
        <p:spPr>
          <a:xfrm>
            <a:off x="794085" y="4974740"/>
            <a:ext cx="6096000" cy="646331"/>
          </a:xfrm>
          <a:prstGeom prst="rect">
            <a:avLst/>
          </a:prstGeom>
        </p:spPr>
        <p:txBody>
          <a:bodyPr>
            <a:spAutoFit/>
          </a:bodyPr>
          <a:lstStyle/>
          <a:p>
            <a:r>
              <a:rPr lang="en-US" dirty="0">
                <a:hlinkClick r:id="rId3"/>
              </a:rPr>
              <a:t>https://</a:t>
            </a:r>
            <a:r>
              <a:rPr lang="en-US" dirty="0" smtClean="0">
                <a:hlinkClick r:id="rId3"/>
              </a:rPr>
              <a:t>drive.google.com/drive/folders/0B-U_G3iKeLGxUWhGVlhpY3lzeW8</a:t>
            </a:r>
            <a:r>
              <a:rPr lang="en-US" dirty="0" smtClean="0"/>
              <a:t> </a:t>
            </a:r>
            <a:endParaRPr lang="en-US" dirty="0"/>
          </a:p>
        </p:txBody>
      </p:sp>
    </p:spTree>
    <p:extLst>
      <p:ext uri="{BB962C8B-B14F-4D97-AF65-F5344CB8AC3E}">
        <p14:creationId xmlns:p14="http://schemas.microsoft.com/office/powerpoint/2010/main" val="18571206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Google Apps For Education (GAFE)</a:t>
            </a:r>
            <a:endParaRPr lang="en-US" dirty="0"/>
          </a:p>
        </p:txBody>
      </p:sp>
      <p:sp>
        <p:nvSpPr>
          <p:cNvPr id="4" name="Content Placeholder 3"/>
          <p:cNvSpPr>
            <a:spLocks noGrp="1"/>
          </p:cNvSpPr>
          <p:nvPr>
            <p:ph sz="half" idx="1"/>
          </p:nvPr>
        </p:nvSpPr>
        <p:spPr/>
        <p:txBody>
          <a:bodyPr>
            <a:normAutofit lnSpcReduction="10000"/>
          </a:bodyPr>
          <a:lstStyle/>
          <a:p>
            <a:r>
              <a:rPr lang="en-US" dirty="0" smtClean="0"/>
              <a:t>Whole suite of apps, constantly growing</a:t>
            </a:r>
          </a:p>
          <a:p>
            <a:r>
              <a:rPr lang="en-US" dirty="0" smtClean="0"/>
              <a:t>Online</a:t>
            </a:r>
          </a:p>
          <a:p>
            <a:r>
              <a:rPr lang="en-US" dirty="0" smtClean="0"/>
              <a:t>Free and/or Fee based</a:t>
            </a:r>
          </a:p>
          <a:p>
            <a:r>
              <a:rPr lang="en-US" dirty="0" smtClean="0"/>
              <a:t>Work with any almost any platform</a:t>
            </a:r>
          </a:p>
          <a:p>
            <a:r>
              <a:rPr lang="en-US" dirty="0" smtClean="0"/>
              <a:t>Word processing, 3D modeling, Graphic organizers, etc.</a:t>
            </a:r>
          </a:p>
          <a:p>
            <a:r>
              <a:rPr lang="en-US" dirty="0" smtClean="0"/>
              <a:t>Linked to your Google account</a:t>
            </a:r>
            <a:endParaRPr lang="en-US" dirty="0"/>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94350" y="2373987"/>
            <a:ext cx="4700588" cy="3524489"/>
          </a:xfrm>
        </p:spPr>
      </p:pic>
    </p:spTree>
    <p:extLst>
      <p:ext uri="{BB962C8B-B14F-4D97-AF65-F5344CB8AC3E}">
        <p14:creationId xmlns:p14="http://schemas.microsoft.com/office/powerpoint/2010/main" val="31933426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027150186"/>
              </p:ext>
            </p:extLst>
          </p:nvPr>
        </p:nvGraphicFramePr>
        <p:xfrm>
          <a:off x="2143511" y="389268"/>
          <a:ext cx="9007707" cy="61383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Group 5"/>
          <p:cNvGrpSpPr/>
          <p:nvPr/>
        </p:nvGrpSpPr>
        <p:grpSpPr>
          <a:xfrm>
            <a:off x="2965385" y="2332138"/>
            <a:ext cx="1979159" cy="2274895"/>
            <a:chOff x="5085316" y="1931719"/>
            <a:chExt cx="1979159" cy="2274895"/>
          </a:xfrm>
        </p:grpSpPr>
        <p:sp>
          <p:nvSpPr>
            <p:cNvPr id="7" name="Hexagon 6"/>
            <p:cNvSpPr/>
            <p:nvPr/>
          </p:nvSpPr>
          <p:spPr>
            <a:xfrm rot="5400000">
              <a:off x="4937448" y="2079587"/>
              <a:ext cx="2274895" cy="1979159"/>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Hexagon 4"/>
            <p:cNvSpPr/>
            <p:nvPr/>
          </p:nvSpPr>
          <p:spPr>
            <a:xfrm>
              <a:off x="5393735" y="2286225"/>
              <a:ext cx="1362321" cy="15658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US" sz="3600" kern="1200"/>
            </a:p>
          </p:txBody>
        </p:sp>
      </p:grpSp>
      <p:sp>
        <p:nvSpPr>
          <p:cNvPr id="9" name="TextBox 8"/>
          <p:cNvSpPr txBox="1"/>
          <p:nvPr/>
        </p:nvSpPr>
        <p:spPr>
          <a:xfrm>
            <a:off x="4157453" y="1313421"/>
            <a:ext cx="1720857" cy="384721"/>
          </a:xfrm>
          <a:prstGeom prst="rect">
            <a:avLst/>
          </a:prstGeom>
          <a:noFill/>
        </p:spPr>
        <p:txBody>
          <a:bodyPr wrap="none" rtlCol="0">
            <a:spAutoFit/>
          </a:bodyPr>
          <a:lstStyle/>
          <a:p>
            <a:pPr algn="ctr"/>
            <a:r>
              <a:rPr lang="en-US" sz="1900" dirty="0" smtClean="0">
                <a:hlinkClick r:id="rId7" action="ppaction://hlinksldjump"/>
              </a:rPr>
              <a:t>Online Testing</a:t>
            </a:r>
            <a:endParaRPr lang="en-US" sz="1900" dirty="0"/>
          </a:p>
        </p:txBody>
      </p:sp>
      <p:sp>
        <p:nvSpPr>
          <p:cNvPr id="10" name="TextBox 9"/>
          <p:cNvSpPr txBox="1"/>
          <p:nvPr/>
        </p:nvSpPr>
        <p:spPr>
          <a:xfrm>
            <a:off x="3288628" y="3123902"/>
            <a:ext cx="1383712" cy="677108"/>
          </a:xfrm>
          <a:prstGeom prst="rect">
            <a:avLst/>
          </a:prstGeom>
          <a:noFill/>
        </p:spPr>
        <p:txBody>
          <a:bodyPr wrap="none" rtlCol="0">
            <a:spAutoFit/>
          </a:bodyPr>
          <a:lstStyle/>
          <a:p>
            <a:pPr algn="ctr"/>
            <a:r>
              <a:rPr lang="en-US" sz="1900" dirty="0" smtClean="0">
                <a:hlinkClick r:id="rId8" action="ppaction://hlinksldjump"/>
              </a:rPr>
              <a:t>Digital </a:t>
            </a:r>
          </a:p>
          <a:p>
            <a:pPr algn="ctr"/>
            <a:r>
              <a:rPr lang="en-US" sz="1900" dirty="0" smtClean="0">
                <a:hlinkClick r:id="rId8" action="ppaction://hlinksldjump"/>
              </a:rPr>
              <a:t>Citizenship</a:t>
            </a:r>
            <a:endParaRPr lang="en-US" sz="1900" dirty="0"/>
          </a:p>
        </p:txBody>
      </p:sp>
      <p:sp>
        <p:nvSpPr>
          <p:cNvPr id="11" name="TextBox 10"/>
          <p:cNvSpPr txBox="1"/>
          <p:nvPr/>
        </p:nvSpPr>
        <p:spPr>
          <a:xfrm>
            <a:off x="7549372" y="3112750"/>
            <a:ext cx="1371601" cy="677108"/>
          </a:xfrm>
          <a:prstGeom prst="rect">
            <a:avLst/>
          </a:prstGeom>
          <a:noFill/>
        </p:spPr>
        <p:txBody>
          <a:bodyPr wrap="square" rtlCol="0">
            <a:spAutoFit/>
          </a:bodyPr>
          <a:lstStyle/>
          <a:p>
            <a:pPr algn="ctr"/>
            <a:r>
              <a:rPr lang="en-US" sz="1900" dirty="0" smtClean="0">
                <a:hlinkClick r:id="rId9" action="ppaction://hlinksldjump"/>
              </a:rPr>
              <a:t>Virtual Field Trips</a:t>
            </a:r>
            <a:endParaRPr lang="en-US" sz="1900" dirty="0"/>
          </a:p>
        </p:txBody>
      </p:sp>
      <p:sp>
        <p:nvSpPr>
          <p:cNvPr id="12" name="TextBox 11"/>
          <p:cNvSpPr txBox="1"/>
          <p:nvPr/>
        </p:nvSpPr>
        <p:spPr>
          <a:xfrm>
            <a:off x="4332082" y="5033134"/>
            <a:ext cx="1371601" cy="677108"/>
          </a:xfrm>
          <a:prstGeom prst="rect">
            <a:avLst/>
          </a:prstGeom>
          <a:noFill/>
        </p:spPr>
        <p:txBody>
          <a:bodyPr wrap="square" rtlCol="0">
            <a:spAutoFit/>
          </a:bodyPr>
          <a:lstStyle/>
          <a:p>
            <a:pPr algn="ctr"/>
            <a:r>
              <a:rPr lang="en-US" sz="1900" dirty="0" smtClean="0">
                <a:hlinkClick r:id="rId10" action="ppaction://hlinksldjump"/>
              </a:rPr>
              <a:t>Content Delivery</a:t>
            </a:r>
            <a:endParaRPr lang="en-US" sz="1900" dirty="0"/>
          </a:p>
        </p:txBody>
      </p:sp>
      <p:sp>
        <p:nvSpPr>
          <p:cNvPr id="13" name="Rectangle 12"/>
          <p:cNvSpPr/>
          <p:nvPr/>
        </p:nvSpPr>
        <p:spPr>
          <a:xfrm flipH="1">
            <a:off x="785900" y="610494"/>
            <a:ext cx="1399739" cy="5509200"/>
          </a:xfrm>
          <a:prstGeom prst="rect">
            <a:avLst/>
          </a:prstGeom>
          <a:noFill/>
        </p:spPr>
        <p:txBody>
          <a:bodyPr wrap="square" lIns="91440" tIns="45720" rIns="91440" bIns="45720">
            <a:spAutoFit/>
          </a:bodyPr>
          <a:lstStyle/>
          <a:p>
            <a:pPr algn="ctr"/>
            <a:r>
              <a:rPr lang="en-US" sz="88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MENU</a:t>
            </a:r>
            <a:endParaRPr lang="en-US" sz="88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33694172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11500" dirty="0" smtClean="0"/>
              <a:t>Questions</a:t>
            </a:r>
            <a:endParaRPr lang="en-US" sz="11500" dirty="0"/>
          </a:p>
        </p:txBody>
      </p:sp>
    </p:spTree>
    <p:extLst>
      <p:ext uri="{BB962C8B-B14F-4D97-AF65-F5344CB8AC3E}">
        <p14:creationId xmlns:p14="http://schemas.microsoft.com/office/powerpoint/2010/main" val="35826929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4524" y="256477"/>
            <a:ext cx="6405422" cy="6400800"/>
          </a:xfrm>
          <a:prstGeom prst="rect">
            <a:avLst/>
          </a:prstGeom>
        </p:spPr>
      </p:pic>
    </p:spTree>
    <p:extLst>
      <p:ext uri="{BB962C8B-B14F-4D97-AF65-F5344CB8AC3E}">
        <p14:creationId xmlns:p14="http://schemas.microsoft.com/office/powerpoint/2010/main" val="1122822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Testing</a:t>
            </a:r>
            <a:endParaRPr lang="en-US" dirty="0"/>
          </a:p>
        </p:txBody>
      </p:sp>
      <p:sp>
        <p:nvSpPr>
          <p:cNvPr id="4" name="Content Placeholder 3"/>
          <p:cNvSpPr>
            <a:spLocks noGrp="1"/>
          </p:cNvSpPr>
          <p:nvPr>
            <p:ph sz="half" idx="1"/>
          </p:nvPr>
        </p:nvSpPr>
        <p:spPr/>
        <p:txBody>
          <a:bodyPr/>
          <a:lstStyle/>
          <a:p>
            <a:r>
              <a:rPr lang="en-US" dirty="0" smtClean="0"/>
              <a:t>SBAC Assessment</a:t>
            </a:r>
          </a:p>
          <a:p>
            <a:r>
              <a:rPr lang="en-US" dirty="0" smtClean="0"/>
              <a:t>SBAC Practice Tests</a:t>
            </a:r>
          </a:p>
          <a:p>
            <a:r>
              <a:rPr lang="en-US" dirty="0" smtClean="0"/>
              <a:t>SBAC Training Tests</a:t>
            </a:r>
          </a:p>
          <a:p>
            <a:r>
              <a:rPr lang="en-US" dirty="0" smtClean="0"/>
              <a:t>Interim Assessments</a:t>
            </a:r>
          </a:p>
          <a:p>
            <a:r>
              <a:rPr lang="en-US" dirty="0" smtClean="0"/>
              <a:t>EADMS can mimic these question types and provides options other than constructed response for faster grading.</a:t>
            </a:r>
            <a:endParaRPr lang="en-US" dirty="0"/>
          </a:p>
        </p:txBody>
      </p:sp>
      <p:sp>
        <p:nvSpPr>
          <p:cNvPr id="5" name="Content Placeholder 4"/>
          <p:cNvSpPr>
            <a:spLocks noGrp="1"/>
          </p:cNvSpPr>
          <p:nvPr>
            <p:ph sz="half" idx="2"/>
          </p:nvPr>
        </p:nvSpPr>
        <p:spPr/>
        <p:txBody>
          <a:bodyPr/>
          <a:lstStyle/>
          <a:p>
            <a:r>
              <a:rPr lang="en-US" dirty="0" smtClean="0"/>
              <a:t>Table Ma</a:t>
            </a:r>
            <a:endParaRPr lang="en-US" dirty="0"/>
          </a:p>
        </p:txBody>
      </p:sp>
      <p:pic>
        <p:nvPicPr>
          <p:cNvPr id="6" name="Picture 5"/>
          <p:cNvPicPr>
            <a:picLocks noChangeAspect="1"/>
          </p:cNvPicPr>
          <p:nvPr/>
        </p:nvPicPr>
        <p:blipFill>
          <a:blip r:embed="rId2"/>
          <a:stretch>
            <a:fillRect/>
          </a:stretch>
        </p:blipFill>
        <p:spPr>
          <a:xfrm>
            <a:off x="5487251" y="2060653"/>
            <a:ext cx="6619875" cy="4610100"/>
          </a:xfrm>
          <a:prstGeom prst="rect">
            <a:avLst/>
          </a:prstGeom>
        </p:spPr>
      </p:pic>
      <p:sp>
        <p:nvSpPr>
          <p:cNvPr id="7" name="Down Arrow 6"/>
          <p:cNvSpPr/>
          <p:nvPr/>
        </p:nvSpPr>
        <p:spPr>
          <a:xfrm rot="14870540">
            <a:off x="5320919" y="5026657"/>
            <a:ext cx="546409" cy="110397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353158" y="5968127"/>
            <a:ext cx="633507" cy="702626"/>
            <a:chOff x="353158" y="5968127"/>
            <a:chExt cx="633507" cy="702626"/>
          </a:xfrm>
        </p:grpSpPr>
        <p:pic>
          <p:nvPicPr>
            <p:cNvPr id="8" name="Picture 7"/>
            <p:cNvPicPr>
              <a:picLocks noChangeAspect="1"/>
            </p:cNvPicPr>
            <p:nvPr/>
          </p:nvPicPr>
          <p:blipFill>
            <a:blip r:embed="rId3"/>
            <a:stretch>
              <a:fillRect/>
            </a:stretch>
          </p:blipFill>
          <p:spPr>
            <a:xfrm>
              <a:off x="373975" y="5968127"/>
              <a:ext cx="612690" cy="702626"/>
            </a:xfrm>
            <a:prstGeom prst="rect">
              <a:avLst/>
            </a:prstGeom>
          </p:spPr>
        </p:pic>
        <p:sp>
          <p:nvSpPr>
            <p:cNvPr id="9" name="Rectangle 8"/>
            <p:cNvSpPr/>
            <p:nvPr/>
          </p:nvSpPr>
          <p:spPr>
            <a:xfrm>
              <a:off x="353158" y="6133795"/>
              <a:ext cx="633507" cy="338554"/>
            </a:xfrm>
            <a:prstGeom prst="rect">
              <a:avLst/>
            </a:prstGeom>
            <a:noFill/>
          </p:spPr>
          <p:txBody>
            <a:bodyPr wrap="none" lIns="91440" tIns="45720" rIns="91440" bIns="45720">
              <a:spAutoFit/>
            </a:bodyPr>
            <a:lstStyle/>
            <a:p>
              <a:pPr algn="ctr"/>
              <a:r>
                <a:rPr lang="en-US" sz="16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hlinkClick r:id="rId4" action="ppaction://hlinksldjump"/>
                </a:rPr>
                <a:t>Back</a:t>
              </a:r>
              <a:endParaRPr lang="en-US" sz="1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grpSp>
    </p:spTree>
    <p:extLst>
      <p:ext uri="{BB962C8B-B14F-4D97-AF65-F5344CB8AC3E}">
        <p14:creationId xmlns:p14="http://schemas.microsoft.com/office/powerpoint/2010/main" val="24343329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Digital Citizenship</a:t>
            </a:r>
            <a:endParaRPr lang="en-US" dirty="0"/>
          </a:p>
        </p:txBody>
      </p:sp>
      <p:sp>
        <p:nvSpPr>
          <p:cNvPr id="3" name="Content Placeholder 2"/>
          <p:cNvSpPr>
            <a:spLocks noGrp="1"/>
          </p:cNvSpPr>
          <p:nvPr>
            <p:ph sz="half" idx="1"/>
          </p:nvPr>
        </p:nvSpPr>
        <p:spPr/>
        <p:txBody>
          <a:bodyPr/>
          <a:lstStyle/>
          <a:p>
            <a:r>
              <a:rPr lang="en-US" dirty="0" smtClean="0"/>
              <a:t>Common Sense Media offers lessons for…</a:t>
            </a:r>
          </a:p>
          <a:p>
            <a:pPr lvl="1"/>
            <a:r>
              <a:rPr lang="en-US" dirty="0" smtClean="0"/>
              <a:t>Parents </a:t>
            </a:r>
          </a:p>
          <a:p>
            <a:pPr lvl="1"/>
            <a:r>
              <a:rPr lang="en-US" dirty="0" smtClean="0"/>
              <a:t>Teachers</a:t>
            </a:r>
          </a:p>
          <a:p>
            <a:pPr lvl="1"/>
            <a:r>
              <a:rPr lang="en-US" dirty="0" smtClean="0"/>
              <a:t>Students</a:t>
            </a:r>
          </a:p>
          <a:p>
            <a:pPr lvl="1"/>
            <a:r>
              <a:rPr lang="en-US" dirty="0" smtClean="0"/>
              <a:t>Spanish Language translations</a:t>
            </a:r>
          </a:p>
          <a:p>
            <a:r>
              <a:rPr lang="en-US" dirty="0" smtClean="0"/>
              <a:t>Teaches students how to navigate digital media responsibly</a:t>
            </a:r>
          </a:p>
        </p:txBody>
      </p:sp>
      <p:pic>
        <p:nvPicPr>
          <p:cNvPr id="5" name="Content Placeholder 4">
            <a:hlinkClick r:id="rId2"/>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86085" y="3416052"/>
            <a:ext cx="4700588" cy="1373453"/>
          </a:xfrm>
        </p:spPr>
      </p:pic>
      <p:pic>
        <p:nvPicPr>
          <p:cNvPr id="6" name="Picture 5"/>
          <p:cNvPicPr>
            <a:picLocks noChangeAspect="1"/>
          </p:cNvPicPr>
          <p:nvPr/>
        </p:nvPicPr>
        <p:blipFill>
          <a:blip r:embed="rId4"/>
          <a:stretch>
            <a:fillRect/>
          </a:stretch>
        </p:blipFill>
        <p:spPr>
          <a:xfrm>
            <a:off x="373975" y="5951759"/>
            <a:ext cx="612690" cy="702626"/>
          </a:xfrm>
          <a:prstGeom prst="rect">
            <a:avLst/>
          </a:prstGeom>
        </p:spPr>
      </p:pic>
      <p:sp>
        <p:nvSpPr>
          <p:cNvPr id="8" name="Rectangle 7"/>
          <p:cNvSpPr/>
          <p:nvPr/>
        </p:nvSpPr>
        <p:spPr>
          <a:xfrm>
            <a:off x="353158" y="6133795"/>
            <a:ext cx="633507" cy="338554"/>
          </a:xfrm>
          <a:prstGeom prst="rect">
            <a:avLst/>
          </a:prstGeom>
          <a:noFill/>
        </p:spPr>
        <p:txBody>
          <a:bodyPr wrap="none" lIns="91440" tIns="45720" rIns="91440" bIns="45720">
            <a:spAutoFit/>
          </a:bodyPr>
          <a:lstStyle/>
          <a:p>
            <a:pPr algn="ctr"/>
            <a:r>
              <a:rPr lang="en-US" sz="16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hlinkClick r:id="rId5" action="ppaction://hlinksldjump"/>
              </a:rPr>
              <a:t>Back</a:t>
            </a:r>
            <a:endParaRPr lang="en-US" sz="1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35499175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Delivery</a:t>
            </a:r>
            <a:endParaRPr lang="en-US" dirty="0"/>
          </a:p>
        </p:txBody>
      </p:sp>
      <p:sp>
        <p:nvSpPr>
          <p:cNvPr id="3" name="Content Placeholder 2"/>
          <p:cNvSpPr>
            <a:spLocks noGrp="1"/>
          </p:cNvSpPr>
          <p:nvPr>
            <p:ph sz="half" idx="1"/>
          </p:nvPr>
        </p:nvSpPr>
        <p:spPr/>
        <p:txBody>
          <a:bodyPr/>
          <a:lstStyle/>
          <a:p>
            <a:r>
              <a:rPr lang="en-US" dirty="0" smtClean="0"/>
              <a:t>There are many alternatives to PowerPoint…</a:t>
            </a:r>
            <a:endParaRPr lang="en-US" dirty="0" smtClean="0">
              <a:hlinkClick r:id="rId2"/>
            </a:endParaRPr>
          </a:p>
          <a:p>
            <a:r>
              <a:rPr lang="en-US" dirty="0" err="1" smtClean="0">
                <a:hlinkClick r:id="rId2"/>
              </a:rPr>
              <a:t>SMARTBoard</a:t>
            </a:r>
            <a:endParaRPr lang="en-US" dirty="0" smtClean="0"/>
          </a:p>
          <a:p>
            <a:r>
              <a:rPr lang="en-US" dirty="0" err="1" smtClean="0">
                <a:hlinkClick r:id="rId3"/>
              </a:rPr>
              <a:t>Prezi</a:t>
            </a:r>
            <a:endParaRPr lang="en-US" dirty="0" smtClean="0"/>
          </a:p>
          <a:p>
            <a:r>
              <a:rPr lang="en-US" dirty="0" err="1" smtClean="0">
                <a:hlinkClick r:id="rId4"/>
              </a:rPr>
              <a:t>Voicethread</a:t>
            </a:r>
            <a:endParaRPr lang="en-US" dirty="0" smtClean="0"/>
          </a:p>
          <a:p>
            <a:r>
              <a:rPr lang="en-US" dirty="0" err="1" smtClean="0">
                <a:hlinkClick r:id="rId5"/>
              </a:rPr>
              <a:t>Powtoon</a:t>
            </a:r>
            <a:endParaRPr lang="en-US" dirty="0" smtClean="0"/>
          </a:p>
        </p:txBody>
      </p:sp>
      <p:pic>
        <p:nvPicPr>
          <p:cNvPr id="6" name="Picture 5"/>
          <p:cNvPicPr>
            <a:picLocks noChangeAspect="1"/>
          </p:cNvPicPr>
          <p:nvPr/>
        </p:nvPicPr>
        <p:blipFill>
          <a:blip r:embed="rId6"/>
          <a:stretch>
            <a:fillRect/>
          </a:stretch>
        </p:blipFill>
        <p:spPr>
          <a:xfrm>
            <a:off x="373975" y="5951759"/>
            <a:ext cx="612690" cy="702626"/>
          </a:xfrm>
          <a:prstGeom prst="rect">
            <a:avLst/>
          </a:prstGeom>
        </p:spPr>
      </p:pic>
      <p:sp>
        <p:nvSpPr>
          <p:cNvPr id="8" name="Rectangle 7"/>
          <p:cNvSpPr/>
          <p:nvPr/>
        </p:nvSpPr>
        <p:spPr>
          <a:xfrm>
            <a:off x="353158" y="6133795"/>
            <a:ext cx="633507" cy="338554"/>
          </a:xfrm>
          <a:prstGeom prst="rect">
            <a:avLst/>
          </a:prstGeom>
          <a:noFill/>
        </p:spPr>
        <p:txBody>
          <a:bodyPr wrap="none" lIns="91440" tIns="45720" rIns="91440" bIns="45720">
            <a:spAutoFit/>
          </a:bodyPr>
          <a:lstStyle/>
          <a:p>
            <a:pPr algn="ctr"/>
            <a:r>
              <a:rPr lang="en-US" sz="16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hlinkClick r:id="rId7" action="ppaction://hlinksldjump"/>
              </a:rPr>
              <a:t>Back</a:t>
            </a:r>
            <a:endParaRPr lang="en-US" sz="1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pic>
        <p:nvPicPr>
          <p:cNvPr id="10" name="Content Placeholder 9"/>
          <p:cNvPicPr>
            <a:picLocks noGrp="1" noChangeAspect="1"/>
          </p:cNvPicPr>
          <p:nvPr>
            <p:ph sz="half" idx="2"/>
          </p:nvPr>
        </p:nvPicPr>
        <p:blipFill>
          <a:blip r:embed="rId8">
            <a:extLst>
              <a:ext uri="{28A0092B-C50C-407E-A947-70E740481C1C}">
                <a14:useLocalDpi xmlns:a14="http://schemas.microsoft.com/office/drawing/2010/main" val="0"/>
              </a:ext>
            </a:extLst>
          </a:blip>
          <a:stretch>
            <a:fillRect/>
          </a:stretch>
        </p:blipFill>
        <p:spPr>
          <a:xfrm>
            <a:off x="5583199" y="2307731"/>
            <a:ext cx="5852161" cy="3657600"/>
          </a:xfrm>
        </p:spPr>
      </p:pic>
    </p:spTree>
    <p:extLst>
      <p:ext uri="{BB962C8B-B14F-4D97-AF65-F5344CB8AC3E}">
        <p14:creationId xmlns:p14="http://schemas.microsoft.com/office/powerpoint/2010/main" val="11963045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Embedding Video</a:t>
            </a:r>
            <a:endParaRPr lang="en-US" dirty="0"/>
          </a:p>
        </p:txBody>
      </p:sp>
      <p:sp>
        <p:nvSpPr>
          <p:cNvPr id="3" name="Content Placeholder 2"/>
          <p:cNvSpPr>
            <a:spLocks noGrp="1"/>
          </p:cNvSpPr>
          <p:nvPr>
            <p:ph sz="half" idx="1"/>
          </p:nvPr>
        </p:nvSpPr>
        <p:spPr/>
        <p:txBody>
          <a:bodyPr/>
          <a:lstStyle/>
          <a:p>
            <a:r>
              <a:rPr lang="en-US" dirty="0" smtClean="0"/>
              <a:t>Save the video from YouTube using Keepvid.com</a:t>
            </a:r>
          </a:p>
          <a:p>
            <a:r>
              <a:rPr lang="en-US" dirty="0" smtClean="0"/>
              <a:t>In Power Point click Insert.</a:t>
            </a:r>
          </a:p>
          <a:p>
            <a:r>
              <a:rPr lang="en-US" dirty="0" smtClean="0"/>
              <a:t>Click Video and Video from file.</a:t>
            </a:r>
          </a:p>
          <a:p>
            <a:r>
              <a:rPr lang="en-US" dirty="0" smtClean="0"/>
              <a:t>Navigate to the file and click insert.</a:t>
            </a:r>
          </a:p>
        </p:txBody>
      </p:sp>
      <p:pic>
        <p:nvPicPr>
          <p:cNvPr id="6" name="Picture 5"/>
          <p:cNvPicPr>
            <a:picLocks noChangeAspect="1"/>
          </p:cNvPicPr>
          <p:nvPr/>
        </p:nvPicPr>
        <p:blipFill>
          <a:blip r:embed="rId2"/>
          <a:stretch>
            <a:fillRect/>
          </a:stretch>
        </p:blipFill>
        <p:spPr>
          <a:xfrm>
            <a:off x="373975" y="5951759"/>
            <a:ext cx="612690" cy="702626"/>
          </a:xfrm>
          <a:prstGeom prst="rect">
            <a:avLst/>
          </a:prstGeom>
        </p:spPr>
      </p:pic>
      <p:sp>
        <p:nvSpPr>
          <p:cNvPr id="8" name="Rectangle 7"/>
          <p:cNvSpPr/>
          <p:nvPr/>
        </p:nvSpPr>
        <p:spPr>
          <a:xfrm>
            <a:off x="353158" y="6133795"/>
            <a:ext cx="633507" cy="338554"/>
          </a:xfrm>
          <a:prstGeom prst="rect">
            <a:avLst/>
          </a:prstGeom>
          <a:noFill/>
        </p:spPr>
        <p:txBody>
          <a:bodyPr wrap="none" lIns="91440" tIns="45720" rIns="91440" bIns="45720">
            <a:spAutoFit/>
          </a:bodyPr>
          <a:lstStyle/>
          <a:p>
            <a:pPr algn="ctr"/>
            <a:r>
              <a:rPr lang="en-US" sz="16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hlinkClick r:id="rId3" action="ppaction://hlinksldjump"/>
              </a:rPr>
              <a:t>Back</a:t>
            </a:r>
            <a:endParaRPr lang="en-US" sz="1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7200" y="2324781"/>
            <a:ext cx="2438400" cy="134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8137" y="3913409"/>
            <a:ext cx="2676525" cy="203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6605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Virtual Field Trips</a:t>
            </a:r>
            <a:endParaRPr lang="en-US" dirty="0"/>
          </a:p>
        </p:txBody>
      </p:sp>
      <p:sp>
        <p:nvSpPr>
          <p:cNvPr id="3" name="Content Placeholder 2"/>
          <p:cNvSpPr>
            <a:spLocks noGrp="1"/>
          </p:cNvSpPr>
          <p:nvPr>
            <p:ph sz="half" idx="1"/>
          </p:nvPr>
        </p:nvSpPr>
        <p:spPr/>
        <p:txBody>
          <a:bodyPr/>
          <a:lstStyle/>
          <a:p>
            <a:r>
              <a:rPr lang="en-US" dirty="0" smtClean="0"/>
              <a:t>Museums</a:t>
            </a:r>
          </a:p>
          <a:p>
            <a:r>
              <a:rPr lang="en-US" dirty="0" smtClean="0"/>
              <a:t>History</a:t>
            </a:r>
          </a:p>
          <a:p>
            <a:r>
              <a:rPr lang="en-US" dirty="0" smtClean="0"/>
              <a:t>Science</a:t>
            </a:r>
          </a:p>
          <a:p>
            <a:r>
              <a:rPr lang="en-US" dirty="0" smtClean="0"/>
              <a:t>Art</a:t>
            </a:r>
          </a:p>
        </p:txBody>
      </p:sp>
      <p:pic>
        <p:nvPicPr>
          <p:cNvPr id="6" name="Picture 5"/>
          <p:cNvPicPr>
            <a:picLocks noChangeAspect="1"/>
          </p:cNvPicPr>
          <p:nvPr/>
        </p:nvPicPr>
        <p:blipFill>
          <a:blip r:embed="rId2"/>
          <a:stretch>
            <a:fillRect/>
          </a:stretch>
        </p:blipFill>
        <p:spPr>
          <a:xfrm>
            <a:off x="373975" y="5951759"/>
            <a:ext cx="612690" cy="702626"/>
          </a:xfrm>
          <a:prstGeom prst="rect">
            <a:avLst/>
          </a:prstGeom>
        </p:spPr>
      </p:pic>
      <p:sp>
        <p:nvSpPr>
          <p:cNvPr id="8" name="Rectangle 7"/>
          <p:cNvSpPr/>
          <p:nvPr/>
        </p:nvSpPr>
        <p:spPr>
          <a:xfrm>
            <a:off x="353158" y="6133795"/>
            <a:ext cx="633507" cy="338554"/>
          </a:xfrm>
          <a:prstGeom prst="rect">
            <a:avLst/>
          </a:prstGeom>
          <a:noFill/>
        </p:spPr>
        <p:txBody>
          <a:bodyPr wrap="none" lIns="91440" tIns="45720" rIns="91440" bIns="45720">
            <a:spAutoFit/>
          </a:bodyPr>
          <a:lstStyle/>
          <a:p>
            <a:pPr algn="ctr"/>
            <a:r>
              <a:rPr lang="en-US" sz="16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hlinkClick r:id="rId3" action="ppaction://hlinksldjump"/>
              </a:rPr>
              <a:t>Back</a:t>
            </a:r>
            <a:endParaRPr lang="en-US" sz="1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pic>
        <p:nvPicPr>
          <p:cNvPr id="5" name="Content Placeholder 4"/>
          <p:cNvPicPr>
            <a:picLocks noGrp="1" noChangeAspect="1"/>
          </p:cNvPicPr>
          <p:nvPr>
            <p:ph sz="half" idx="2"/>
          </p:nvPr>
        </p:nvPicPr>
        <p:blipFill>
          <a:blip r:embed="rId4"/>
          <a:stretch>
            <a:fillRect/>
          </a:stretch>
        </p:blipFill>
        <p:spPr>
          <a:xfrm>
            <a:off x="5594346" y="2304527"/>
            <a:ext cx="5585822" cy="4114800"/>
          </a:xfrm>
          <a:prstGeom prst="rect">
            <a:avLst/>
          </a:prstGeom>
        </p:spPr>
      </p:pic>
    </p:spTree>
    <p:extLst>
      <p:ext uri="{BB962C8B-B14F-4D97-AF65-F5344CB8AC3E}">
        <p14:creationId xmlns:p14="http://schemas.microsoft.com/office/powerpoint/2010/main" val="38109633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Convert YouTube Video</a:t>
            </a:r>
            <a:endParaRPr lang="en-US" dirty="0"/>
          </a:p>
        </p:txBody>
      </p:sp>
      <p:sp>
        <p:nvSpPr>
          <p:cNvPr id="3" name="Content Placeholder 2"/>
          <p:cNvSpPr>
            <a:spLocks noGrp="1"/>
          </p:cNvSpPr>
          <p:nvPr>
            <p:ph sz="half" idx="1"/>
          </p:nvPr>
        </p:nvSpPr>
        <p:spPr/>
        <p:txBody>
          <a:bodyPr/>
          <a:lstStyle/>
          <a:p>
            <a:pPr marL="457200" indent="-457200">
              <a:buFont typeface="+mj-lt"/>
              <a:buAutoNum type="arabicPeriod"/>
            </a:pPr>
            <a:r>
              <a:rPr lang="en-US" dirty="0" smtClean="0"/>
              <a:t>Go to YouTube and find the video you want.</a:t>
            </a:r>
          </a:p>
          <a:p>
            <a:pPr marL="457200" indent="-457200">
              <a:buFont typeface="+mj-lt"/>
              <a:buAutoNum type="arabicPeriod"/>
            </a:pPr>
            <a:r>
              <a:rPr lang="en-US" dirty="0" smtClean="0"/>
              <a:t>Copy the link from YouTube.</a:t>
            </a:r>
          </a:p>
          <a:p>
            <a:pPr marL="457200" indent="-457200">
              <a:buFont typeface="+mj-lt"/>
              <a:buAutoNum type="arabicPeriod"/>
            </a:pPr>
            <a:r>
              <a:rPr lang="en-US" dirty="0" smtClean="0"/>
              <a:t>Paste the link at </a:t>
            </a:r>
            <a:r>
              <a:rPr lang="en-US" dirty="0" smtClean="0">
                <a:hlinkClick r:id="rId2"/>
              </a:rPr>
              <a:t>www.keepvid.com</a:t>
            </a:r>
            <a:endParaRPr lang="en-US" dirty="0" smtClean="0"/>
          </a:p>
          <a:p>
            <a:pPr marL="457200" indent="-457200">
              <a:buFont typeface="+mj-lt"/>
              <a:buAutoNum type="arabicPeriod"/>
            </a:pPr>
            <a:r>
              <a:rPr lang="en-US" dirty="0" smtClean="0"/>
              <a:t>Download the link that is on the top with a right click and save as.</a:t>
            </a:r>
          </a:p>
        </p:txBody>
      </p:sp>
      <p:pic>
        <p:nvPicPr>
          <p:cNvPr id="6" name="Picture 5"/>
          <p:cNvPicPr>
            <a:picLocks noChangeAspect="1"/>
          </p:cNvPicPr>
          <p:nvPr/>
        </p:nvPicPr>
        <p:blipFill>
          <a:blip r:embed="rId3"/>
          <a:stretch>
            <a:fillRect/>
          </a:stretch>
        </p:blipFill>
        <p:spPr>
          <a:xfrm>
            <a:off x="373975" y="5951759"/>
            <a:ext cx="612690" cy="702626"/>
          </a:xfrm>
          <a:prstGeom prst="rect">
            <a:avLst/>
          </a:prstGeom>
        </p:spPr>
      </p:pic>
      <p:sp>
        <p:nvSpPr>
          <p:cNvPr id="8" name="Rectangle 7"/>
          <p:cNvSpPr/>
          <p:nvPr/>
        </p:nvSpPr>
        <p:spPr>
          <a:xfrm>
            <a:off x="353158" y="6133795"/>
            <a:ext cx="633507" cy="338554"/>
          </a:xfrm>
          <a:prstGeom prst="rect">
            <a:avLst/>
          </a:prstGeom>
          <a:noFill/>
        </p:spPr>
        <p:txBody>
          <a:bodyPr wrap="none" lIns="91440" tIns="45720" rIns="91440" bIns="45720">
            <a:spAutoFit/>
          </a:bodyPr>
          <a:lstStyle/>
          <a:p>
            <a:pPr algn="ctr"/>
            <a:r>
              <a:rPr lang="en-US" sz="16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hlinkClick r:id="rId4" action="ppaction://hlinksldjump"/>
              </a:rPr>
              <a:t>Back</a:t>
            </a:r>
            <a:endParaRPr lang="en-US" sz="1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pic>
        <p:nvPicPr>
          <p:cNvPr id="7" name="Content Placeholder 6"/>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10588778" y="454179"/>
            <a:ext cx="1603222" cy="1603222"/>
          </a:xfrm>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82343" y="2497314"/>
            <a:ext cx="6015718" cy="923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52582" y="3803196"/>
            <a:ext cx="3638550"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86977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Learning Networks</a:t>
            </a:r>
            <a:endParaRPr lang="en-US" dirty="0"/>
          </a:p>
        </p:txBody>
      </p:sp>
      <p:sp>
        <p:nvSpPr>
          <p:cNvPr id="3" name="Content Placeholder 2"/>
          <p:cNvSpPr>
            <a:spLocks noGrp="1"/>
          </p:cNvSpPr>
          <p:nvPr>
            <p:ph sz="half" idx="1"/>
          </p:nvPr>
        </p:nvSpPr>
        <p:spPr/>
        <p:txBody>
          <a:bodyPr/>
          <a:lstStyle/>
          <a:p>
            <a:r>
              <a:rPr lang="en-US" dirty="0" smtClean="0"/>
              <a:t>Curate collections of materials for your personal use…</a:t>
            </a:r>
          </a:p>
          <a:p>
            <a:pPr lvl="1"/>
            <a:r>
              <a:rPr lang="en-US" dirty="0" smtClean="0"/>
              <a:t>Twitter</a:t>
            </a:r>
          </a:p>
          <a:p>
            <a:pPr lvl="1"/>
            <a:r>
              <a:rPr lang="en-US" dirty="0" smtClean="0"/>
              <a:t>Teaching Channel</a:t>
            </a:r>
          </a:p>
          <a:p>
            <a:pPr lvl="1"/>
            <a:r>
              <a:rPr lang="en-US" dirty="0" smtClean="0"/>
              <a:t>Podcasts</a:t>
            </a:r>
          </a:p>
          <a:p>
            <a:pPr lvl="1"/>
            <a:r>
              <a:rPr lang="en-US" dirty="0" smtClean="0"/>
              <a:t>Pocket</a:t>
            </a:r>
          </a:p>
          <a:p>
            <a:pPr lvl="1"/>
            <a:r>
              <a:rPr lang="en-US" dirty="0" smtClean="0"/>
              <a:t>Blogs</a:t>
            </a:r>
          </a:p>
        </p:txBody>
      </p:sp>
      <p:pic>
        <p:nvPicPr>
          <p:cNvPr id="6" name="Picture 5"/>
          <p:cNvPicPr>
            <a:picLocks noChangeAspect="1"/>
          </p:cNvPicPr>
          <p:nvPr/>
        </p:nvPicPr>
        <p:blipFill>
          <a:blip r:embed="rId2"/>
          <a:stretch>
            <a:fillRect/>
          </a:stretch>
        </p:blipFill>
        <p:spPr>
          <a:xfrm>
            <a:off x="373975" y="5951759"/>
            <a:ext cx="612690" cy="702626"/>
          </a:xfrm>
          <a:prstGeom prst="rect">
            <a:avLst/>
          </a:prstGeom>
        </p:spPr>
      </p:pic>
      <p:sp>
        <p:nvSpPr>
          <p:cNvPr id="8" name="Rectangle 7"/>
          <p:cNvSpPr/>
          <p:nvPr/>
        </p:nvSpPr>
        <p:spPr>
          <a:xfrm>
            <a:off x="353158" y="6133795"/>
            <a:ext cx="633507" cy="338554"/>
          </a:xfrm>
          <a:prstGeom prst="rect">
            <a:avLst/>
          </a:prstGeom>
          <a:noFill/>
        </p:spPr>
        <p:txBody>
          <a:bodyPr wrap="none" lIns="91440" tIns="45720" rIns="91440" bIns="45720">
            <a:spAutoFit/>
          </a:bodyPr>
          <a:lstStyle/>
          <a:p>
            <a:pPr algn="ctr"/>
            <a:r>
              <a:rPr lang="en-US" sz="16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hlinkClick r:id="rId3" action="ppaction://hlinksldjump"/>
              </a:rPr>
              <a:t>Back</a:t>
            </a:r>
            <a:endParaRPr lang="en-US" sz="1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pic>
        <p:nvPicPr>
          <p:cNvPr id="5" name="Content Placeholder 4"/>
          <p:cNvPicPr>
            <a:picLocks noGrp="1" noChangeAspect="1"/>
          </p:cNvPicPr>
          <p:nvPr>
            <p:ph sz="half" idx="2"/>
          </p:nvPr>
        </p:nvPicPr>
        <p:blipFill>
          <a:blip r:embed="rId4"/>
          <a:stretch>
            <a:fillRect/>
          </a:stretch>
        </p:blipFill>
        <p:spPr>
          <a:xfrm>
            <a:off x="6244461" y="2336800"/>
            <a:ext cx="4203252" cy="3598863"/>
          </a:xfrm>
          <a:prstGeom prst="rect">
            <a:avLst/>
          </a:prstGeom>
        </p:spPr>
      </p:pic>
    </p:spTree>
    <p:extLst>
      <p:ext uri="{BB962C8B-B14F-4D97-AF65-F5344CB8AC3E}">
        <p14:creationId xmlns:p14="http://schemas.microsoft.com/office/powerpoint/2010/main" val="2557616674"/>
      </p:ext>
    </p:extLst>
  </p:cSld>
  <p:clrMapOvr>
    <a:masterClrMapping/>
  </p:clrMapOvr>
  <p:timing>
    <p:tnLst>
      <p:par>
        <p:cTn id="1" dur="indefinite" restart="never" nodeType="tmRoot"/>
      </p:par>
    </p:tnLst>
  </p:timing>
</p:sld>
</file>

<file path=ppt/theme/theme1.xml><?xml version="1.0" encoding="utf-8"?>
<a:theme xmlns:a="http://schemas.openxmlformats.org/drawingml/2006/main" name="TM04033917[[fn=Berlin]]_novariants">
  <a:themeElements>
    <a:clrScheme name="Custom 2">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FFFF"/>
      </a:hlink>
      <a:folHlink>
        <a:srgbClr val="BDDBE5"/>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TM04033917[[fn=Berlin]]_novariants" id="{309C13C0-3BE0-4E8F-8916-1D5516B3B5DD}" vid="{18E1BE87-7240-45DF-8788-3CAEB7F17AB1}"/>
    </a:ext>
  </a:extLst>
</a:theme>
</file>

<file path=docProps/app.xml><?xml version="1.0" encoding="utf-8"?>
<Properties xmlns="http://schemas.openxmlformats.org/officeDocument/2006/extended-properties" xmlns:vt="http://schemas.openxmlformats.org/officeDocument/2006/docPropsVTypes">
  <Template/>
  <TotalTime>578</TotalTime>
  <Words>782</Words>
  <Application>Microsoft Office PowerPoint</Application>
  <PresentationFormat>Widescreen</PresentationFormat>
  <Paragraphs>127</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Trebuchet MS</vt:lpstr>
      <vt:lpstr>Wingdings</vt:lpstr>
      <vt:lpstr>TM04033917[[fn=Berlin]]_novariants</vt:lpstr>
      <vt:lpstr>Advanced Technology</vt:lpstr>
      <vt:lpstr>Agenda</vt:lpstr>
      <vt:lpstr>SAMR</vt:lpstr>
      <vt:lpstr>PowerPoint Presentation</vt:lpstr>
      <vt:lpstr>The Assignment</vt:lpstr>
      <vt:lpstr>Substitution</vt:lpstr>
      <vt:lpstr>Augmentation</vt:lpstr>
      <vt:lpstr>Modification</vt:lpstr>
      <vt:lpstr>Redefinition</vt:lpstr>
      <vt:lpstr>The Assignment</vt:lpstr>
      <vt:lpstr>The Assignment</vt:lpstr>
      <vt:lpstr>Substitution</vt:lpstr>
      <vt:lpstr>Augmentation</vt:lpstr>
      <vt:lpstr>Modification</vt:lpstr>
      <vt:lpstr>Redefinition</vt:lpstr>
      <vt:lpstr>The Assignment</vt:lpstr>
      <vt:lpstr>Substitution</vt:lpstr>
      <vt:lpstr>Augmentation</vt:lpstr>
      <vt:lpstr>Modification</vt:lpstr>
      <vt:lpstr>Redefinition</vt:lpstr>
      <vt:lpstr>Now you try – The Assignment is:</vt:lpstr>
      <vt:lpstr>Substitution</vt:lpstr>
      <vt:lpstr>Augmentation</vt:lpstr>
      <vt:lpstr>Modification</vt:lpstr>
      <vt:lpstr>Redefinition</vt:lpstr>
      <vt:lpstr>Google Apps For Education (GAFE)</vt:lpstr>
      <vt:lpstr>PowerPoint Presentation</vt:lpstr>
      <vt:lpstr>Questions</vt:lpstr>
      <vt:lpstr>PowerPoint Presentation</vt:lpstr>
      <vt:lpstr>Online Testing</vt:lpstr>
      <vt:lpstr>Digital Citizenship</vt:lpstr>
      <vt:lpstr>Content Delivery</vt:lpstr>
      <vt:lpstr>Embedding Video</vt:lpstr>
      <vt:lpstr>Virtual Field Trips</vt:lpstr>
      <vt:lpstr>Convert YouTube Video</vt:lpstr>
      <vt:lpstr>Personal Learning Networks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Erik Ramirez</dc:creator>
  <cp:lastModifiedBy>Mark Rasmussen</cp:lastModifiedBy>
  <cp:revision>29</cp:revision>
  <cp:lastPrinted>2016-05-25T21:39:05Z</cp:lastPrinted>
  <dcterms:created xsi:type="dcterms:W3CDTF">2015-09-21T23:12:49Z</dcterms:created>
  <dcterms:modified xsi:type="dcterms:W3CDTF">2016-05-26T20:54:52Z</dcterms:modified>
</cp:coreProperties>
</file>