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72" r:id="rId4"/>
    <p:sldId id="273" r:id="rId5"/>
    <p:sldId id="426" r:id="rId6"/>
    <p:sldId id="258" r:id="rId7"/>
    <p:sldId id="427" r:id="rId8"/>
    <p:sldId id="275" r:id="rId9"/>
    <p:sldId id="269" r:id="rId10"/>
  </p:sldIdLst>
  <p:sldSz cx="9144000" cy="6858000" type="screen4x3"/>
  <p:notesSz cx="6881813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AvJ728EGjc/DjcldYa59HBscJ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2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2119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98102" y="0"/>
            <a:ext cx="2982119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50167" y="312601"/>
            <a:ext cx="4179887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410966" y="3544584"/>
            <a:ext cx="6236414" cy="544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8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75" y="312738"/>
            <a:ext cx="4179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:notes"/>
          <p:cNvSpPr txBox="1">
            <a:spLocks noGrp="1"/>
          </p:cNvSpPr>
          <p:nvPr>
            <p:ph type="body" idx="1"/>
          </p:nvPr>
        </p:nvSpPr>
        <p:spPr>
          <a:xfrm>
            <a:off x="410966" y="3544584"/>
            <a:ext cx="6236414" cy="544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Provide members with the SSC Member Roles &amp; Responsibilities Training Notes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Present this training at the first meeting.  Do not break it down over several meetings as members should know their role by the end of the first meeting.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Remember to refer to the notes to explain each slide.</a:t>
            </a:r>
            <a:endParaRPr/>
          </a:p>
        </p:txBody>
      </p:sp>
      <p:sp>
        <p:nvSpPr>
          <p:cNvPr id="131" name="Google Shape;131;p1:notes"/>
          <p:cNvSpPr txBox="1">
            <a:spLocks noGrp="1"/>
          </p:cNvSpPr>
          <p:nvPr>
            <p:ph type="sldNum" idx="12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75" y="312738"/>
            <a:ext cx="4179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410966" y="3544584"/>
            <a:ext cx="6236414" cy="544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solidFill>
                  <a:schemeClr val="dk1"/>
                </a:solidFill>
              </a:rPr>
              <a:t>At the first meeting of each year, approve an expenditure limit.  If no limit, than SSC must approve all expenditures regardless of amount.  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The expenditure limit is set at $500 or lower.  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By approving a limit, SSC is authorizing the site to make a purchase up to the approved limit without SSC’s approval of the expenditure.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The most important role of SSC is to oversee the development, implementation and evaluation of the school plan for student achievement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solidFill>
                  <a:schemeClr val="dk1"/>
                </a:solidFill>
              </a:rPr>
              <a:t>Bullets explain the council’s role: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Courier New"/>
              <a:buChar char="o"/>
            </a:pPr>
            <a:r>
              <a:rPr lang="en-US" sz="1200">
                <a:solidFill>
                  <a:srgbClr val="002060"/>
                </a:solidFill>
              </a:rPr>
              <a:t>Analyze/evaluate academic achievement. </a:t>
            </a:r>
            <a:r>
              <a:rPr lang="en-US" sz="1200">
                <a:solidFill>
                  <a:srgbClr val="385623"/>
                </a:solidFill>
              </a:rPr>
              <a:t>- Usually done in the fall and part of a comprehensive needs assessment to determine how to best support needs of Title I and unduplicated students.</a:t>
            </a:r>
            <a:endParaRPr sz="1200">
              <a:solidFill>
                <a:srgbClr val="385623"/>
              </a:solidFill>
            </a:endParaRP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Courier New"/>
              <a:buChar char="o"/>
            </a:pPr>
            <a:r>
              <a:rPr lang="en-US" sz="1200">
                <a:solidFill>
                  <a:srgbClr val="002060"/>
                </a:solidFill>
              </a:rPr>
              <a:t>Develop/approve the school plan </a:t>
            </a:r>
            <a:r>
              <a:rPr lang="en-US" sz="1200">
                <a:solidFill>
                  <a:srgbClr val="385623"/>
                </a:solidFill>
              </a:rPr>
              <a:t>- Which includes all related supplemental funds’ budgets with proposed expenditures.  Services must adhere to all state and federal regulations.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Courier New"/>
              <a:buChar char="o"/>
            </a:pPr>
            <a:r>
              <a:rPr lang="en-US" sz="1200">
                <a:solidFill>
                  <a:srgbClr val="002060"/>
                </a:solidFill>
              </a:rPr>
              <a:t>Provide on-going monitoring of the plan’s implementation </a:t>
            </a:r>
            <a:r>
              <a:rPr lang="en-US" sz="1200">
                <a:solidFill>
                  <a:srgbClr val="385623"/>
                </a:solidFill>
              </a:rPr>
              <a:t>-SSC should review common formative assessments periodically given to students throughout the year and discuss if students are making progress.</a:t>
            </a:r>
            <a:endParaRPr sz="1200">
              <a:solidFill>
                <a:srgbClr val="385623"/>
              </a:solidFill>
            </a:endParaRP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Courier New"/>
              <a:buChar char="o"/>
            </a:pPr>
            <a:r>
              <a:rPr lang="en-US" sz="1200">
                <a:solidFill>
                  <a:srgbClr val="002060"/>
                </a:solidFill>
              </a:rPr>
              <a:t>Conduct an annual evaluation of the effectiveness of the school’s progress towards meeting school goals </a:t>
            </a:r>
            <a:r>
              <a:rPr lang="en-US" sz="1200">
                <a:solidFill>
                  <a:srgbClr val="385623"/>
                </a:solidFill>
              </a:rPr>
              <a:t>-This annual evaluation is the backbone of the comprehensive needs assessment required by Title I and provides quantitative evidence that guides the site’s decisions on what Title I and LCAP low income/English learner services to offer</a:t>
            </a:r>
            <a:endParaRPr sz="1200">
              <a:solidFill>
                <a:srgbClr val="385623"/>
              </a:solidFill>
            </a:endParaRP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Courier New"/>
              <a:buChar char="o"/>
            </a:pPr>
            <a:r>
              <a:rPr lang="en-US" sz="1200">
                <a:solidFill>
                  <a:srgbClr val="002060"/>
                </a:solidFill>
              </a:rPr>
              <a:t>Participate in local, state and federal reviews of the school’s program for compliance and quality </a:t>
            </a:r>
            <a:r>
              <a:rPr lang="en-US" sz="1200">
                <a:solidFill>
                  <a:srgbClr val="385623"/>
                </a:solidFill>
              </a:rPr>
              <a:t>-Example:  Federal Program Monitoring occurs every two years.  Federal Title programs are reviewed by CDE.</a:t>
            </a:r>
            <a:endParaRPr sz="1200">
              <a:solidFill>
                <a:srgbClr val="385623"/>
              </a:solidFill>
            </a:endParaRPr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solidFill>
                  <a:schemeClr val="dk1"/>
                </a:solidFill>
              </a:rPr>
              <a:t>Also note that each expenditure must be accounted for in the school plan.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 txBox="1">
            <a:spLocks noGrp="1"/>
          </p:cNvSpPr>
          <p:nvPr>
            <p:ph type="sldNum" idx="12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a brief overview, get input, update for May SSC approval.</a:t>
            </a:r>
          </a:p>
          <a:p>
            <a:r>
              <a:rPr lang="en-US" dirty="0" smtClean="0"/>
              <a:t>Document input in minutes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0500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49375" y="312738"/>
            <a:ext cx="4179888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a brief overview, get input, update for May SSC approval.</a:t>
            </a:r>
          </a:p>
          <a:p>
            <a:r>
              <a:rPr lang="en-US" dirty="0" smtClean="0"/>
              <a:t>Document input in minutes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32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75" y="312738"/>
            <a:ext cx="4179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4:notes"/>
          <p:cNvSpPr txBox="1">
            <a:spLocks noGrp="1"/>
          </p:cNvSpPr>
          <p:nvPr>
            <p:ph type="body" idx="1"/>
          </p:nvPr>
        </p:nvSpPr>
        <p:spPr>
          <a:xfrm>
            <a:off x="410966" y="3544584"/>
            <a:ext cx="6236414" cy="544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All councils must adhere to the education code.</a:t>
            </a:r>
            <a:endParaRPr/>
          </a:p>
          <a:p>
            <a:pPr marL="17145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</a:endParaRPr>
          </a:p>
          <a:p>
            <a:pPr marL="914400" lvl="1" indent="-45720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Exception - If an action is needed and was not known at posting time, by unanimous vote the council may add the item to the agenda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6C7E6C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procedures are violated and any person demands, the council must reconsider the item at its next meeting after allowing for public comment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lang="en-US" sz="1200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Placing the agenda in </a:t>
            </a:r>
            <a:r>
              <a:rPr lang="en-US" sz="1200" i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 binder in the school office is not considered public posting.</a:t>
            </a:r>
            <a:endParaRPr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0000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Agenda must include date/time/location of the meeting and all motions to be considered during the meeting.</a:t>
            </a:r>
            <a:endParaRPr sz="1200"/>
          </a:p>
        </p:txBody>
      </p:sp>
      <p:sp>
        <p:nvSpPr>
          <p:cNvPr id="237" name="Google Shape;237;p14:notes"/>
          <p:cNvSpPr txBox="1">
            <a:spLocks noGrp="1"/>
          </p:cNvSpPr>
          <p:nvPr>
            <p:ph type="sldNum" idx="12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/>
          <p:nvPr/>
        </p:nvSpPr>
        <p:spPr>
          <a:xfrm>
            <a:off x="0" y="624530"/>
            <a:ext cx="9144000" cy="1183049"/>
          </a:xfrm>
          <a:prstGeom prst="rect">
            <a:avLst/>
          </a:prstGeom>
          <a:gradFill>
            <a:gsLst>
              <a:gs pos="0">
                <a:srgbClr val="DDE8F0"/>
              </a:gs>
              <a:gs pos="7000">
                <a:srgbClr val="DDE8F0"/>
              </a:gs>
              <a:gs pos="25000">
                <a:srgbClr val="F9FBFC"/>
              </a:gs>
              <a:gs pos="55000">
                <a:srgbClr val="CDDEEA"/>
              </a:gs>
              <a:gs pos="100000">
                <a:srgbClr val="CDDEEA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8"/>
          <p:cNvSpPr txBox="1">
            <a:spLocks noGrp="1"/>
          </p:cNvSpPr>
          <p:nvPr>
            <p:ph type="ctrTitle"/>
          </p:nvPr>
        </p:nvSpPr>
        <p:spPr>
          <a:xfrm>
            <a:off x="1143000" y="2101290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151"/>
              </a:buClr>
              <a:buSzPts val="4500"/>
              <a:buFont typeface="Calibri"/>
              <a:buNone/>
              <a:defRPr sz="4500">
                <a:solidFill>
                  <a:srgbClr val="11215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ubTitle" idx="1"/>
          </p:nvPr>
        </p:nvSpPr>
        <p:spPr>
          <a:xfrm>
            <a:off x="1143000" y="4517530"/>
            <a:ext cx="6858000" cy="91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D7500"/>
              </a:buClr>
              <a:buSzPts val="1800"/>
              <a:buNone/>
              <a:defRPr sz="1800">
                <a:solidFill>
                  <a:srgbClr val="DD7500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591" y="233873"/>
            <a:ext cx="1452121" cy="163892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8"/>
          <p:cNvSpPr txBox="1"/>
          <p:nvPr/>
        </p:nvSpPr>
        <p:spPr>
          <a:xfrm>
            <a:off x="2693630" y="782056"/>
            <a:ext cx="60077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Alvord Unified School District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8"/>
          <p:cNvSpPr txBox="1"/>
          <p:nvPr/>
        </p:nvSpPr>
        <p:spPr>
          <a:xfrm>
            <a:off x="3587249" y="1198821"/>
            <a:ext cx="5175752" cy="33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Promise: All students will realize their unlimited potential. </a:t>
            </a:r>
            <a:endParaRPr/>
          </a:p>
        </p:txBody>
      </p:sp>
      <p:sp>
        <p:nvSpPr>
          <p:cNvPr id="24" name="Google Shape;24;p18"/>
          <p:cNvSpPr/>
          <p:nvPr/>
        </p:nvSpPr>
        <p:spPr>
          <a:xfrm>
            <a:off x="4120724" y="5766513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6259" y="5778089"/>
            <a:ext cx="907329" cy="876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9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9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628650" y="1411667"/>
            <a:ext cx="7886700" cy="443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Noto Sans Symbols"/>
              <a:buNone/>
              <a:defRPr sz="2800">
                <a:solidFill>
                  <a:srgbClr val="DD7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0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/>
          <p:nvPr/>
        </p:nvSpPr>
        <p:spPr>
          <a:xfrm>
            <a:off x="0" y="624530"/>
            <a:ext cx="9144000" cy="1183049"/>
          </a:xfrm>
          <a:prstGeom prst="rect">
            <a:avLst/>
          </a:prstGeom>
          <a:gradFill>
            <a:gsLst>
              <a:gs pos="0">
                <a:srgbClr val="DDE8F0"/>
              </a:gs>
              <a:gs pos="7000">
                <a:srgbClr val="DDE8F0"/>
              </a:gs>
              <a:gs pos="25000">
                <a:srgbClr val="F9FBFC"/>
              </a:gs>
              <a:gs pos="55000">
                <a:srgbClr val="CDDEEA"/>
              </a:gs>
              <a:gs pos="100000">
                <a:srgbClr val="CDDEEA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A9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A9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A9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A96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A96"/>
              </a:buClr>
              <a:buSzPts val="1200"/>
              <a:buNone/>
              <a:defRPr sz="1200">
                <a:solidFill>
                  <a:srgbClr val="888A96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A96"/>
              </a:buClr>
              <a:buSzPts val="1200"/>
              <a:buNone/>
              <a:defRPr sz="1200">
                <a:solidFill>
                  <a:srgbClr val="888A96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A96"/>
              </a:buClr>
              <a:buSzPts val="1200"/>
              <a:buNone/>
              <a:defRPr sz="1200">
                <a:solidFill>
                  <a:srgbClr val="888A96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A96"/>
              </a:buClr>
              <a:buSzPts val="1200"/>
              <a:buNone/>
              <a:defRPr sz="1200">
                <a:solidFill>
                  <a:srgbClr val="888A96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6" name="Google Shape;4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591" y="233873"/>
            <a:ext cx="1452121" cy="16389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1"/>
          <p:cNvSpPr txBox="1"/>
          <p:nvPr/>
        </p:nvSpPr>
        <p:spPr>
          <a:xfrm>
            <a:off x="2693630" y="782056"/>
            <a:ext cx="60077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Alvord Unified School District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1"/>
          <p:cNvSpPr txBox="1"/>
          <p:nvPr/>
        </p:nvSpPr>
        <p:spPr>
          <a:xfrm>
            <a:off x="3587249" y="1198821"/>
            <a:ext cx="5175752" cy="33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Promise: All students will realize their unlimited potential. </a:t>
            </a:r>
            <a:endParaRPr/>
          </a:p>
        </p:txBody>
      </p:sp>
      <p:sp>
        <p:nvSpPr>
          <p:cNvPr id="49" name="Google Shape;49;p21"/>
          <p:cNvSpPr txBox="1"/>
          <p:nvPr/>
        </p:nvSpPr>
        <p:spPr>
          <a:xfrm>
            <a:off x="3190350" y="6651786"/>
            <a:ext cx="29847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STUDENTS | TEACHERS | INSTRUCTIONAL CONTENT</a:t>
            </a:r>
            <a:endParaRPr/>
          </a:p>
        </p:txBody>
      </p:sp>
      <p:sp>
        <p:nvSpPr>
          <p:cNvPr id="50" name="Google Shape;50;p21"/>
          <p:cNvSpPr/>
          <p:nvPr/>
        </p:nvSpPr>
        <p:spPr>
          <a:xfrm>
            <a:off x="4120724" y="5766513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6259" y="5778089"/>
            <a:ext cx="907329" cy="876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1"/>
          </p:nvPr>
        </p:nvSpPr>
        <p:spPr>
          <a:xfrm>
            <a:off x="628650" y="1467406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Noto Sans Symbols"/>
              <a:buNone/>
              <a:defRPr sz="2800">
                <a:solidFill>
                  <a:srgbClr val="DD7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2"/>
          </p:nvPr>
        </p:nvSpPr>
        <p:spPr>
          <a:xfrm>
            <a:off x="4629150" y="1462643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Noto Sans Symbols"/>
              <a:buNone/>
              <a:defRPr sz="2800">
                <a:solidFill>
                  <a:srgbClr val="DD7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dt" idx="10"/>
          </p:nvPr>
        </p:nvSpPr>
        <p:spPr>
          <a:xfrm>
            <a:off x="161925" y="635563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2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22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629841" y="365127"/>
            <a:ext cx="7886700" cy="96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629842" y="1332364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D7500"/>
              </a:buClr>
              <a:buSzPts val="2800"/>
              <a:buNone/>
              <a:defRPr sz="2800" b="1">
                <a:solidFill>
                  <a:srgbClr val="DD75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body" idx="2"/>
          </p:nvPr>
        </p:nvSpPr>
        <p:spPr>
          <a:xfrm>
            <a:off x="629842" y="2156276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3"/>
          </p:nvPr>
        </p:nvSpPr>
        <p:spPr>
          <a:xfrm>
            <a:off x="4629150" y="1332364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D7500"/>
              </a:buClr>
              <a:buSzPts val="2800"/>
              <a:buNone/>
              <a:defRPr sz="2800" b="1">
                <a:solidFill>
                  <a:srgbClr val="DD75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body" idx="4"/>
          </p:nvPr>
        </p:nvSpPr>
        <p:spPr>
          <a:xfrm>
            <a:off x="4629150" y="2156276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00B050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00B050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>
                <a:solidFill>
                  <a:srgbClr val="00B05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3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3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4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4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>
            <a:off x="628650" y="544643"/>
            <a:ext cx="7886700" cy="529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Noto Sans Symbols"/>
              <a:buNone/>
              <a:defRPr sz="2800">
                <a:solidFill>
                  <a:srgbClr val="DD7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5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Google Shape;8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5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D7500"/>
              </a:buClr>
              <a:buSzPts val="2400"/>
              <a:buNone/>
              <a:defRPr sz="2400">
                <a:solidFill>
                  <a:srgbClr val="DD750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400"/>
              <a:buFont typeface="Noto Sans Symbols"/>
              <a:buChar char="▪"/>
              <a:defRPr sz="2400">
                <a:solidFill>
                  <a:srgbClr val="11215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 sz="20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6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6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6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  <a:defRPr sz="21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dt" idx="10"/>
          </p:nvPr>
        </p:nvSpPr>
        <p:spPr>
          <a:xfrm>
            <a:off x="161925" y="635563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27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7"/>
          <p:cNvSpPr txBox="1"/>
          <p:nvPr/>
        </p:nvSpPr>
        <p:spPr>
          <a:xfrm>
            <a:off x="0" y="6076573"/>
            <a:ext cx="91440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ALL STUDENTS WILL REALIZE THEIR UNLIMITED POTENTIAL.</a:t>
            </a:r>
            <a:endParaRPr sz="10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body" idx="1"/>
          </p:nvPr>
        </p:nvSpPr>
        <p:spPr>
          <a:xfrm rot="5400000">
            <a:off x="2356888" y="-316571"/>
            <a:ext cx="443022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8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8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8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/>
          <p:nvPr/>
        </p:nvSpPr>
        <p:spPr>
          <a:xfrm>
            <a:off x="1640305" y="6063793"/>
            <a:ext cx="2603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THE ALVORD UNIFIED SCHOOL DISTRICT PROMISE: 	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9"/>
          <p:cNvSpPr/>
          <p:nvPr/>
        </p:nvSpPr>
        <p:spPr>
          <a:xfrm>
            <a:off x="4120724" y="5845097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26259" y="5856673"/>
            <a:ext cx="907329" cy="8764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9"/>
          <p:cNvSpPr txBox="1"/>
          <p:nvPr/>
        </p:nvSpPr>
        <p:spPr>
          <a:xfrm>
            <a:off x="4964906" y="6063793"/>
            <a:ext cx="33147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 STUDENTS WILL REALIZE THEIR UNLIMITED POTENTIAL.</a:t>
            </a:r>
            <a:endParaRPr sz="9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 txBox="1">
            <a:spLocks noGrp="1"/>
          </p:cNvSpPr>
          <p:nvPr>
            <p:ph type="ctrTitle"/>
          </p:nvPr>
        </p:nvSpPr>
        <p:spPr>
          <a:xfrm>
            <a:off x="1141016" y="1990079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151"/>
              </a:buClr>
              <a:buSzPts val="4500"/>
              <a:buFont typeface="Noto Sans Symbols"/>
              <a:buNone/>
              <a:defRPr sz="4500">
                <a:solidFill>
                  <a:srgbClr val="11215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 txBox="1">
            <a:spLocks noGrp="1"/>
          </p:cNvSpPr>
          <p:nvPr>
            <p:ph type="subTitle" idx="1"/>
          </p:nvPr>
        </p:nvSpPr>
        <p:spPr>
          <a:xfrm>
            <a:off x="1143000" y="4377679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1" name="Google Shape;121;p30"/>
          <p:cNvSpPr/>
          <p:nvPr/>
        </p:nvSpPr>
        <p:spPr>
          <a:xfrm>
            <a:off x="0" y="624530"/>
            <a:ext cx="9144000" cy="1183049"/>
          </a:xfrm>
          <a:prstGeom prst="rect">
            <a:avLst/>
          </a:prstGeom>
          <a:gradFill>
            <a:gsLst>
              <a:gs pos="0">
                <a:srgbClr val="DDE8F0"/>
              </a:gs>
              <a:gs pos="7000">
                <a:srgbClr val="DDE8F0"/>
              </a:gs>
              <a:gs pos="25000">
                <a:srgbClr val="F9FBFC"/>
              </a:gs>
              <a:gs pos="55000">
                <a:srgbClr val="CDDEEA"/>
              </a:gs>
              <a:gs pos="100000">
                <a:srgbClr val="CDDEEA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591" y="233873"/>
            <a:ext cx="1452121" cy="163892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0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0"/>
          <p:cNvSpPr txBox="1"/>
          <p:nvPr/>
        </p:nvSpPr>
        <p:spPr>
          <a:xfrm>
            <a:off x="2693630" y="782056"/>
            <a:ext cx="60077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Alvord Unified School District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0"/>
          <p:cNvSpPr txBox="1"/>
          <p:nvPr/>
        </p:nvSpPr>
        <p:spPr>
          <a:xfrm>
            <a:off x="3587249" y="1198821"/>
            <a:ext cx="5175752" cy="33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Promise: All students will realize their unlimited potential. </a:t>
            </a:r>
            <a:endParaRPr/>
          </a:p>
        </p:txBody>
      </p:sp>
      <p:sp>
        <p:nvSpPr>
          <p:cNvPr id="126" name="Google Shape;126;p30"/>
          <p:cNvSpPr/>
          <p:nvPr/>
        </p:nvSpPr>
        <p:spPr>
          <a:xfrm>
            <a:off x="4120724" y="5766513"/>
            <a:ext cx="932688" cy="93360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6259" y="5778089"/>
            <a:ext cx="907329" cy="876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7"/>
          <p:cNvCxnSpPr/>
          <p:nvPr/>
        </p:nvCxnSpPr>
        <p:spPr>
          <a:xfrm>
            <a:off x="0" y="6263462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1;p17"/>
          <p:cNvSpPr/>
          <p:nvPr/>
        </p:nvSpPr>
        <p:spPr>
          <a:xfrm>
            <a:off x="0" y="6311900"/>
            <a:ext cx="9144000" cy="546102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0C18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628650" y="1411667"/>
            <a:ext cx="7886700" cy="443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AE2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5892658" y="635563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/>
          <p:nvPr/>
        </p:nvSpPr>
        <p:spPr>
          <a:xfrm>
            <a:off x="1122153" y="6291170"/>
            <a:ext cx="1591682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9 KPC Parkway | Corona, CA 92879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P: (951) 509-5000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F: (951) 509-6070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www.alvordschools.org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5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y.thoughtexchange.com/#753760041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"/>
          <p:cNvSpPr txBox="1">
            <a:spLocks noGrp="1"/>
          </p:cNvSpPr>
          <p:nvPr>
            <p:ph type="ctrTitle"/>
          </p:nvPr>
        </p:nvSpPr>
        <p:spPr>
          <a:xfrm>
            <a:off x="133814" y="2643446"/>
            <a:ext cx="8876371" cy="1596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500"/>
              <a:buFont typeface="Calibri"/>
              <a:buNone/>
            </a:pPr>
            <a:r>
              <a:rPr lang="en-US" u="sng" dirty="0">
                <a:solidFill>
                  <a:srgbClr val="002060"/>
                </a:solidFill>
              </a:rPr>
              <a:t>School Site Council</a:t>
            </a:r>
            <a:endParaRPr dirty="0"/>
          </a:p>
        </p:txBody>
      </p:sp>
      <p:sp>
        <p:nvSpPr>
          <p:cNvPr id="134" name="Google Shape;134;p1"/>
          <p:cNvSpPr txBox="1">
            <a:spLocks noGrp="1"/>
          </p:cNvSpPr>
          <p:nvPr>
            <p:ph type="subTitle" idx="1"/>
          </p:nvPr>
        </p:nvSpPr>
        <p:spPr>
          <a:xfrm>
            <a:off x="1143000" y="4879571"/>
            <a:ext cx="6858000" cy="844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450"/>
              <a:buNone/>
            </a:pPr>
            <a:r>
              <a:rPr lang="en-US" dirty="0" smtClean="0">
                <a:solidFill>
                  <a:srgbClr val="6C7E6C"/>
                </a:solidFill>
              </a:rPr>
              <a:t>Valley View </a:t>
            </a:r>
            <a:r>
              <a:rPr lang="en-US" dirty="0">
                <a:solidFill>
                  <a:srgbClr val="6C7E6C"/>
                </a:solidFill>
              </a:rPr>
              <a:t>E</a:t>
            </a:r>
            <a:r>
              <a:rPr lang="en-US" dirty="0" smtClean="0">
                <a:solidFill>
                  <a:srgbClr val="6C7E6C"/>
                </a:solidFill>
              </a:rPr>
              <a:t>lementary School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C7E6C"/>
              </a:buClr>
              <a:buSzPts val="450"/>
              <a:buNone/>
            </a:pPr>
            <a:r>
              <a:rPr lang="en-US" dirty="0" smtClean="0">
                <a:solidFill>
                  <a:srgbClr val="6C7E6C"/>
                </a:solidFill>
              </a:rPr>
              <a:t>April 30, 2020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444F1-9A9D-4CAC-B2EB-C08C615A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621"/>
            <a:ext cx="7886700" cy="964053"/>
          </a:xfrm>
        </p:spPr>
        <p:txBody>
          <a:bodyPr>
            <a:normAutofit/>
          </a:bodyPr>
          <a:lstStyle/>
          <a:p>
            <a:r>
              <a:rPr lang="en-US" sz="4000" dirty="0"/>
              <a:t>I. Introductory Procedures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35C8A-5EDB-4B6A-B4E2-BEF57323E237}"/>
              </a:ext>
            </a:extLst>
          </p:cNvPr>
          <p:cNvSpPr txBox="1"/>
          <p:nvPr/>
        </p:nvSpPr>
        <p:spPr>
          <a:xfrm>
            <a:off x="628650" y="1425432"/>
            <a:ext cx="78867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Call to Order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Establishment of Quorum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Pledge of Allegiance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Welcome and Introductions</a:t>
            </a:r>
          </a:p>
        </p:txBody>
      </p:sp>
    </p:spTree>
    <p:extLst>
      <p:ext uri="{BB962C8B-B14F-4D97-AF65-F5344CB8AC3E}">
        <p14:creationId xmlns:p14="http://schemas.microsoft.com/office/powerpoint/2010/main" val="31549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444F1-9A9D-4CAC-B2EB-C08C615A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621"/>
            <a:ext cx="7886700" cy="964053"/>
          </a:xfrm>
        </p:spPr>
        <p:txBody>
          <a:bodyPr>
            <a:normAutofit/>
          </a:bodyPr>
          <a:lstStyle/>
          <a:p>
            <a:r>
              <a:rPr lang="en-US" sz="4000" dirty="0"/>
              <a:t>II. Action Items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35C8A-5EDB-4B6A-B4E2-BEF57323E237}"/>
              </a:ext>
            </a:extLst>
          </p:cNvPr>
          <p:cNvSpPr txBox="1"/>
          <p:nvPr/>
        </p:nvSpPr>
        <p:spPr>
          <a:xfrm>
            <a:off x="628650" y="1425432"/>
            <a:ext cx="7886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Approve minutes from </a:t>
            </a:r>
            <a:r>
              <a:rPr lang="en-US" sz="2800" dirty="0" smtClean="0">
                <a:solidFill>
                  <a:schemeClr val="tx1"/>
                </a:solidFill>
              </a:rPr>
              <a:t>February 26, 2020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0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1AA2-0AD5-41D2-A6E7-3F0D6759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056"/>
            <a:ext cx="7886700" cy="964053"/>
          </a:xfrm>
        </p:spPr>
        <p:txBody>
          <a:bodyPr>
            <a:normAutofit/>
          </a:bodyPr>
          <a:lstStyle/>
          <a:p>
            <a:r>
              <a:rPr lang="en-US" sz="3600" dirty="0"/>
              <a:t>III. Discussion/Information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A3FA1-665B-43DA-A583-90B5553AE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325" y="893065"/>
            <a:ext cx="8515350" cy="5071870"/>
          </a:xfrm>
        </p:spPr>
        <p:txBody>
          <a:bodyPr>
            <a:normAutofit lnSpcReduction="10000"/>
          </a:bodyPr>
          <a:lstStyle/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Budget Reports by Funding Source</a:t>
            </a:r>
          </a:p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Local Control and Accountability Plan Input </a:t>
            </a:r>
          </a:p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School Plan for Student Achievement (SPSA)</a:t>
            </a:r>
          </a:p>
          <a:p>
            <a:pPr marL="1143000" lvl="1" indent="-4572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Monitor student progress</a:t>
            </a:r>
          </a:p>
          <a:p>
            <a:pPr marL="1143000" lvl="1" indent="-4572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Continue monitoring and analyzing of the effectiveness of the SPSA goals/actions to inform the development of the 2020-2021 SPSA </a:t>
            </a:r>
          </a:p>
          <a:p>
            <a:pPr marL="1143000" lvl="1" indent="-4572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Document SSC input </a:t>
            </a:r>
          </a:p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School </a:t>
            </a:r>
            <a:r>
              <a:rPr lang="en-US" dirty="0" smtClean="0">
                <a:solidFill>
                  <a:schemeClr val="tx1"/>
                </a:solidFill>
              </a:rPr>
              <a:t>Compact </a:t>
            </a:r>
          </a:p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Site </a:t>
            </a:r>
            <a:r>
              <a:rPr lang="en-US" dirty="0">
                <a:solidFill>
                  <a:schemeClr val="tx1"/>
                </a:solidFill>
              </a:rPr>
              <a:t>Parent Involvement Policy </a:t>
            </a:r>
            <a:endParaRPr lang="en-US" dirty="0" smtClean="0">
              <a:solidFill>
                <a:schemeClr val="tx1"/>
              </a:solidFill>
            </a:endParaRPr>
          </a:p>
          <a:p>
            <a:pPr marL="742950" indent="-514350" fontAlgn="base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Principal’s </a:t>
            </a:r>
            <a:r>
              <a:rPr lang="en-US" dirty="0">
                <a:solidFill>
                  <a:schemeClr val="tx1"/>
                </a:solidFill>
              </a:rPr>
              <a:t>Report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59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66CC-B99C-4EA8-B212-468F9462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964053"/>
          </a:xfrm>
        </p:spPr>
        <p:txBody>
          <a:bodyPr/>
          <a:lstStyle/>
          <a:p>
            <a:r>
              <a:rPr lang="en-US" dirty="0"/>
              <a:t>SSC Input - LCAP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BFE25-AB6F-444F-8F02-38EC1FEF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7741BA77-8764-45E5-8972-9E12970B453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7056B8-93D5-4681-96FF-F0C79C43DC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80307" y="964053"/>
            <a:ext cx="8701768" cy="351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Consider the LCAP Goals: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</a:rPr>
              <a:t>Conditions of Learning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</a:rPr>
              <a:t>Pupil Outcomes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</a:rPr>
              <a:t>Engagement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800" b="1" dirty="0">
              <a:solidFill>
                <a:schemeClr val="tx1"/>
              </a:solidFill>
            </a:endParaRPr>
          </a:p>
          <a:p>
            <a:pPr algn="just"/>
            <a:r>
              <a:rPr lang="en-US" b="1" dirty="0">
                <a:solidFill>
                  <a:schemeClr val="tx1"/>
                </a:solidFill>
              </a:rPr>
              <a:t>What are the most important things to focus on as we continue our work to support all students?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D857AA-2050-48F9-97AF-3C1EE9315E70}"/>
              </a:ext>
            </a:extLst>
          </p:cNvPr>
          <p:cNvSpPr/>
          <p:nvPr/>
        </p:nvSpPr>
        <p:spPr>
          <a:xfrm>
            <a:off x="2665067" y="4799112"/>
            <a:ext cx="3813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https://my.thoughtexchange.com/#753760041</a:t>
            </a:r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8581434D-1727-42C8-83A3-719A8E74E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818" y="647866"/>
            <a:ext cx="31908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8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"/>
          <p:cNvSpPr txBox="1">
            <a:spLocks noGrp="1"/>
          </p:cNvSpPr>
          <p:nvPr>
            <p:ph type="title"/>
          </p:nvPr>
        </p:nvSpPr>
        <p:spPr>
          <a:xfrm>
            <a:off x="0" y="556603"/>
            <a:ext cx="9144000" cy="9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</a:pPr>
            <a:r>
              <a:rPr lang="en-US" sz="4000" dirty="0">
                <a:solidFill>
                  <a:schemeClr val="tx1"/>
                </a:solidFill>
              </a:rPr>
              <a:t>School Plan for Student Achievement (SPSA)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49" name="Google Shape;149;p3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50" name="Google Shape;150;p3"/>
          <p:cNvSpPr/>
          <p:nvPr/>
        </p:nvSpPr>
        <p:spPr>
          <a:xfrm>
            <a:off x="385012" y="1641413"/>
            <a:ext cx="8597064" cy="44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Analyze/evaluate 2019-20 academic achievement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endParaRPr sz="1600" dirty="0"/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Develop the 2020-2021 SPSA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endParaRPr lang="en-US" sz="32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Approve the 2020-2021 SPSA (May SSC)</a:t>
            </a:r>
            <a:endParaRPr sz="32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Provide on-going monitoring of implementing the plan </a:t>
            </a:r>
            <a:endParaRPr sz="1600" dirty="0"/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308" y="173840"/>
            <a:ext cx="7808042" cy="5340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2019-2020 School Compact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77" y="646415"/>
            <a:ext cx="4946672" cy="546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77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39C6-925D-442E-898F-E5B26DF1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146"/>
            <a:ext cx="7886700" cy="6181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2019-2020 </a:t>
            </a:r>
            <a:r>
              <a:rPr lang="en-US" dirty="0" smtClean="0"/>
              <a:t>SITE </a:t>
            </a:r>
            <a:r>
              <a:rPr lang="en-US" dirty="0"/>
              <a:t>PARENT INVOLVEMENT POLICY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74" y="806246"/>
            <a:ext cx="4205463" cy="543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594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62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>
              <a:buClr>
                <a:schemeClr val="accent2"/>
              </a:buClr>
              <a:buSzPts val="3600"/>
            </a:pPr>
            <a:r>
              <a:rPr lang="en-US" sz="3600" dirty="0">
                <a:solidFill>
                  <a:schemeClr val="accent2"/>
                </a:solidFill>
              </a:rPr>
              <a:t>Council Meetings – The Greene Act</a:t>
            </a:r>
            <a:br>
              <a:rPr lang="en-US" sz="3600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(FYI only-this slide can be deleted)</a:t>
            </a:r>
            <a:r>
              <a:rPr lang="en-US" sz="3200" dirty="0">
                <a:solidFill>
                  <a:schemeClr val="accent2"/>
                </a:solidFill>
              </a:rPr>
              <a:t/>
            </a:r>
            <a:br>
              <a:rPr lang="en-US" sz="3200" dirty="0">
                <a:solidFill>
                  <a:schemeClr val="accent2"/>
                </a:solidFill>
              </a:rPr>
            </a:br>
            <a:endParaRPr dirty="0"/>
          </a:p>
        </p:txBody>
      </p:sp>
      <p:sp>
        <p:nvSpPr>
          <p:cNvPr id="240" name="Google Shape;240;p14"/>
          <p:cNvSpPr txBox="1">
            <a:spLocks noGrp="1"/>
          </p:cNvSpPr>
          <p:nvPr>
            <p:ph type="ftr" idx="11"/>
          </p:nvPr>
        </p:nvSpPr>
        <p:spPr>
          <a:xfrm>
            <a:off x="5895975" y="635563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41" name="Google Shape;241;p14"/>
          <p:cNvSpPr/>
          <p:nvPr/>
        </p:nvSpPr>
        <p:spPr>
          <a:xfrm>
            <a:off x="1211301" y="1353001"/>
            <a:ext cx="7304049" cy="409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Education Code §35147 specifies:</a:t>
            </a:r>
            <a:endParaRPr sz="2800" i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83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Open all meetings to the public  </a:t>
            </a:r>
            <a:endParaRPr/>
          </a:p>
          <a:p>
            <a:pPr marL="914400" marR="0" lvl="1" indent="-3683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Allow the public address SSC </a:t>
            </a:r>
            <a:endParaRPr/>
          </a:p>
          <a:p>
            <a:pPr marL="914400" marR="0" lvl="1" indent="-3683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Post notice of meeting 72 hours before meeting</a:t>
            </a:r>
            <a:endParaRPr/>
          </a:p>
          <a:p>
            <a:pPr marL="914400" marR="0" lvl="1" indent="-3683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6C7E6C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6C7E6C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Do not act on items not included on the posted agenda</a:t>
            </a: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vordTheme">
  <a:themeElements>
    <a:clrScheme name="Alvord Unified theme colors">
      <a:dk1>
        <a:srgbClr val="112151"/>
      </a:dk1>
      <a:lt1>
        <a:srgbClr val="FFFFFF"/>
      </a:lt1>
      <a:dk2>
        <a:srgbClr val="44546A"/>
      </a:dk2>
      <a:lt2>
        <a:srgbClr val="E7E6E6"/>
      </a:lt2>
      <a:accent1>
        <a:srgbClr val="93B7D1"/>
      </a:accent1>
      <a:accent2>
        <a:srgbClr val="DD7500"/>
      </a:accent2>
      <a:accent3>
        <a:srgbClr val="95A495"/>
      </a:accent3>
      <a:accent4>
        <a:srgbClr val="FFD923"/>
      </a:accent4>
      <a:accent5>
        <a:srgbClr val="8EAADB"/>
      </a:accent5>
      <a:accent6>
        <a:srgbClr val="8CD6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672</Words>
  <Application>Microsoft Office PowerPoint</Application>
  <PresentationFormat>On-screen Show (4:3)</PresentationFormat>
  <Paragraphs>91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Noto Sans Symbols</vt:lpstr>
      <vt:lpstr>Wingdings</vt:lpstr>
      <vt:lpstr>AlvordTheme</vt:lpstr>
      <vt:lpstr>School Site Council</vt:lpstr>
      <vt:lpstr>I. Introductory Procedures</vt:lpstr>
      <vt:lpstr>II. Action Items</vt:lpstr>
      <vt:lpstr>III. Discussion/Information</vt:lpstr>
      <vt:lpstr>SSC Input - LCAP</vt:lpstr>
      <vt:lpstr>School Plan for Student Achievement (SPSA)  </vt:lpstr>
      <vt:lpstr>2019-2020 School Compact</vt:lpstr>
      <vt:lpstr>2019-2020 SITE PARENT INVOLVEMENT POLICY</vt:lpstr>
      <vt:lpstr>Council Meetings – The Greene Act (FYI only-this slide can be deleted)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Site Council</dc:title>
  <dc:creator>Cynthia Shipley</dc:creator>
  <cp:lastModifiedBy>Traci Vaughan</cp:lastModifiedBy>
  <cp:revision>12</cp:revision>
  <dcterms:created xsi:type="dcterms:W3CDTF">2017-01-12T22:52:47Z</dcterms:created>
  <dcterms:modified xsi:type="dcterms:W3CDTF">2020-04-23T18:22:30Z</dcterms:modified>
</cp:coreProperties>
</file>