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61" r:id="rId4"/>
    <p:sldId id="258" r:id="rId5"/>
    <p:sldId id="262" r:id="rId6"/>
    <p:sldId id="263" r:id="rId7"/>
    <p:sldId id="264" r:id="rId8"/>
    <p:sldId id="265" r:id="rId9"/>
    <p:sldId id="267" r:id="rId10"/>
    <p:sldId id="266" r:id="rId11"/>
    <p:sldId id="268" r:id="rId12"/>
    <p:sldId id="269" r:id="rId13"/>
    <p:sldId id="270" r:id="rId14"/>
    <p:sldId id="271" r:id="rId15"/>
    <p:sldId id="272"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27A3CE-574C-41AD-B6C8-FAE6FF0261C9}" type="datetimeFigureOut">
              <a:rPr lang="en-US" smtClean="0"/>
              <a:t>3/20/2008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8DEA56-9B00-4696-A490-272774EEF6E0}" type="slidenum">
              <a:rPr lang="en-US" smtClean="0"/>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8DEA56-9B00-4696-A490-272774EEF6E0}" type="slidenum">
              <a:rPr lang="en-US" smtClean="0"/>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DEA56-9B00-4696-A490-272774EEF6E0}" type="slidenum">
              <a:rPr lang="en-US" smtClean="0"/>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DEA56-9B00-4696-A490-272774EEF6E0}" type="slidenum">
              <a:rPr lang="en-US" smtClean="0"/>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DEA56-9B00-4696-A490-272774EEF6E0}" type="slidenum">
              <a:rPr lang="en-US" smtClean="0"/>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DEA56-9B00-4696-A490-272774EEF6E0}" type="slidenum">
              <a:rPr lang="en-US" smtClean="0"/>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DEA56-9B00-4696-A490-272774EEF6E0}" type="slidenum">
              <a:rPr lang="en-US" smtClean="0"/>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DEA56-9B00-4696-A490-272774EEF6E0}" type="slidenum">
              <a:rPr lang="en-US" smtClean="0"/>
              <a:t>15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8DEA56-9B00-4696-A490-272774EEF6E0}" type="slidenum">
              <a:rPr lang="en-US" smtClean="0"/>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8DEA56-9B00-4696-A490-272774EEF6E0}" type="slidenum">
              <a:rPr lang="en-US" smtClean="0"/>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8DEA56-9B00-4696-A490-272774EEF6E0}" type="slidenum">
              <a:rPr lang="en-US" smtClean="0"/>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8DEA56-9B00-4696-A490-272774EEF6E0}" type="slidenum">
              <a:rPr lang="en-US" smtClean="0"/>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8DEA56-9B00-4696-A490-272774EEF6E0}" type="slidenum">
              <a:rPr lang="en-US" smtClean="0"/>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DEA56-9B00-4696-A490-272774EEF6E0}" type="slidenum">
              <a:rPr lang="en-US" smtClean="0"/>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DEA56-9B00-4696-A490-272774EEF6E0}" type="slidenum">
              <a:rPr lang="en-US" smtClean="0"/>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DEA56-9B00-4696-A490-272774EEF6E0}" type="slidenum">
              <a:rPr lang="en-US" smtClean="0"/>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724400" y="1219200"/>
            <a:ext cx="3810000" cy="1470025"/>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4724400" y="4343400"/>
            <a:ext cx="3733800" cy="1752600"/>
          </a:xfrm>
        </p:spPr>
        <p:txBody>
          <a:bodyPr/>
          <a:lstStyle>
            <a:lvl1pPr marL="0" indent="0" algn="ctr">
              <a:buFontTx/>
              <a:buNone/>
              <a:defRPr/>
            </a:lvl1pPr>
          </a:lstStyle>
          <a:p>
            <a:r>
              <a:rPr lang="en-US" smtClean="0"/>
              <a:t>Click to edit Master subtitle style</a:t>
            </a:r>
            <a:endParaRPr lang="en-US"/>
          </a:p>
        </p:txBody>
      </p:sp>
      <p:sp>
        <p:nvSpPr>
          <p:cNvPr id="3076" name="Rectangle 4"/>
          <p:cNvSpPr>
            <a:spLocks noGrp="1" noChangeArrowheads="1"/>
          </p:cNvSpPr>
          <p:nvPr>
            <p:ph type="dt" sz="half" idx="2"/>
          </p:nvPr>
        </p:nvSpPr>
        <p:spPr/>
        <p:txBody>
          <a:bodyPr/>
          <a:lstStyle>
            <a:lvl1pPr>
              <a:defRPr/>
            </a:lvl1pPr>
          </a:lstStyle>
          <a:p>
            <a:endParaRPr lang="en-US" dirty="0"/>
          </a:p>
        </p:txBody>
      </p:sp>
      <p:sp>
        <p:nvSpPr>
          <p:cNvPr id="3077" name="Rectangle 5"/>
          <p:cNvSpPr>
            <a:spLocks noGrp="1" noChangeArrowheads="1"/>
          </p:cNvSpPr>
          <p:nvPr>
            <p:ph type="ftr" sz="quarter" idx="3"/>
          </p:nvPr>
        </p:nvSpPr>
        <p:spPr/>
        <p:txBody>
          <a:bodyPr/>
          <a:lstStyle>
            <a:lvl1pPr>
              <a:defRPr/>
            </a:lvl1pPr>
          </a:lstStyle>
          <a:p>
            <a:endParaRPr lang="en-US" dirty="0"/>
          </a:p>
        </p:txBody>
      </p:sp>
      <p:sp>
        <p:nvSpPr>
          <p:cNvPr id="3078" name="Rectangle 6"/>
          <p:cNvSpPr>
            <a:spLocks noGrp="1" noChangeArrowheads="1"/>
          </p:cNvSpPr>
          <p:nvPr>
            <p:ph type="sldNum" sz="quarter" idx="4"/>
          </p:nvPr>
        </p:nvSpPr>
        <p:spPr/>
        <p:txBody>
          <a:bodyPr/>
          <a:lstStyle>
            <a:lvl1pPr>
              <a:defRPr/>
            </a:lvl1pPr>
          </a:lstStyle>
          <a:p>
            <a:fld id="{74F1947E-E2D6-41B7-B648-9D57912E1ADC}"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FE079888-5DDB-4396-85DC-59994B083DF6}"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AD0BC479-41D1-42B8-808E-9D29032C4428}"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ACE0B650-D3AB-4DC3-8E30-0CF5C51E01D0}"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45225"/>
            <a:ext cx="2133600" cy="476250"/>
          </a:xfrm>
        </p:spPr>
        <p:txBody>
          <a:bodyPr/>
          <a:lstStyle>
            <a:lvl1pPr>
              <a:defRPr/>
            </a:lvl1pPr>
          </a:lstStyle>
          <a:p>
            <a:endParaRPr lang="en-US" dirty="0"/>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9" name="Slide Number Placeholder 8"/>
          <p:cNvSpPr>
            <a:spLocks noGrp="1"/>
          </p:cNvSpPr>
          <p:nvPr>
            <p:ph type="sldNum" sz="quarter" idx="12"/>
          </p:nvPr>
        </p:nvSpPr>
        <p:spPr>
          <a:xfrm>
            <a:off x="6553200" y="6245225"/>
            <a:ext cx="2133600" cy="476250"/>
          </a:xfrm>
        </p:spPr>
        <p:txBody>
          <a:bodyPr/>
          <a:lstStyle>
            <a:lvl1pPr>
              <a:defRPr/>
            </a:lvl1pPr>
          </a:lstStyle>
          <a:p>
            <a:fld id="{347A22A9-9540-4107-92E3-5FE52001E9E4}"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1C3D4505-BDE5-49A2-9CE5-F7AA148F0C83}"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1160ABE2-0CCE-43F1-B0F7-27DC116B6437}"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4335BD6B-AA11-4568-9F30-4FF65F977BEE}"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DA4A180F-49BC-4AC7-8369-0D289109A06A}"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815F787B-17F7-4517-9BCA-6D3DB54F05F3}"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78FB2259-4303-46B2-AF50-ACFFABD22752}"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7556ED51-96EB-4800-92F9-9ED83408D263}"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2F72619E-A58A-4318-99E0-3062D05A6565}"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99A4A5F-7BA6-4777-89B1-F7C2691C309B}"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sz="6600" b="1" dirty="0" smtClean="0">
                <a:solidFill>
                  <a:schemeClr val="hlink"/>
                </a:solidFill>
                <a:effectLst>
                  <a:outerShdw blurRad="38100" dist="38100" dir="2700000" algn="tl">
                    <a:srgbClr val="C0C0C0"/>
                  </a:outerShdw>
                </a:effectLst>
              </a:rPr>
              <a:t>Setting</a:t>
            </a:r>
            <a:endParaRPr lang="en-US" sz="6600" b="1" dirty="0">
              <a:solidFill>
                <a:schemeClr val="hlink"/>
              </a:solidFill>
              <a:effectLst>
                <a:outerShdw blurRad="38100" dist="38100" dir="2700000" algn="tl">
                  <a:srgbClr val="C0C0C0"/>
                </a:outerShdw>
              </a:effectLst>
            </a:endParaRPr>
          </a:p>
        </p:txBody>
      </p:sp>
      <p:sp>
        <p:nvSpPr>
          <p:cNvPr id="2051" name="Rectangle 3"/>
          <p:cNvSpPr>
            <a:spLocks noGrp="1" noChangeArrowheads="1"/>
          </p:cNvSpPr>
          <p:nvPr>
            <p:ph type="subTitle" idx="1"/>
          </p:nvPr>
        </p:nvSpPr>
        <p:spPr>
          <a:xfrm>
            <a:off x="4724400" y="2438400"/>
            <a:ext cx="3733800" cy="1752600"/>
          </a:xfrm>
        </p:spPr>
        <p:txBody>
          <a:bodyPr/>
          <a:lstStyle/>
          <a:p>
            <a:r>
              <a:rPr lang="en-US" b="1" dirty="0" smtClean="0"/>
              <a:t>Time and Place</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458200" cy="1143000"/>
          </a:xfrm>
        </p:spPr>
        <p:txBody>
          <a:bodyPr/>
          <a:lstStyle/>
          <a:p>
            <a:r>
              <a:rPr lang="en-US" b="1" dirty="0" smtClean="0"/>
              <a:t>Mexican Trio by </a:t>
            </a:r>
            <a:r>
              <a:rPr lang="en-US" b="1" dirty="0" err="1" smtClean="0"/>
              <a:t>Linell</a:t>
            </a:r>
            <a:r>
              <a:rPr lang="en-US" b="1" dirty="0" smtClean="0"/>
              <a:t> </a:t>
            </a:r>
            <a:r>
              <a:rPr lang="en-US" b="1" dirty="0" err="1" smtClean="0"/>
              <a:t>Wohlers</a:t>
            </a:r>
            <a:endParaRPr lang="en-US" b="1" dirty="0"/>
          </a:p>
        </p:txBody>
      </p:sp>
      <p:sp>
        <p:nvSpPr>
          <p:cNvPr id="3" name="Content Placeholder 2"/>
          <p:cNvSpPr>
            <a:spLocks noGrp="1"/>
          </p:cNvSpPr>
          <p:nvPr>
            <p:ph idx="1"/>
          </p:nvPr>
        </p:nvSpPr>
        <p:spPr/>
        <p:txBody>
          <a:bodyPr/>
          <a:lstStyle/>
          <a:p>
            <a:pPr>
              <a:buNone/>
            </a:pPr>
            <a:r>
              <a:rPr lang="en-US" sz="2400" b="1" dirty="0">
                <a:solidFill>
                  <a:schemeClr val="tx1"/>
                </a:solidFill>
                <a:latin typeface="+mn-lt"/>
                <a:ea typeface="+mn-ea"/>
                <a:cs typeface="+mn-cs"/>
              </a:rPr>
              <a:t>SETTING: </a:t>
            </a:r>
            <a:r>
              <a:rPr lang="en-US" sz="2400" i="1" dirty="0">
                <a:solidFill>
                  <a:schemeClr val="tx1"/>
                </a:solidFill>
                <a:latin typeface="+mn-lt"/>
                <a:ea typeface="+mn-ea"/>
                <a:cs typeface="+mn-cs"/>
              </a:rPr>
              <a:t>The woods. Backdrop </a:t>
            </a:r>
            <a:r>
              <a:rPr lang="en-US" sz="2400" i="1" dirty="0" smtClean="0">
                <a:solidFill>
                  <a:schemeClr val="tx1"/>
                </a:solidFill>
                <a:latin typeface="+mn-lt"/>
                <a:ea typeface="+mn-ea"/>
                <a:cs typeface="+mn-cs"/>
              </a:rPr>
              <a:t>shows trees </a:t>
            </a:r>
            <a:r>
              <a:rPr lang="en-US" sz="2400" i="1" dirty="0">
                <a:solidFill>
                  <a:schemeClr val="tx1"/>
                </a:solidFill>
                <a:latin typeface="+mn-lt"/>
                <a:ea typeface="+mn-ea"/>
                <a:cs typeface="+mn-cs"/>
              </a:rPr>
              <a:t>and vegetation. At right there is </a:t>
            </a:r>
            <a:r>
              <a:rPr lang="en-US" sz="2400" i="1" dirty="0" smtClean="0">
                <a:solidFill>
                  <a:schemeClr val="tx1"/>
                </a:solidFill>
                <a:latin typeface="+mn-lt"/>
                <a:ea typeface="+mn-ea"/>
                <a:cs typeface="+mn-cs"/>
              </a:rPr>
              <a:t>a “</a:t>
            </a:r>
            <a:r>
              <a:rPr lang="en-US" sz="2400" i="1" dirty="0">
                <a:solidFill>
                  <a:schemeClr val="tx1"/>
                </a:solidFill>
                <a:latin typeface="+mn-lt"/>
                <a:ea typeface="+mn-ea"/>
                <a:cs typeface="+mn-cs"/>
              </a:rPr>
              <a:t>hollow log” (See Production Notes</a:t>
            </a:r>
            <a:r>
              <a:rPr lang="en-US" sz="2400" i="1" dirty="0" smtClean="0">
                <a:solidFill>
                  <a:schemeClr val="tx1"/>
                </a:solidFill>
                <a:latin typeface="+mn-lt"/>
                <a:ea typeface="+mn-ea"/>
                <a:cs typeface="+mn-cs"/>
              </a:rPr>
              <a:t>), with </a:t>
            </a:r>
            <a:r>
              <a:rPr lang="en-US" sz="2400" i="1" dirty="0">
                <a:solidFill>
                  <a:schemeClr val="tx1"/>
                </a:solidFill>
                <a:latin typeface="+mn-lt"/>
                <a:ea typeface="+mn-ea"/>
                <a:cs typeface="+mn-cs"/>
              </a:rPr>
              <a:t>opening facing audience. Rocks</a:t>
            </a:r>
          </a:p>
          <a:p>
            <a:pPr>
              <a:buNone/>
            </a:pPr>
            <a:r>
              <a:rPr lang="en-US" sz="2400" i="1" dirty="0" smtClean="0">
                <a:solidFill>
                  <a:schemeClr val="tx1"/>
                </a:solidFill>
                <a:latin typeface="+mn-lt"/>
                <a:ea typeface="+mn-ea"/>
                <a:cs typeface="+mn-cs"/>
              </a:rPr>
              <a:t>    are </a:t>
            </a:r>
            <a:r>
              <a:rPr lang="en-US" sz="2400" i="1" dirty="0">
                <a:solidFill>
                  <a:schemeClr val="tx1"/>
                </a:solidFill>
                <a:latin typeface="+mn-lt"/>
                <a:ea typeface="+mn-ea"/>
                <a:cs typeface="+mn-cs"/>
              </a:rPr>
              <a:t>scattered around stage.</a:t>
            </a:r>
          </a:p>
          <a:p>
            <a:pPr>
              <a:buNone/>
            </a:pPr>
            <a:r>
              <a:rPr lang="en-US" sz="2400" b="1" dirty="0">
                <a:solidFill>
                  <a:schemeClr val="tx1"/>
                </a:solidFill>
                <a:latin typeface="+mn-lt"/>
                <a:ea typeface="+mn-ea"/>
                <a:cs typeface="+mn-cs"/>
              </a:rPr>
              <a:t>AT RISE: </a:t>
            </a:r>
            <a:r>
              <a:rPr lang="en-US" sz="2400" b="1" i="1" dirty="0">
                <a:solidFill>
                  <a:schemeClr val="tx1"/>
                </a:solidFill>
                <a:latin typeface="+mn-lt"/>
                <a:ea typeface="+mn-ea"/>
                <a:cs typeface="+mn-cs"/>
              </a:rPr>
              <a:t>SEÑORA TEJON </a:t>
            </a:r>
            <a:r>
              <a:rPr lang="en-US" sz="2400" i="1" dirty="0">
                <a:solidFill>
                  <a:schemeClr val="tx1"/>
                </a:solidFill>
                <a:latin typeface="+mn-lt"/>
                <a:ea typeface="+mn-ea"/>
                <a:cs typeface="+mn-cs"/>
              </a:rPr>
              <a:t>enters </a:t>
            </a:r>
            <a:r>
              <a:rPr lang="en-US" sz="2400" i="1" dirty="0" smtClean="0">
                <a:solidFill>
                  <a:schemeClr val="tx1"/>
                </a:solidFill>
                <a:latin typeface="+mn-lt"/>
                <a:ea typeface="+mn-ea"/>
                <a:cs typeface="+mn-cs"/>
              </a:rPr>
              <a:t>right and </a:t>
            </a:r>
            <a:r>
              <a:rPr lang="en-US" sz="2400" i="1" dirty="0">
                <a:solidFill>
                  <a:schemeClr val="tx1"/>
                </a:solidFill>
                <a:latin typeface="+mn-lt"/>
                <a:ea typeface="+mn-ea"/>
                <a:cs typeface="+mn-cs"/>
              </a:rPr>
              <a:t>walks around, picking up rocks</a:t>
            </a:r>
            <a:r>
              <a:rPr lang="en-US" sz="2400" i="1" dirty="0" smtClean="0">
                <a:solidFill>
                  <a:schemeClr val="tx1"/>
                </a:solidFill>
                <a:latin typeface="+mn-lt"/>
                <a:ea typeface="+mn-ea"/>
                <a:cs typeface="+mn-cs"/>
              </a:rPr>
              <a:t>.  CONEJO </a:t>
            </a:r>
            <a:r>
              <a:rPr lang="en-US" sz="2400" i="1" dirty="0">
                <a:solidFill>
                  <a:schemeClr val="tx1"/>
                </a:solidFill>
                <a:latin typeface="+mn-lt"/>
                <a:ea typeface="+mn-ea"/>
                <a:cs typeface="+mn-cs"/>
              </a:rPr>
              <a:t>sneaks on left and </a:t>
            </a:r>
            <a:r>
              <a:rPr lang="en-US" sz="2400" i="1" dirty="0" smtClean="0">
                <a:solidFill>
                  <a:schemeClr val="tx1"/>
                </a:solidFill>
                <a:latin typeface="+mn-lt"/>
                <a:ea typeface="+mn-ea"/>
                <a:cs typeface="+mn-cs"/>
              </a:rPr>
              <a:t>hides behind </a:t>
            </a:r>
            <a:r>
              <a:rPr lang="en-US" sz="2400" i="1" dirty="0">
                <a:solidFill>
                  <a:schemeClr val="tx1"/>
                </a:solidFill>
                <a:latin typeface="+mn-lt"/>
                <a:ea typeface="+mn-ea"/>
                <a:cs typeface="+mn-cs"/>
              </a:rPr>
              <a:t>tree. After a moment, CONEJO</a:t>
            </a:r>
          </a:p>
          <a:p>
            <a:pPr>
              <a:buNone/>
            </a:pPr>
            <a:r>
              <a:rPr lang="en-US" sz="2400" i="1" dirty="0" smtClean="0">
                <a:solidFill>
                  <a:schemeClr val="tx1"/>
                </a:solidFill>
                <a:latin typeface="+mn-lt"/>
                <a:ea typeface="+mn-ea"/>
                <a:cs typeface="+mn-cs"/>
              </a:rPr>
              <a:t>    springs </a:t>
            </a:r>
            <a:r>
              <a:rPr lang="en-US" sz="2400" i="1" dirty="0">
                <a:solidFill>
                  <a:schemeClr val="tx1"/>
                </a:solidFill>
                <a:latin typeface="+mn-lt"/>
                <a:ea typeface="+mn-ea"/>
                <a:cs typeface="+mn-cs"/>
              </a:rPr>
              <a:t>out and grabs TEJON as </a:t>
            </a:r>
            <a:r>
              <a:rPr lang="en-US" sz="2400" i="1" dirty="0" smtClean="0">
                <a:solidFill>
                  <a:schemeClr val="tx1"/>
                </a:solidFill>
                <a:latin typeface="+mn-lt"/>
                <a:ea typeface="+mn-ea"/>
                <a:cs typeface="+mn-cs"/>
              </a:rPr>
              <a:t>she passes</a:t>
            </a:r>
            <a:r>
              <a:rPr lang="en-US" sz="2400" i="1" dirty="0">
                <a:solidFill>
                  <a:schemeClr val="tx1"/>
                </a:solidFill>
                <a:latin typeface="+mn-lt"/>
                <a:ea typeface="+mn-ea"/>
                <a:cs typeface="+mn-cs"/>
              </a:rPr>
              <a:t>.</a:t>
            </a:r>
          </a:p>
          <a:p>
            <a:pPr>
              <a:buNone/>
            </a:pPr>
            <a:r>
              <a:rPr lang="es-ES" sz="2400" b="1" dirty="0">
                <a:solidFill>
                  <a:schemeClr val="tx1"/>
                </a:solidFill>
                <a:latin typeface="+mn-lt"/>
                <a:ea typeface="+mn-ea"/>
                <a:cs typeface="+mn-cs"/>
              </a:rPr>
              <a:t>CONEJO: </a:t>
            </a:r>
            <a:r>
              <a:rPr lang="es-ES" sz="2400" dirty="0">
                <a:solidFill>
                  <a:schemeClr val="tx1"/>
                </a:solidFill>
                <a:latin typeface="+mn-lt"/>
                <a:ea typeface="+mn-ea"/>
                <a:cs typeface="+mn-cs"/>
              </a:rPr>
              <a:t>Ah, Señora </a:t>
            </a:r>
            <a:r>
              <a:rPr lang="es-ES" sz="2400" dirty="0" err="1">
                <a:solidFill>
                  <a:schemeClr val="tx1"/>
                </a:solidFill>
                <a:latin typeface="+mn-lt"/>
                <a:ea typeface="+mn-ea"/>
                <a:cs typeface="+mn-cs"/>
              </a:rPr>
              <a:t>Tejon</a:t>
            </a:r>
            <a:r>
              <a:rPr lang="es-ES" sz="2400" dirty="0">
                <a:solidFill>
                  <a:schemeClr val="tx1"/>
                </a:solidFill>
                <a:latin typeface="+mn-lt"/>
                <a:ea typeface="+mn-ea"/>
                <a:cs typeface="+mn-cs"/>
              </a:rPr>
              <a:t>! </a:t>
            </a:r>
            <a:r>
              <a:rPr lang="es-ES" sz="2400" dirty="0" err="1">
                <a:solidFill>
                  <a:schemeClr val="tx1"/>
                </a:solidFill>
                <a:latin typeface="+mn-lt"/>
                <a:ea typeface="+mn-ea"/>
                <a:cs typeface="+mn-cs"/>
              </a:rPr>
              <a:t>Now</a:t>
            </a:r>
            <a:r>
              <a:rPr lang="es-ES" sz="2400" dirty="0">
                <a:solidFill>
                  <a:schemeClr val="tx1"/>
                </a:solidFill>
                <a:latin typeface="+mn-lt"/>
                <a:ea typeface="+mn-ea"/>
                <a:cs typeface="+mn-cs"/>
              </a:rPr>
              <a:t> </a:t>
            </a:r>
            <a:r>
              <a:rPr lang="es-ES" sz="2400" dirty="0" err="1">
                <a:solidFill>
                  <a:schemeClr val="tx1"/>
                </a:solidFill>
                <a:latin typeface="+mn-lt"/>
                <a:ea typeface="+mn-ea"/>
                <a:cs typeface="+mn-cs"/>
              </a:rPr>
              <a:t>you</a:t>
            </a:r>
            <a:endParaRPr lang="es-ES" sz="2400" dirty="0">
              <a:solidFill>
                <a:schemeClr val="tx1"/>
              </a:solidFill>
              <a:latin typeface="+mn-lt"/>
              <a:ea typeface="+mn-ea"/>
              <a:cs typeface="+mn-cs"/>
            </a:endParaRPr>
          </a:p>
          <a:p>
            <a:pPr>
              <a:buNone/>
            </a:pPr>
            <a:r>
              <a:rPr lang="en-US" sz="2400" dirty="0" smtClean="0">
                <a:solidFill>
                  <a:schemeClr val="tx1"/>
                </a:solidFill>
                <a:latin typeface="+mn-lt"/>
                <a:ea typeface="+mn-ea"/>
                <a:cs typeface="+mn-cs"/>
              </a:rPr>
              <a:t>    will </a:t>
            </a:r>
            <a:r>
              <a:rPr lang="en-US" sz="2400" dirty="0">
                <a:solidFill>
                  <a:schemeClr val="tx1"/>
                </a:solidFill>
                <a:latin typeface="+mn-lt"/>
                <a:ea typeface="+mn-ea"/>
                <a:cs typeface="+mn-cs"/>
              </a:rPr>
              <a:t>be my dinner to make up for all</a:t>
            </a:r>
          </a:p>
          <a:p>
            <a:pPr>
              <a:buNone/>
            </a:pPr>
            <a:r>
              <a:rPr lang="en-US" sz="2400" dirty="0" smtClean="0">
                <a:solidFill>
                  <a:schemeClr val="tx1"/>
                </a:solidFill>
                <a:latin typeface="+mn-lt"/>
                <a:ea typeface="+mn-ea"/>
                <a:cs typeface="+mn-cs"/>
              </a:rPr>
              <a:t>    the </a:t>
            </a:r>
            <a:r>
              <a:rPr lang="en-US" sz="2400" dirty="0">
                <a:solidFill>
                  <a:schemeClr val="tx1"/>
                </a:solidFill>
                <a:latin typeface="+mn-lt"/>
                <a:ea typeface="+mn-ea"/>
                <a:cs typeface="+mn-cs"/>
              </a:rPr>
              <a:t>times that you have tricked me</a:t>
            </a:r>
            <a:r>
              <a:rPr lang="en-US" sz="2400" dirty="0" smtClean="0">
                <a:solidFill>
                  <a:schemeClr val="tx1"/>
                </a:solidFill>
                <a:latin typeface="+mn-lt"/>
                <a:ea typeface="+mn-ea"/>
                <a:cs typeface="+mn-cs"/>
              </a:rPr>
              <a:t>!</a:t>
            </a:r>
            <a:endParaRPr lang="en-US" sz="2400" dirty="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82000" cy="5745163"/>
          </a:xfrm>
        </p:spPr>
        <p:txBody>
          <a:bodyPr/>
          <a:lstStyle/>
          <a:p>
            <a:pPr>
              <a:buNone/>
            </a:pPr>
            <a:r>
              <a:rPr lang="en-US" sz="2400" b="1" dirty="0">
                <a:solidFill>
                  <a:schemeClr val="tx1"/>
                </a:solidFill>
                <a:latin typeface="+mn-lt"/>
                <a:ea typeface="+mn-ea"/>
                <a:cs typeface="+mn-cs"/>
              </a:rPr>
              <a:t>TEJON (</a:t>
            </a:r>
            <a:r>
              <a:rPr lang="en-US" sz="2400" b="1" i="1" dirty="0">
                <a:solidFill>
                  <a:schemeClr val="tx1"/>
                </a:solidFill>
                <a:latin typeface="+mn-lt"/>
                <a:ea typeface="+mn-ea"/>
                <a:cs typeface="+mn-cs"/>
              </a:rPr>
              <a:t>Nervously): </a:t>
            </a:r>
            <a:r>
              <a:rPr lang="en-US" sz="2400" i="1" dirty="0">
                <a:solidFill>
                  <a:schemeClr val="tx1"/>
                </a:solidFill>
                <a:latin typeface="+mn-lt"/>
                <a:ea typeface="+mn-ea"/>
                <a:cs typeface="+mn-cs"/>
              </a:rPr>
              <a:t>How can you </a:t>
            </a:r>
            <a:r>
              <a:rPr lang="en-US" sz="2400" i="1" dirty="0" smtClean="0">
                <a:solidFill>
                  <a:schemeClr val="tx1"/>
                </a:solidFill>
                <a:latin typeface="+mn-lt"/>
                <a:ea typeface="+mn-ea"/>
                <a:cs typeface="+mn-cs"/>
              </a:rPr>
              <a:t>think </a:t>
            </a:r>
            <a:r>
              <a:rPr lang="en-US" sz="2400" dirty="0" smtClean="0">
                <a:solidFill>
                  <a:schemeClr val="tx1"/>
                </a:solidFill>
                <a:latin typeface="+mn-lt"/>
                <a:ea typeface="+mn-ea"/>
                <a:cs typeface="+mn-cs"/>
              </a:rPr>
              <a:t>of </a:t>
            </a:r>
            <a:r>
              <a:rPr lang="en-US" sz="2400" dirty="0">
                <a:solidFill>
                  <a:schemeClr val="tx1"/>
                </a:solidFill>
                <a:latin typeface="+mn-lt"/>
                <a:ea typeface="+mn-ea"/>
                <a:cs typeface="+mn-cs"/>
              </a:rPr>
              <a:t>dinner at a time like this? </a:t>
            </a:r>
            <a:r>
              <a:rPr lang="en-US" sz="2400" dirty="0" smtClean="0">
                <a:solidFill>
                  <a:schemeClr val="tx1"/>
                </a:solidFill>
                <a:latin typeface="+mn-lt"/>
                <a:ea typeface="+mn-ea"/>
                <a:cs typeface="+mn-cs"/>
              </a:rPr>
              <a:t>You should </a:t>
            </a:r>
            <a:r>
              <a:rPr lang="en-US" sz="2400" dirty="0">
                <a:solidFill>
                  <a:schemeClr val="tx1"/>
                </a:solidFill>
                <a:latin typeface="+mn-lt"/>
                <a:ea typeface="+mn-ea"/>
                <a:cs typeface="+mn-cs"/>
              </a:rPr>
              <a:t>not be thinking of food, but</a:t>
            </a:r>
          </a:p>
          <a:p>
            <a:pPr>
              <a:buNone/>
            </a:pPr>
            <a:r>
              <a:rPr lang="en-US" sz="2400" dirty="0" smtClean="0">
                <a:solidFill>
                  <a:schemeClr val="tx1"/>
                </a:solidFill>
                <a:latin typeface="+mn-lt"/>
                <a:ea typeface="+mn-ea"/>
                <a:cs typeface="+mn-cs"/>
              </a:rPr>
              <a:t>    shelter</a:t>
            </a:r>
            <a:r>
              <a:rPr lang="en-US" sz="2400" dirty="0">
                <a:solidFill>
                  <a:schemeClr val="tx1"/>
                </a:solidFill>
                <a:latin typeface="+mn-lt"/>
                <a:ea typeface="+mn-ea"/>
                <a:cs typeface="+mn-cs"/>
              </a:rPr>
              <a:t>!</a:t>
            </a:r>
          </a:p>
          <a:p>
            <a:pPr>
              <a:buNone/>
            </a:pPr>
            <a:r>
              <a:rPr lang="en-US" sz="2400" b="1" dirty="0">
                <a:solidFill>
                  <a:schemeClr val="tx1"/>
                </a:solidFill>
                <a:latin typeface="+mn-lt"/>
                <a:ea typeface="+mn-ea"/>
                <a:cs typeface="+mn-cs"/>
              </a:rPr>
              <a:t>CONEJO (</a:t>
            </a:r>
            <a:r>
              <a:rPr lang="en-US" sz="2400" b="1" i="1" dirty="0">
                <a:solidFill>
                  <a:schemeClr val="tx1"/>
                </a:solidFill>
                <a:latin typeface="+mn-lt"/>
                <a:ea typeface="+mn-ea"/>
                <a:cs typeface="+mn-cs"/>
              </a:rPr>
              <a:t>Puzzled): </a:t>
            </a:r>
            <a:r>
              <a:rPr lang="en-US" sz="2400" i="1" dirty="0">
                <a:solidFill>
                  <a:schemeClr val="tx1"/>
                </a:solidFill>
                <a:latin typeface="+mn-lt"/>
                <a:ea typeface="+mn-ea"/>
                <a:cs typeface="+mn-cs"/>
              </a:rPr>
              <a:t>Shelter? Why</a:t>
            </a:r>
            <a:r>
              <a:rPr lang="en-US" sz="2400" i="1" dirty="0" smtClean="0">
                <a:solidFill>
                  <a:schemeClr val="tx1"/>
                </a:solidFill>
                <a:latin typeface="+mn-lt"/>
                <a:ea typeface="+mn-ea"/>
                <a:cs typeface="+mn-cs"/>
              </a:rPr>
              <a:t>?</a:t>
            </a:r>
          </a:p>
          <a:p>
            <a:pPr>
              <a:buNone/>
            </a:pPr>
            <a:r>
              <a:rPr lang="en-US" sz="2400" b="1" dirty="0">
                <a:solidFill>
                  <a:schemeClr val="tx1"/>
                </a:solidFill>
                <a:latin typeface="+mn-lt"/>
                <a:ea typeface="+mn-ea"/>
                <a:cs typeface="+mn-cs"/>
              </a:rPr>
              <a:t>TEJON (</a:t>
            </a:r>
            <a:r>
              <a:rPr lang="en-US" sz="2400" b="1" i="1" dirty="0">
                <a:solidFill>
                  <a:schemeClr val="tx1"/>
                </a:solidFill>
                <a:latin typeface="+mn-lt"/>
                <a:ea typeface="+mn-ea"/>
                <a:cs typeface="+mn-cs"/>
              </a:rPr>
              <a:t>Shouting): </a:t>
            </a:r>
            <a:r>
              <a:rPr lang="en-US" sz="2400" i="1" dirty="0">
                <a:solidFill>
                  <a:schemeClr val="tx1"/>
                </a:solidFill>
                <a:latin typeface="+mn-lt"/>
                <a:ea typeface="+mn-ea"/>
                <a:cs typeface="+mn-cs"/>
              </a:rPr>
              <a:t>Because of the hailstorm</a:t>
            </a:r>
            <a:r>
              <a:rPr lang="en-US" sz="2400" i="1" dirty="0" smtClean="0">
                <a:solidFill>
                  <a:schemeClr val="tx1"/>
                </a:solidFill>
                <a:latin typeface="+mn-lt"/>
                <a:ea typeface="+mn-ea"/>
                <a:cs typeface="+mn-cs"/>
              </a:rPr>
              <a:t>, </a:t>
            </a:r>
            <a:r>
              <a:rPr lang="en-US" sz="2400" dirty="0" smtClean="0">
                <a:solidFill>
                  <a:schemeClr val="tx1"/>
                </a:solidFill>
                <a:latin typeface="+mn-lt"/>
                <a:ea typeface="+mn-ea"/>
                <a:cs typeface="+mn-cs"/>
              </a:rPr>
              <a:t>of </a:t>
            </a:r>
            <a:r>
              <a:rPr lang="en-US" sz="2400" dirty="0">
                <a:solidFill>
                  <a:schemeClr val="tx1"/>
                </a:solidFill>
                <a:latin typeface="+mn-lt"/>
                <a:ea typeface="+mn-ea"/>
                <a:cs typeface="+mn-cs"/>
              </a:rPr>
              <a:t>course! (</a:t>
            </a:r>
            <a:r>
              <a:rPr lang="en-US" sz="2400" i="1" dirty="0">
                <a:solidFill>
                  <a:schemeClr val="tx1"/>
                </a:solidFill>
                <a:latin typeface="+mn-lt"/>
                <a:ea typeface="+mn-ea"/>
                <a:cs typeface="+mn-cs"/>
              </a:rPr>
              <a:t>Pointing to sky</a:t>
            </a:r>
            <a:r>
              <a:rPr lang="en-US" sz="2400" i="1" dirty="0" smtClean="0">
                <a:solidFill>
                  <a:schemeClr val="tx1"/>
                </a:solidFill>
                <a:latin typeface="+mn-lt"/>
                <a:ea typeface="+mn-ea"/>
                <a:cs typeface="+mn-cs"/>
              </a:rPr>
              <a:t>)  </a:t>
            </a:r>
            <a:r>
              <a:rPr lang="en-US" sz="2400" dirty="0" smtClean="0">
                <a:solidFill>
                  <a:schemeClr val="tx1"/>
                </a:solidFill>
                <a:latin typeface="+mn-lt"/>
                <a:ea typeface="+mn-ea"/>
                <a:cs typeface="+mn-cs"/>
              </a:rPr>
              <a:t>Haven’t </a:t>
            </a:r>
            <a:r>
              <a:rPr lang="en-US" sz="2400" dirty="0">
                <a:solidFill>
                  <a:schemeClr val="tx1"/>
                </a:solidFill>
                <a:latin typeface="+mn-lt"/>
                <a:ea typeface="+mn-ea"/>
                <a:cs typeface="+mn-cs"/>
              </a:rPr>
              <a:t>you noticed the threatening</a:t>
            </a:r>
          </a:p>
          <a:p>
            <a:pPr>
              <a:buNone/>
            </a:pPr>
            <a:r>
              <a:rPr lang="en-US" sz="2400" dirty="0" smtClean="0">
                <a:solidFill>
                  <a:schemeClr val="tx1"/>
                </a:solidFill>
                <a:latin typeface="+mn-lt"/>
                <a:ea typeface="+mn-ea"/>
                <a:cs typeface="+mn-cs"/>
              </a:rPr>
              <a:t>    sky</a:t>
            </a:r>
            <a:r>
              <a:rPr lang="en-US" sz="2400" dirty="0">
                <a:solidFill>
                  <a:schemeClr val="tx1"/>
                </a:solidFill>
                <a:latin typeface="+mn-lt"/>
                <a:ea typeface="+mn-ea"/>
                <a:cs typeface="+mn-cs"/>
              </a:rPr>
              <a:t>?</a:t>
            </a:r>
          </a:p>
          <a:p>
            <a:pPr>
              <a:buNone/>
            </a:pPr>
            <a:r>
              <a:rPr lang="en-US" sz="2400" b="1" dirty="0">
                <a:solidFill>
                  <a:schemeClr val="tx1"/>
                </a:solidFill>
                <a:latin typeface="+mn-lt"/>
                <a:ea typeface="+mn-ea"/>
                <a:cs typeface="+mn-cs"/>
              </a:rPr>
              <a:t>CONEJO (</a:t>
            </a:r>
            <a:r>
              <a:rPr lang="en-US" sz="2400" b="1" i="1" dirty="0">
                <a:solidFill>
                  <a:schemeClr val="tx1"/>
                </a:solidFill>
                <a:latin typeface="+mn-lt"/>
                <a:ea typeface="+mn-ea"/>
                <a:cs typeface="+mn-cs"/>
              </a:rPr>
              <a:t>Looking up): </a:t>
            </a:r>
            <a:r>
              <a:rPr lang="en-US" sz="2400" i="1" dirty="0">
                <a:solidFill>
                  <a:schemeClr val="tx1"/>
                </a:solidFill>
                <a:latin typeface="+mn-lt"/>
                <a:ea typeface="+mn-ea"/>
                <a:cs typeface="+mn-cs"/>
              </a:rPr>
              <a:t>But </a:t>
            </a:r>
            <a:r>
              <a:rPr lang="en-US" sz="2400" i="1" dirty="0" err="1" smtClean="0">
                <a:solidFill>
                  <a:schemeClr val="tx1"/>
                </a:solidFill>
                <a:latin typeface="+mn-lt"/>
                <a:ea typeface="+mn-ea"/>
                <a:cs typeface="+mn-cs"/>
              </a:rPr>
              <a:t>Señora</a:t>
            </a:r>
            <a:r>
              <a:rPr lang="en-US" sz="2400" i="1" dirty="0" smtClean="0">
                <a:solidFill>
                  <a:schemeClr val="tx1"/>
                </a:solidFill>
                <a:latin typeface="+mn-lt"/>
                <a:ea typeface="+mn-ea"/>
                <a:cs typeface="+mn-cs"/>
              </a:rPr>
              <a:t> </a:t>
            </a:r>
            <a:r>
              <a:rPr lang="en-US" sz="2400" dirty="0" err="1" smtClean="0">
                <a:solidFill>
                  <a:schemeClr val="tx1"/>
                </a:solidFill>
                <a:latin typeface="+mn-lt"/>
                <a:ea typeface="+mn-ea"/>
                <a:cs typeface="+mn-cs"/>
              </a:rPr>
              <a:t>Tejon</a:t>
            </a:r>
            <a:r>
              <a:rPr lang="en-US" sz="2400" dirty="0">
                <a:solidFill>
                  <a:schemeClr val="tx1"/>
                </a:solidFill>
                <a:latin typeface="+mn-lt"/>
                <a:ea typeface="+mn-ea"/>
                <a:cs typeface="+mn-cs"/>
              </a:rPr>
              <a:t>, I see no clouds.</a:t>
            </a:r>
          </a:p>
          <a:p>
            <a:pPr>
              <a:buNone/>
            </a:pPr>
            <a:r>
              <a:rPr lang="en-US" sz="2400" b="1" dirty="0">
                <a:solidFill>
                  <a:schemeClr val="tx1"/>
                </a:solidFill>
                <a:latin typeface="+mn-lt"/>
                <a:ea typeface="+mn-ea"/>
                <a:cs typeface="+mn-cs"/>
              </a:rPr>
              <a:t>TEJON (</a:t>
            </a:r>
            <a:r>
              <a:rPr lang="en-US" sz="2400" b="1" i="1" dirty="0">
                <a:solidFill>
                  <a:schemeClr val="tx1"/>
                </a:solidFill>
                <a:latin typeface="+mn-lt"/>
                <a:ea typeface="+mn-ea"/>
                <a:cs typeface="+mn-cs"/>
              </a:rPr>
              <a:t>Frantically): </a:t>
            </a:r>
            <a:r>
              <a:rPr lang="en-US" sz="2400" i="1" dirty="0">
                <a:solidFill>
                  <a:schemeClr val="tx1"/>
                </a:solidFill>
                <a:latin typeface="+mn-lt"/>
                <a:ea typeface="+mn-ea"/>
                <a:cs typeface="+mn-cs"/>
              </a:rPr>
              <a:t>The most </a:t>
            </a:r>
            <a:r>
              <a:rPr lang="en-US" sz="2400" i="1" dirty="0" smtClean="0">
                <a:solidFill>
                  <a:schemeClr val="tx1"/>
                </a:solidFill>
                <a:latin typeface="+mn-lt"/>
                <a:ea typeface="+mn-ea"/>
                <a:cs typeface="+mn-cs"/>
              </a:rPr>
              <a:t>dangerous </a:t>
            </a:r>
            <a:r>
              <a:rPr lang="en-US" sz="2400" dirty="0" smtClean="0">
                <a:solidFill>
                  <a:schemeClr val="tx1"/>
                </a:solidFill>
                <a:latin typeface="+mn-lt"/>
                <a:ea typeface="+mn-ea"/>
                <a:cs typeface="+mn-cs"/>
              </a:rPr>
              <a:t>kind </a:t>
            </a:r>
            <a:r>
              <a:rPr lang="en-US" sz="2400" dirty="0">
                <a:solidFill>
                  <a:schemeClr val="tx1"/>
                </a:solidFill>
                <a:latin typeface="+mn-lt"/>
                <a:ea typeface="+mn-ea"/>
                <a:cs typeface="+mn-cs"/>
              </a:rPr>
              <a:t>of hailstorm comes with </a:t>
            </a:r>
            <a:r>
              <a:rPr lang="en-US" sz="2400" dirty="0" smtClean="0">
                <a:solidFill>
                  <a:schemeClr val="tx1"/>
                </a:solidFill>
                <a:latin typeface="+mn-lt"/>
                <a:ea typeface="+mn-ea"/>
                <a:cs typeface="+mn-cs"/>
              </a:rPr>
              <a:t>no clouds</a:t>
            </a:r>
            <a:r>
              <a:rPr lang="en-US" sz="2400" dirty="0">
                <a:solidFill>
                  <a:schemeClr val="tx1"/>
                </a:solidFill>
                <a:latin typeface="+mn-lt"/>
                <a:ea typeface="+mn-ea"/>
                <a:cs typeface="+mn-cs"/>
              </a:rPr>
              <a:t>! Why, some of those hailstones</a:t>
            </a:r>
          </a:p>
          <a:p>
            <a:pPr>
              <a:buNone/>
            </a:pPr>
            <a:r>
              <a:rPr lang="en-US" sz="2400" dirty="0" smtClean="0">
                <a:solidFill>
                  <a:schemeClr val="tx1"/>
                </a:solidFill>
                <a:latin typeface="+mn-lt"/>
                <a:ea typeface="+mn-ea"/>
                <a:cs typeface="+mn-cs"/>
              </a:rPr>
              <a:t>    could </a:t>
            </a:r>
            <a:r>
              <a:rPr lang="en-US" sz="2400" dirty="0">
                <a:solidFill>
                  <a:schemeClr val="tx1"/>
                </a:solidFill>
                <a:latin typeface="+mn-lt"/>
                <a:ea typeface="+mn-ea"/>
                <a:cs typeface="+mn-cs"/>
              </a:rPr>
              <a:t>be the size of melons</a:t>
            </a:r>
            <a:r>
              <a:rPr lang="en-US" sz="2400" dirty="0" smtClean="0">
                <a:solidFill>
                  <a:schemeClr val="tx1"/>
                </a:solidFill>
                <a:latin typeface="+mn-lt"/>
                <a:ea typeface="+mn-ea"/>
                <a:cs typeface="+mn-cs"/>
              </a:rPr>
              <a:t>!</a:t>
            </a:r>
          </a:p>
          <a:p>
            <a:pPr>
              <a:buNone/>
            </a:pPr>
            <a:r>
              <a:rPr lang="en-US" sz="2400" b="1" dirty="0">
                <a:solidFill>
                  <a:schemeClr val="tx1"/>
                </a:solidFill>
                <a:latin typeface="+mn-lt"/>
                <a:ea typeface="+mn-ea"/>
                <a:cs typeface="+mn-cs"/>
              </a:rPr>
              <a:t>CONEJO (</a:t>
            </a:r>
            <a:r>
              <a:rPr lang="en-US" sz="2400" b="1" i="1" dirty="0">
                <a:solidFill>
                  <a:schemeClr val="tx1"/>
                </a:solidFill>
                <a:latin typeface="+mn-lt"/>
                <a:ea typeface="+mn-ea"/>
                <a:cs typeface="+mn-cs"/>
              </a:rPr>
              <a:t>Frightened; </a:t>
            </a:r>
            <a:r>
              <a:rPr lang="en-US" sz="2400" b="1" i="1" dirty="0" smtClean="0">
                <a:solidFill>
                  <a:schemeClr val="tx1"/>
                </a:solidFill>
                <a:latin typeface="+mn-lt"/>
                <a:ea typeface="+mn-ea"/>
                <a:cs typeface="+mn-cs"/>
              </a:rPr>
              <a:t>releasing </a:t>
            </a:r>
            <a:r>
              <a:rPr lang="en-US" sz="2400" i="1" dirty="0" smtClean="0">
                <a:solidFill>
                  <a:schemeClr val="tx1"/>
                </a:solidFill>
                <a:latin typeface="+mn-lt"/>
                <a:ea typeface="+mn-ea"/>
                <a:cs typeface="+mn-cs"/>
              </a:rPr>
              <a:t>TEJON</a:t>
            </a:r>
            <a:r>
              <a:rPr lang="en-US" sz="2400" i="1" dirty="0">
                <a:solidFill>
                  <a:schemeClr val="tx1"/>
                </a:solidFill>
                <a:latin typeface="+mn-lt"/>
                <a:ea typeface="+mn-ea"/>
                <a:cs typeface="+mn-cs"/>
              </a:rPr>
              <a:t>): </a:t>
            </a:r>
            <a:endParaRPr lang="en-US" sz="2400" i="1" dirty="0" smtClean="0">
              <a:solidFill>
                <a:schemeClr val="tx1"/>
              </a:solidFill>
              <a:latin typeface="+mn-lt"/>
              <a:ea typeface="+mn-ea"/>
              <a:cs typeface="+mn-cs"/>
            </a:endParaRPr>
          </a:p>
          <a:p>
            <a:pPr>
              <a:buNone/>
            </a:pPr>
            <a:r>
              <a:rPr lang="en-US" sz="2400" i="1" dirty="0"/>
              <a:t> </a:t>
            </a:r>
            <a:r>
              <a:rPr lang="en-US" sz="2400" i="1" dirty="0" smtClean="0"/>
              <a:t>    </a:t>
            </a:r>
            <a:r>
              <a:rPr lang="en-US" sz="2400" i="1" dirty="0" smtClean="0">
                <a:solidFill>
                  <a:schemeClr val="tx1"/>
                </a:solidFill>
                <a:latin typeface="+mn-lt"/>
                <a:ea typeface="+mn-ea"/>
                <a:cs typeface="+mn-cs"/>
              </a:rPr>
              <a:t>Really</a:t>
            </a:r>
            <a:r>
              <a:rPr lang="en-US" sz="2400" i="1" dirty="0">
                <a:solidFill>
                  <a:schemeClr val="tx1"/>
                </a:solidFill>
                <a:latin typeface="+mn-lt"/>
                <a:ea typeface="+mn-ea"/>
                <a:cs typeface="+mn-cs"/>
              </a:rPr>
              <a:t>? Where can I go?</a:t>
            </a:r>
            <a:endParaRPr 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idx="1"/>
          </p:nvPr>
        </p:nvSpPr>
        <p:spPr>
          <a:xfrm>
            <a:off x="457200" y="381000"/>
            <a:ext cx="8229600" cy="5745163"/>
          </a:xfrm>
        </p:spPr>
        <p:txBody>
          <a:bodyPr/>
          <a:lstStyle/>
          <a:p>
            <a:pPr>
              <a:buNone/>
            </a:pPr>
            <a:r>
              <a:rPr lang="en-US" sz="2400" b="1" dirty="0">
                <a:solidFill>
                  <a:schemeClr val="tx1"/>
                </a:solidFill>
                <a:latin typeface="+mn-lt"/>
                <a:ea typeface="+mn-ea"/>
                <a:cs typeface="+mn-cs"/>
              </a:rPr>
              <a:t>TEJON: </a:t>
            </a:r>
            <a:r>
              <a:rPr lang="en-US" sz="2400" dirty="0">
                <a:solidFill>
                  <a:schemeClr val="tx1"/>
                </a:solidFill>
                <a:latin typeface="+mn-lt"/>
                <a:ea typeface="+mn-ea"/>
                <a:cs typeface="+mn-cs"/>
              </a:rPr>
              <a:t>If you have any sense at all</a:t>
            </a:r>
            <a:r>
              <a:rPr lang="en-US" sz="2400" dirty="0" smtClean="0">
                <a:solidFill>
                  <a:schemeClr val="tx1"/>
                </a:solidFill>
                <a:latin typeface="+mn-lt"/>
                <a:ea typeface="+mn-ea"/>
                <a:cs typeface="+mn-cs"/>
              </a:rPr>
              <a:t>, </a:t>
            </a:r>
            <a:r>
              <a:rPr lang="en-US" sz="2400" dirty="0" err="1" smtClean="0">
                <a:solidFill>
                  <a:schemeClr val="tx1"/>
                </a:solidFill>
                <a:latin typeface="+mn-lt"/>
                <a:ea typeface="+mn-ea"/>
                <a:cs typeface="+mn-cs"/>
              </a:rPr>
              <a:t>Señor</a:t>
            </a:r>
            <a:r>
              <a:rPr lang="en-US" sz="2400" dirty="0" smtClean="0">
                <a:solidFill>
                  <a:schemeClr val="tx1"/>
                </a:solidFill>
                <a:latin typeface="+mn-lt"/>
                <a:ea typeface="+mn-ea"/>
                <a:cs typeface="+mn-cs"/>
              </a:rPr>
              <a:t> </a:t>
            </a:r>
            <a:r>
              <a:rPr lang="en-US" sz="2400" dirty="0" err="1">
                <a:solidFill>
                  <a:schemeClr val="tx1"/>
                </a:solidFill>
                <a:latin typeface="+mn-lt"/>
                <a:ea typeface="+mn-ea"/>
                <a:cs typeface="+mn-cs"/>
              </a:rPr>
              <a:t>Conejo</a:t>
            </a:r>
            <a:r>
              <a:rPr lang="en-US" sz="2400" dirty="0">
                <a:solidFill>
                  <a:schemeClr val="tx1"/>
                </a:solidFill>
                <a:latin typeface="+mn-lt"/>
                <a:ea typeface="+mn-ea"/>
                <a:cs typeface="+mn-cs"/>
              </a:rPr>
              <a:t>, you will crawl into </a:t>
            </a:r>
            <a:r>
              <a:rPr lang="en-US" sz="2400" dirty="0" smtClean="0">
                <a:solidFill>
                  <a:schemeClr val="tx1"/>
                </a:solidFill>
                <a:latin typeface="+mn-lt"/>
                <a:ea typeface="+mn-ea"/>
                <a:cs typeface="+mn-cs"/>
              </a:rPr>
              <a:t>that hollow </a:t>
            </a:r>
            <a:r>
              <a:rPr lang="en-US" sz="2400" dirty="0">
                <a:solidFill>
                  <a:schemeClr val="tx1"/>
                </a:solidFill>
                <a:latin typeface="+mn-lt"/>
                <a:ea typeface="+mn-ea"/>
                <a:cs typeface="+mn-cs"/>
              </a:rPr>
              <a:t>log (</a:t>
            </a:r>
            <a:r>
              <a:rPr lang="en-US" sz="2400" i="1" dirty="0">
                <a:solidFill>
                  <a:schemeClr val="tx1"/>
                </a:solidFill>
                <a:latin typeface="+mn-lt"/>
                <a:ea typeface="+mn-ea"/>
                <a:cs typeface="+mn-cs"/>
              </a:rPr>
              <a:t>Points) and wait for the</a:t>
            </a:r>
          </a:p>
          <a:p>
            <a:pPr>
              <a:buNone/>
            </a:pPr>
            <a:r>
              <a:rPr lang="en-US" sz="2400" dirty="0" smtClean="0">
                <a:solidFill>
                  <a:schemeClr val="tx1"/>
                </a:solidFill>
                <a:latin typeface="+mn-lt"/>
                <a:ea typeface="+mn-ea"/>
                <a:cs typeface="+mn-cs"/>
              </a:rPr>
              <a:t>     storm </a:t>
            </a:r>
            <a:r>
              <a:rPr lang="en-US" sz="2400" dirty="0">
                <a:solidFill>
                  <a:schemeClr val="tx1"/>
                </a:solidFill>
                <a:latin typeface="+mn-lt"/>
                <a:ea typeface="+mn-ea"/>
                <a:cs typeface="+mn-cs"/>
              </a:rPr>
              <a:t>to pass. (</a:t>
            </a:r>
            <a:r>
              <a:rPr lang="en-US" sz="2400" i="1" dirty="0">
                <a:solidFill>
                  <a:schemeClr val="tx1"/>
                </a:solidFill>
                <a:latin typeface="+mn-lt"/>
                <a:ea typeface="+mn-ea"/>
                <a:cs typeface="+mn-cs"/>
              </a:rPr>
              <a:t>Hurries away) As </a:t>
            </a:r>
            <a:r>
              <a:rPr lang="en-US" sz="2400" i="1" dirty="0" smtClean="0">
                <a:solidFill>
                  <a:schemeClr val="tx1"/>
                </a:solidFill>
                <a:latin typeface="+mn-lt"/>
                <a:ea typeface="+mn-ea"/>
                <a:cs typeface="+mn-cs"/>
              </a:rPr>
              <a:t>for </a:t>
            </a:r>
            <a:r>
              <a:rPr lang="en-US" sz="2400" dirty="0" smtClean="0">
                <a:solidFill>
                  <a:schemeClr val="tx1"/>
                </a:solidFill>
                <a:latin typeface="+mn-lt"/>
                <a:ea typeface="+mn-ea"/>
                <a:cs typeface="+mn-cs"/>
              </a:rPr>
              <a:t>me</a:t>
            </a:r>
            <a:r>
              <a:rPr lang="en-US" sz="2400" dirty="0">
                <a:solidFill>
                  <a:schemeClr val="tx1"/>
                </a:solidFill>
                <a:latin typeface="+mn-lt"/>
                <a:ea typeface="+mn-ea"/>
                <a:cs typeface="+mn-cs"/>
              </a:rPr>
              <a:t>, I must hurry back to my children</a:t>
            </a:r>
            <a:r>
              <a:rPr lang="en-US" sz="2400" dirty="0" smtClean="0">
                <a:solidFill>
                  <a:schemeClr val="tx1"/>
                </a:solidFill>
                <a:latin typeface="+mn-lt"/>
                <a:ea typeface="+mn-ea"/>
                <a:cs typeface="+mn-cs"/>
              </a:rPr>
              <a:t>!  (</a:t>
            </a:r>
            <a:r>
              <a:rPr lang="en-US" sz="2400" i="1" dirty="0">
                <a:solidFill>
                  <a:schemeClr val="tx1"/>
                </a:solidFill>
                <a:latin typeface="+mn-lt"/>
                <a:ea typeface="+mn-ea"/>
                <a:cs typeface="+mn-cs"/>
              </a:rPr>
              <a:t>TEJON exits. CONEJO, in panic,</a:t>
            </a:r>
          </a:p>
          <a:p>
            <a:pPr>
              <a:buNone/>
            </a:pPr>
            <a:r>
              <a:rPr lang="en-US" sz="2400" i="1" dirty="0" smtClean="0">
                <a:solidFill>
                  <a:schemeClr val="tx1"/>
                </a:solidFill>
                <a:latin typeface="+mn-lt"/>
                <a:ea typeface="+mn-ea"/>
                <a:cs typeface="+mn-cs"/>
              </a:rPr>
              <a:t>    rushes </a:t>
            </a:r>
            <a:r>
              <a:rPr lang="en-US" sz="2400" i="1" dirty="0">
                <a:solidFill>
                  <a:schemeClr val="tx1"/>
                </a:solidFill>
                <a:latin typeface="+mn-lt"/>
                <a:ea typeface="+mn-ea"/>
                <a:cs typeface="+mn-cs"/>
              </a:rPr>
              <a:t>over to log and wiggles in, </a:t>
            </a:r>
            <a:r>
              <a:rPr lang="en-US" sz="2400" i="1" dirty="0" smtClean="0">
                <a:solidFill>
                  <a:schemeClr val="tx1"/>
                </a:solidFill>
                <a:latin typeface="+mn-lt"/>
                <a:ea typeface="+mn-ea"/>
                <a:cs typeface="+mn-cs"/>
              </a:rPr>
              <a:t>tail first.)</a:t>
            </a:r>
          </a:p>
          <a:p>
            <a:pPr>
              <a:buNone/>
            </a:pPr>
            <a:endParaRPr lang="en-US" sz="2400" i="1" dirty="0"/>
          </a:p>
          <a:p>
            <a:pPr>
              <a:buNone/>
            </a:pPr>
            <a:endParaRPr lang="en-US" sz="2400" dirty="0"/>
          </a:p>
        </p:txBody>
      </p:sp>
      <p:pic>
        <p:nvPicPr>
          <p:cNvPr id="6" name="Picture 20" descr="C:\Users\Tanya\Pictures\Microsoft Clip Organizer\dd00109_.wmf"/>
          <p:cNvPicPr>
            <a:picLocks noChangeAspect="1" noChangeArrowheads="1"/>
          </p:cNvPicPr>
          <p:nvPr/>
        </p:nvPicPr>
        <p:blipFill>
          <a:blip r:embed="rId3"/>
          <a:srcRect/>
          <a:stretch>
            <a:fillRect/>
          </a:stretch>
        </p:blipFill>
        <p:spPr bwMode="auto">
          <a:xfrm>
            <a:off x="228600" y="4191000"/>
            <a:ext cx="6055068" cy="2362200"/>
          </a:xfrm>
          <a:prstGeom prst="rect">
            <a:avLst/>
          </a:prstGeom>
          <a:noFill/>
        </p:spPr>
      </p:pic>
      <p:sp>
        <p:nvSpPr>
          <p:cNvPr id="7" name="TextBox 6"/>
          <p:cNvSpPr txBox="1"/>
          <p:nvPr/>
        </p:nvSpPr>
        <p:spPr>
          <a:xfrm>
            <a:off x="1371600" y="4495800"/>
            <a:ext cx="3810000" cy="1477328"/>
          </a:xfrm>
          <a:prstGeom prst="rect">
            <a:avLst/>
          </a:prstGeom>
          <a:noFill/>
        </p:spPr>
        <p:txBody>
          <a:bodyPr wrap="square" rtlCol="0">
            <a:spAutoFit/>
          </a:bodyPr>
          <a:lstStyle/>
          <a:p>
            <a:r>
              <a:rPr lang="en-US" b="1" dirty="0" smtClean="0">
                <a:solidFill>
                  <a:srgbClr val="FF0000"/>
                </a:solidFill>
              </a:rPr>
              <a:t>How did the dialogue</a:t>
            </a:r>
          </a:p>
          <a:p>
            <a:r>
              <a:rPr lang="en-US" b="1" dirty="0" smtClean="0">
                <a:solidFill>
                  <a:srgbClr val="FF0000"/>
                </a:solidFill>
              </a:rPr>
              <a:t>and stage directions</a:t>
            </a:r>
          </a:p>
          <a:p>
            <a:r>
              <a:rPr lang="en-US" b="1" dirty="0" smtClean="0">
                <a:solidFill>
                  <a:srgbClr val="FF0000"/>
                </a:solidFill>
              </a:rPr>
              <a:t>support the events in the play?</a:t>
            </a:r>
          </a:p>
          <a:p>
            <a:r>
              <a:rPr lang="en-US" b="1" dirty="0" smtClean="0">
                <a:solidFill>
                  <a:srgbClr val="FF0000"/>
                </a:solidFill>
              </a:rPr>
              <a:t>Could the setting be another character?</a:t>
            </a:r>
            <a:endParaRPr lang="en-US" b="1" dirty="0">
              <a:solidFill>
                <a:srgbClr val="FF0000"/>
              </a:solidFill>
            </a:endParaRPr>
          </a:p>
        </p:txBody>
      </p:sp>
      <p:sp>
        <p:nvSpPr>
          <p:cNvPr id="8" name="TextBox 7"/>
          <p:cNvSpPr txBox="1"/>
          <p:nvPr/>
        </p:nvSpPr>
        <p:spPr>
          <a:xfrm>
            <a:off x="762000" y="2438400"/>
            <a:ext cx="7543800" cy="1754326"/>
          </a:xfrm>
          <a:prstGeom prst="rect">
            <a:avLst/>
          </a:prstGeom>
          <a:noFill/>
          <a:ln>
            <a:solidFill>
              <a:srgbClr val="FF0000"/>
            </a:solidFill>
          </a:ln>
        </p:spPr>
        <p:txBody>
          <a:bodyPr wrap="square" rtlCol="0">
            <a:spAutoFit/>
          </a:bodyPr>
          <a:lstStyle/>
          <a:p>
            <a:r>
              <a:rPr lang="en-US" dirty="0" smtClean="0">
                <a:solidFill>
                  <a:srgbClr val="FF0000"/>
                </a:solidFill>
              </a:rPr>
              <a:t>The setting moved the events in the play along.  The storm (setting)  was used as a way for </a:t>
            </a:r>
            <a:r>
              <a:rPr lang="en-US" dirty="0" err="1" smtClean="0">
                <a:solidFill>
                  <a:srgbClr val="FF0000"/>
                </a:solidFill>
              </a:rPr>
              <a:t>Tejon</a:t>
            </a:r>
            <a:r>
              <a:rPr lang="en-US" dirty="0" smtClean="0">
                <a:solidFill>
                  <a:srgbClr val="FF0000"/>
                </a:solidFill>
              </a:rPr>
              <a:t> to trick </a:t>
            </a:r>
            <a:r>
              <a:rPr lang="en-US" dirty="0" err="1" smtClean="0">
                <a:solidFill>
                  <a:srgbClr val="FF0000"/>
                </a:solidFill>
              </a:rPr>
              <a:t>Canejo</a:t>
            </a:r>
            <a:r>
              <a:rPr lang="en-US" dirty="0" smtClean="0">
                <a:solidFill>
                  <a:srgbClr val="FF0000"/>
                </a:solidFill>
              </a:rPr>
              <a:t>.   </a:t>
            </a:r>
            <a:r>
              <a:rPr lang="en-US" dirty="0" err="1" smtClean="0">
                <a:solidFill>
                  <a:srgbClr val="FF0000"/>
                </a:solidFill>
              </a:rPr>
              <a:t>Canejo</a:t>
            </a:r>
            <a:r>
              <a:rPr lang="en-US" dirty="0" smtClean="0">
                <a:solidFill>
                  <a:srgbClr val="FF0000"/>
                </a:solidFill>
              </a:rPr>
              <a:t> used the setting to hide when he felt panic. The setting could be seen as a character in this play because it is as important to the plot as the characters.   Without the storm the events in the plot would not move along or be as interesting.</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20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The setting can help create a mood.</a:t>
            </a:r>
            <a:endParaRPr lang="en-US" sz="3600" b="1" dirty="0"/>
          </a:p>
        </p:txBody>
      </p:sp>
      <p:sp>
        <p:nvSpPr>
          <p:cNvPr id="3" name="Content Placeholder 2"/>
          <p:cNvSpPr>
            <a:spLocks noGrp="1"/>
          </p:cNvSpPr>
          <p:nvPr>
            <p:ph idx="1"/>
          </p:nvPr>
        </p:nvSpPr>
        <p:spPr/>
        <p:txBody>
          <a:bodyPr/>
          <a:lstStyle/>
          <a:p>
            <a:r>
              <a:rPr lang="en-US" dirty="0" smtClean="0"/>
              <a:t>Mood is the atmosphere or feelings created by a literary work.</a:t>
            </a:r>
          </a:p>
          <a:p>
            <a:r>
              <a:rPr lang="en-US" dirty="0" smtClean="0"/>
              <a:t>They can be positive (joyous) or negative (dreary).</a:t>
            </a:r>
          </a:p>
          <a:p>
            <a:pPr>
              <a:buNone/>
            </a:pPr>
            <a:endParaRPr lang="en-US" dirty="0"/>
          </a:p>
        </p:txBody>
      </p:sp>
      <p:pic>
        <p:nvPicPr>
          <p:cNvPr id="4" name="Picture 20" descr="C:\Users\Tanya\Pictures\Microsoft Clip Organizer\dd00109_.wmf"/>
          <p:cNvPicPr>
            <a:picLocks noChangeAspect="1" noChangeArrowheads="1"/>
          </p:cNvPicPr>
          <p:nvPr/>
        </p:nvPicPr>
        <p:blipFill>
          <a:blip r:embed="rId3"/>
          <a:srcRect/>
          <a:stretch>
            <a:fillRect/>
          </a:stretch>
        </p:blipFill>
        <p:spPr bwMode="auto">
          <a:xfrm>
            <a:off x="228600" y="4191000"/>
            <a:ext cx="6055068" cy="2362200"/>
          </a:xfrm>
          <a:prstGeom prst="rect">
            <a:avLst/>
          </a:prstGeom>
          <a:noFill/>
        </p:spPr>
      </p:pic>
      <p:sp>
        <p:nvSpPr>
          <p:cNvPr id="5" name="TextBox 4"/>
          <p:cNvSpPr txBox="1"/>
          <p:nvPr/>
        </p:nvSpPr>
        <p:spPr>
          <a:xfrm>
            <a:off x="1371600" y="4648200"/>
            <a:ext cx="3810000" cy="1200329"/>
          </a:xfrm>
          <a:prstGeom prst="rect">
            <a:avLst/>
          </a:prstGeom>
          <a:noFill/>
        </p:spPr>
        <p:txBody>
          <a:bodyPr wrap="square" rtlCol="0">
            <a:spAutoFit/>
          </a:bodyPr>
          <a:lstStyle/>
          <a:p>
            <a:r>
              <a:rPr lang="en-US" b="1" dirty="0" smtClean="0">
                <a:solidFill>
                  <a:srgbClr val="FF0000"/>
                </a:solidFill>
              </a:rPr>
              <a:t>Read the poem on the</a:t>
            </a:r>
          </a:p>
          <a:p>
            <a:r>
              <a:rPr lang="en-US" b="1" dirty="0" smtClean="0">
                <a:solidFill>
                  <a:srgbClr val="FF0000"/>
                </a:solidFill>
              </a:rPr>
              <a:t>next slide and identify </a:t>
            </a:r>
          </a:p>
          <a:p>
            <a:r>
              <a:rPr lang="en-US" b="1" dirty="0" smtClean="0">
                <a:solidFill>
                  <a:srgbClr val="FF0000"/>
                </a:solidFill>
              </a:rPr>
              <a:t>how the setting helps create the</a:t>
            </a:r>
          </a:p>
          <a:p>
            <a:r>
              <a:rPr lang="en-US" b="1" dirty="0" smtClean="0">
                <a:solidFill>
                  <a:srgbClr val="FF0000"/>
                </a:solidFill>
              </a:rPr>
              <a:t>mood.</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3200" b="1" dirty="0" smtClean="0"/>
              <a:t>A Fish in a Spaceship by </a:t>
            </a:r>
            <a:r>
              <a:rPr lang="en-US" sz="3200" b="1" dirty="0" err="1" smtClean="0"/>
              <a:t>Kenn</a:t>
            </a:r>
            <a:r>
              <a:rPr lang="en-US" sz="3200" b="1" dirty="0" smtClean="0"/>
              <a:t> Nesbitt</a:t>
            </a:r>
            <a:endParaRPr lang="en-US" sz="3200" b="1" dirty="0"/>
          </a:p>
        </p:txBody>
      </p:sp>
      <p:sp>
        <p:nvSpPr>
          <p:cNvPr id="3" name="Content Placeholder 2"/>
          <p:cNvSpPr>
            <a:spLocks noGrp="1"/>
          </p:cNvSpPr>
          <p:nvPr>
            <p:ph idx="1"/>
          </p:nvPr>
        </p:nvSpPr>
        <p:spPr>
          <a:xfrm>
            <a:off x="228600" y="914400"/>
            <a:ext cx="8229600" cy="4525963"/>
          </a:xfrm>
        </p:spPr>
        <p:txBody>
          <a:bodyPr/>
          <a:lstStyle/>
          <a:p>
            <a:pPr indent="0">
              <a:buNone/>
            </a:pPr>
            <a:r>
              <a:rPr lang="en-US" sz="2200" dirty="0" smtClean="0"/>
              <a:t>A fish in a spaceship is flying through school. </a:t>
            </a:r>
          </a:p>
          <a:p>
            <a:pPr indent="0">
              <a:buNone/>
            </a:pPr>
            <a:r>
              <a:rPr lang="en-US" sz="2200" dirty="0" smtClean="0"/>
              <a:t>A dinosaur's dancing on top of a stool. </a:t>
            </a:r>
          </a:p>
          <a:p>
            <a:pPr indent="0">
              <a:buNone/>
            </a:pPr>
            <a:r>
              <a:rPr lang="en-US" sz="2200" dirty="0" smtClean="0"/>
              <a:t>The library's loaded with orange baboons, in purple tuxedos with bows and balloons. </a:t>
            </a:r>
          </a:p>
          <a:p>
            <a:pPr indent="0">
              <a:buNone/>
            </a:pPr>
            <a:r>
              <a:rPr lang="en-US" sz="2200" dirty="0" smtClean="0"/>
              <a:t>The pigs on the playground are having a race while pencils parade in their linens and lace. </a:t>
            </a:r>
          </a:p>
          <a:p>
            <a:pPr indent="0">
              <a:buNone/>
            </a:pPr>
            <a:r>
              <a:rPr lang="en-US" sz="2200" dirty="0" smtClean="0"/>
              <a:t>As camels do cartwheels and elephants fly, bananas are baking a broccoli pie. </a:t>
            </a:r>
          </a:p>
          <a:p>
            <a:pPr indent="0">
              <a:buNone/>
            </a:pPr>
            <a:r>
              <a:rPr lang="en-US" sz="2200" dirty="0" smtClean="0"/>
              <a:t>A hundred gorillas are painting the walls, while robots on rockets careen through the halls. </a:t>
            </a:r>
          </a:p>
          <a:p>
            <a:pPr indent="0">
              <a:buNone/>
            </a:pPr>
            <a:r>
              <a:rPr lang="en-US" sz="2200" dirty="0" smtClean="0"/>
              <a:t>Tomatoes are teaching in all of the classes. </a:t>
            </a:r>
          </a:p>
          <a:p>
            <a:pPr indent="0">
              <a:buNone/>
            </a:pPr>
            <a:r>
              <a:rPr lang="en-US" sz="2200" dirty="0" smtClean="0"/>
              <a:t>Or maybe, just maybe, I need some new glasses.</a:t>
            </a:r>
            <a:endParaRPr lang="en-US" sz="2200" dirty="0"/>
          </a:p>
        </p:txBody>
      </p:sp>
      <p:sp>
        <p:nvSpPr>
          <p:cNvPr id="4" name="TextBox 3"/>
          <p:cNvSpPr txBox="1"/>
          <p:nvPr/>
        </p:nvSpPr>
        <p:spPr>
          <a:xfrm>
            <a:off x="914400" y="5638800"/>
            <a:ext cx="5334000" cy="923330"/>
          </a:xfrm>
          <a:prstGeom prst="rect">
            <a:avLst/>
          </a:prstGeom>
          <a:noFill/>
          <a:ln>
            <a:solidFill>
              <a:srgbClr val="FF0000"/>
            </a:solidFill>
          </a:ln>
        </p:spPr>
        <p:txBody>
          <a:bodyPr wrap="square" rtlCol="0">
            <a:spAutoFit/>
          </a:bodyPr>
          <a:lstStyle/>
          <a:p>
            <a:r>
              <a:rPr lang="en-US" dirty="0" smtClean="0">
                <a:solidFill>
                  <a:srgbClr val="FF0000"/>
                </a:solidFill>
              </a:rPr>
              <a:t>The mood is humorous or comical.  The setting is filled with impossible, funny descriptions.  For example dinosaurs dancing on top of a stool.</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43400" y="1219200"/>
            <a:ext cx="4191000" cy="1470025"/>
          </a:xfrm>
        </p:spPr>
        <p:txBody>
          <a:bodyPr/>
          <a:lstStyle/>
          <a:p>
            <a:r>
              <a:rPr lang="en-US" dirty="0" smtClean="0"/>
              <a:t>Think of a place you have been.</a:t>
            </a:r>
            <a:endParaRPr lang="en-US" dirty="0"/>
          </a:p>
        </p:txBody>
      </p:sp>
      <p:sp>
        <p:nvSpPr>
          <p:cNvPr id="3" name="Subtitle 2"/>
          <p:cNvSpPr>
            <a:spLocks noGrp="1"/>
          </p:cNvSpPr>
          <p:nvPr>
            <p:ph type="subTitle" idx="1"/>
          </p:nvPr>
        </p:nvSpPr>
        <p:spPr>
          <a:xfrm>
            <a:off x="4724400" y="2895600"/>
            <a:ext cx="3733800" cy="3200400"/>
          </a:xfrm>
        </p:spPr>
        <p:txBody>
          <a:bodyPr/>
          <a:lstStyle/>
          <a:p>
            <a:r>
              <a:rPr lang="en-US" dirty="0" smtClean="0"/>
              <a:t>Describe the setting to your partner and see if they can guess where and when your setting is.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b="1" dirty="0" smtClean="0"/>
              <a:t>What is the setting?</a:t>
            </a:r>
            <a:endParaRPr lang="en-US" b="1" dirty="0"/>
          </a:p>
        </p:txBody>
      </p:sp>
      <p:sp>
        <p:nvSpPr>
          <p:cNvPr id="4099" name="Rectangle 3"/>
          <p:cNvSpPr>
            <a:spLocks noGrp="1" noChangeArrowheads="1"/>
          </p:cNvSpPr>
          <p:nvPr>
            <p:ph type="body" idx="1"/>
          </p:nvPr>
        </p:nvSpPr>
        <p:spPr>
          <a:xfrm>
            <a:off x="457200" y="1295400"/>
            <a:ext cx="8229600" cy="4525963"/>
          </a:xfrm>
        </p:spPr>
        <p:txBody>
          <a:bodyPr/>
          <a:lstStyle/>
          <a:p>
            <a:r>
              <a:rPr lang="en-US" dirty="0" smtClean="0"/>
              <a:t>The setting of a story is the place where the story happens and the time when it happens.</a:t>
            </a:r>
          </a:p>
          <a:p>
            <a:r>
              <a:rPr lang="en-US" dirty="0" smtClean="0"/>
              <a:t>The setting can be real or imaginary.</a:t>
            </a:r>
          </a:p>
          <a:p>
            <a:r>
              <a:rPr lang="en-US" dirty="0" smtClean="0"/>
              <a:t>Characters interact with the setting to show and tell a story. </a:t>
            </a:r>
          </a:p>
          <a:p>
            <a:r>
              <a:rPr lang="en-US" dirty="0" smtClean="0"/>
              <a:t>Setting helps the reader share what the characters see, hear, smell, and touch.</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When your focus is setting, look for words that tell about:</a:t>
            </a:r>
            <a:endParaRPr lang="en-US" b="1" dirty="0"/>
          </a:p>
        </p:txBody>
      </p:sp>
      <p:sp>
        <p:nvSpPr>
          <p:cNvPr id="3" name="Content Placeholder 2"/>
          <p:cNvSpPr>
            <a:spLocks noGrp="1"/>
          </p:cNvSpPr>
          <p:nvPr>
            <p:ph idx="1"/>
          </p:nvPr>
        </p:nvSpPr>
        <p:spPr>
          <a:xfrm>
            <a:off x="457200" y="1600200"/>
            <a:ext cx="8229600" cy="4876800"/>
          </a:xfrm>
        </p:spPr>
        <p:txBody>
          <a:bodyPr/>
          <a:lstStyle/>
          <a:p>
            <a:r>
              <a:rPr lang="en-US" dirty="0" smtClean="0"/>
              <a:t>Time of day, day of the week, month, or season </a:t>
            </a:r>
            <a:r>
              <a:rPr lang="en-US" i="1" dirty="0" smtClean="0">
                <a:solidFill>
                  <a:srgbClr val="FF0000"/>
                </a:solidFill>
              </a:rPr>
              <a:t>(today, 3:00, Sunday, April, Fall)</a:t>
            </a:r>
          </a:p>
          <a:p>
            <a:r>
              <a:rPr lang="en-US" dirty="0" smtClean="0"/>
              <a:t>Specific dates or historical details </a:t>
            </a:r>
            <a:r>
              <a:rPr lang="en-US" i="1" dirty="0" smtClean="0">
                <a:solidFill>
                  <a:srgbClr val="FF0000"/>
                </a:solidFill>
              </a:rPr>
              <a:t>(July 4, 1776)</a:t>
            </a:r>
          </a:p>
          <a:p>
            <a:r>
              <a:rPr lang="en-US" dirty="0" smtClean="0"/>
              <a:t>Place names, such as city, state, or country </a:t>
            </a:r>
            <a:r>
              <a:rPr lang="en-US" i="1" dirty="0" smtClean="0">
                <a:solidFill>
                  <a:srgbClr val="FF0000"/>
                </a:solidFill>
              </a:rPr>
              <a:t>(Cambridge, Maryland, America)</a:t>
            </a:r>
          </a:p>
          <a:p>
            <a:r>
              <a:rPr lang="en-US" dirty="0" smtClean="0"/>
              <a:t>Physical surroundings, such as weather, buildings, and landscape </a:t>
            </a:r>
            <a:r>
              <a:rPr lang="en-US" i="1" dirty="0" smtClean="0">
                <a:solidFill>
                  <a:srgbClr val="FF0000"/>
                </a:solidFill>
              </a:rPr>
              <a:t>(rainy, castle, fields)</a:t>
            </a:r>
            <a:endParaRPr lang="en-US" i="1"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140" name="Picture 20" descr="C:\Users\Tanya\Pictures\Microsoft Clip Organizer\dd00109_.wmf"/>
          <p:cNvPicPr>
            <a:picLocks noChangeAspect="1" noChangeArrowheads="1"/>
          </p:cNvPicPr>
          <p:nvPr/>
        </p:nvPicPr>
        <p:blipFill>
          <a:blip r:embed="rId4"/>
          <a:srcRect/>
          <a:stretch>
            <a:fillRect/>
          </a:stretch>
        </p:blipFill>
        <p:spPr bwMode="auto">
          <a:xfrm>
            <a:off x="3810000" y="4495800"/>
            <a:ext cx="2542515" cy="2161597"/>
          </a:xfrm>
          <a:prstGeom prst="rect">
            <a:avLst/>
          </a:prstGeom>
          <a:noFill/>
        </p:spPr>
      </p:pic>
      <p:sp>
        <p:nvSpPr>
          <p:cNvPr id="5122" name="Rectangle 2"/>
          <p:cNvSpPr>
            <a:spLocks noGrp="1" noChangeArrowheads="1"/>
          </p:cNvSpPr>
          <p:nvPr>
            <p:ph type="title"/>
          </p:nvPr>
        </p:nvSpPr>
        <p:spPr/>
        <p:txBody>
          <a:bodyPr/>
          <a:lstStyle/>
          <a:p>
            <a:r>
              <a:rPr lang="en-US" sz="3600" b="1" dirty="0" smtClean="0"/>
              <a:t>Use Picture Clues to Identify Setting</a:t>
            </a:r>
            <a:endParaRPr lang="en-US" sz="3600" b="1" dirty="0"/>
          </a:p>
        </p:txBody>
      </p:sp>
      <p:sp>
        <p:nvSpPr>
          <p:cNvPr id="5129" name="AutoShape 9" descr="bessie_cow_dancing_crazy_hg_clr.gif"/>
          <p:cNvSpPr>
            <a:spLocks noChangeAspect="1" noChangeArrowheads="1"/>
          </p:cNvSpPr>
          <p:nvPr/>
        </p:nvSpPr>
        <p:spPr bwMode="auto">
          <a:xfrm>
            <a:off x="4292600" y="3862388"/>
            <a:ext cx="304800" cy="304800"/>
          </a:xfrm>
          <a:prstGeom prst="rect">
            <a:avLst/>
          </a:prstGeom>
          <a:noFill/>
        </p:spPr>
        <p:txBody>
          <a:bodyPr/>
          <a:lstStyle/>
          <a:p>
            <a:endParaRPr lang="en-US" dirty="0"/>
          </a:p>
        </p:txBody>
      </p:sp>
      <p:pic>
        <p:nvPicPr>
          <p:cNvPr id="5135" name="Picture 15" descr="http://www.gummylump.com/files/product/a_130.farm-friends-floor-jigsaw-puzzle.jpg"/>
          <p:cNvPicPr>
            <a:picLocks noChangeAspect="1" noChangeArrowheads="1"/>
          </p:cNvPicPr>
          <p:nvPr/>
        </p:nvPicPr>
        <p:blipFill>
          <a:blip r:embed="rId5"/>
          <a:srcRect/>
          <a:stretch>
            <a:fillRect/>
          </a:stretch>
        </p:blipFill>
        <p:spPr bwMode="auto">
          <a:xfrm>
            <a:off x="5334000" y="1295400"/>
            <a:ext cx="2747125" cy="1828800"/>
          </a:xfrm>
          <a:prstGeom prst="rect">
            <a:avLst/>
          </a:prstGeom>
          <a:noFill/>
        </p:spPr>
      </p:pic>
      <p:pic>
        <p:nvPicPr>
          <p:cNvPr id="5137" name="Picture 17" descr="http://pennyparker2.com/winter4.jpg"/>
          <p:cNvPicPr>
            <a:picLocks noChangeAspect="1" noChangeArrowheads="1"/>
          </p:cNvPicPr>
          <p:nvPr/>
        </p:nvPicPr>
        <p:blipFill>
          <a:blip r:embed="rId6"/>
          <a:srcRect/>
          <a:stretch>
            <a:fillRect/>
          </a:stretch>
        </p:blipFill>
        <p:spPr bwMode="auto">
          <a:xfrm>
            <a:off x="762000" y="1447800"/>
            <a:ext cx="2438400" cy="1828800"/>
          </a:xfrm>
          <a:prstGeom prst="rect">
            <a:avLst/>
          </a:prstGeom>
          <a:noFill/>
        </p:spPr>
      </p:pic>
      <p:pic>
        <p:nvPicPr>
          <p:cNvPr id="5139" name="Picture 19" descr="http://www.creativematch.co.uk/newsfiles/jonsayer.jpg"/>
          <p:cNvPicPr>
            <a:picLocks noChangeAspect="1" noChangeArrowheads="1"/>
          </p:cNvPicPr>
          <p:nvPr/>
        </p:nvPicPr>
        <p:blipFill>
          <a:blip r:embed="rId7"/>
          <a:srcRect/>
          <a:stretch>
            <a:fillRect/>
          </a:stretch>
        </p:blipFill>
        <p:spPr bwMode="auto">
          <a:xfrm>
            <a:off x="609600" y="3657600"/>
            <a:ext cx="1741932" cy="2419350"/>
          </a:xfrm>
          <a:prstGeom prst="rect">
            <a:avLst/>
          </a:prstGeom>
          <a:noFill/>
        </p:spPr>
      </p:pic>
      <p:sp>
        <p:nvSpPr>
          <p:cNvPr id="11" name="TextBox 10"/>
          <p:cNvSpPr txBox="1"/>
          <p:nvPr/>
        </p:nvSpPr>
        <p:spPr>
          <a:xfrm>
            <a:off x="3352800" y="1219200"/>
            <a:ext cx="1524000" cy="2308324"/>
          </a:xfrm>
          <a:prstGeom prst="rect">
            <a:avLst/>
          </a:prstGeom>
          <a:noFill/>
        </p:spPr>
        <p:txBody>
          <a:bodyPr wrap="square" rtlCol="0">
            <a:spAutoFit/>
          </a:bodyPr>
          <a:lstStyle/>
          <a:p>
            <a:r>
              <a:rPr lang="en-US" b="1" dirty="0" smtClean="0"/>
              <a:t>Winter</a:t>
            </a:r>
          </a:p>
          <a:p>
            <a:r>
              <a:rPr lang="en-US" b="1" dirty="0" smtClean="0"/>
              <a:t>Night</a:t>
            </a:r>
          </a:p>
          <a:p>
            <a:r>
              <a:rPr lang="en-US" b="1" dirty="0" smtClean="0"/>
              <a:t>Snowy</a:t>
            </a:r>
          </a:p>
          <a:p>
            <a:r>
              <a:rPr lang="en-US" b="1" dirty="0" smtClean="0"/>
              <a:t>Frozen Lake</a:t>
            </a:r>
          </a:p>
          <a:p>
            <a:r>
              <a:rPr lang="en-US" b="1" dirty="0" smtClean="0"/>
              <a:t>Cold</a:t>
            </a:r>
          </a:p>
          <a:p>
            <a:r>
              <a:rPr lang="en-US" b="1" dirty="0" smtClean="0"/>
              <a:t>Woods</a:t>
            </a:r>
          </a:p>
          <a:p>
            <a:r>
              <a:rPr lang="en-US" b="1" dirty="0" smtClean="0"/>
              <a:t>House</a:t>
            </a:r>
          </a:p>
          <a:p>
            <a:r>
              <a:rPr lang="en-US" b="1" dirty="0" smtClean="0"/>
              <a:t>Outside</a:t>
            </a:r>
            <a:endParaRPr lang="en-US" b="1" dirty="0"/>
          </a:p>
        </p:txBody>
      </p:sp>
      <p:sp>
        <p:nvSpPr>
          <p:cNvPr id="12" name="TextBox 11"/>
          <p:cNvSpPr txBox="1"/>
          <p:nvPr/>
        </p:nvSpPr>
        <p:spPr>
          <a:xfrm>
            <a:off x="5562600" y="3352800"/>
            <a:ext cx="2743200" cy="1200329"/>
          </a:xfrm>
          <a:prstGeom prst="rect">
            <a:avLst/>
          </a:prstGeom>
          <a:noFill/>
        </p:spPr>
        <p:txBody>
          <a:bodyPr wrap="square" rtlCol="0">
            <a:spAutoFit/>
          </a:bodyPr>
          <a:lstStyle/>
          <a:p>
            <a:r>
              <a:rPr lang="en-US" b="1" dirty="0" smtClean="0"/>
              <a:t>Farm</a:t>
            </a:r>
            <a:r>
              <a:rPr lang="en-US" b="1" dirty="0"/>
              <a:t> </a:t>
            </a:r>
            <a:r>
              <a:rPr lang="en-US" b="1" dirty="0" smtClean="0"/>
              <a:t>    Smell of Hay</a:t>
            </a:r>
          </a:p>
          <a:p>
            <a:r>
              <a:rPr lang="en-US" b="1" dirty="0" smtClean="0"/>
              <a:t>Barn      Animal Sounds</a:t>
            </a:r>
          </a:p>
          <a:p>
            <a:r>
              <a:rPr lang="en-US" b="1" dirty="0" smtClean="0"/>
              <a:t>Day       Dirt</a:t>
            </a:r>
          </a:p>
          <a:p>
            <a:r>
              <a:rPr lang="en-US" b="1" dirty="0" smtClean="0"/>
              <a:t>Grass    Outside</a:t>
            </a:r>
            <a:endParaRPr lang="en-US" b="1" dirty="0"/>
          </a:p>
        </p:txBody>
      </p:sp>
      <p:sp>
        <p:nvSpPr>
          <p:cNvPr id="13" name="TextBox 12"/>
          <p:cNvSpPr txBox="1"/>
          <p:nvPr/>
        </p:nvSpPr>
        <p:spPr>
          <a:xfrm>
            <a:off x="2438400" y="3657600"/>
            <a:ext cx="1676400" cy="2585323"/>
          </a:xfrm>
          <a:prstGeom prst="rect">
            <a:avLst/>
          </a:prstGeom>
          <a:noFill/>
        </p:spPr>
        <p:txBody>
          <a:bodyPr wrap="square" rtlCol="0">
            <a:spAutoFit/>
          </a:bodyPr>
          <a:lstStyle/>
          <a:p>
            <a:r>
              <a:rPr lang="en-US" b="1" dirty="0" smtClean="0"/>
              <a:t>Spaceship</a:t>
            </a:r>
          </a:p>
          <a:p>
            <a:r>
              <a:rPr lang="en-US" b="1" dirty="0" smtClean="0"/>
              <a:t>Day</a:t>
            </a:r>
          </a:p>
          <a:p>
            <a:r>
              <a:rPr lang="en-US" b="1" dirty="0" smtClean="0"/>
              <a:t>Shadow</a:t>
            </a:r>
          </a:p>
          <a:p>
            <a:r>
              <a:rPr lang="en-US" b="1" dirty="0" smtClean="0"/>
              <a:t>Engine Noise</a:t>
            </a:r>
          </a:p>
          <a:p>
            <a:r>
              <a:rPr lang="en-US" b="1" dirty="0" smtClean="0"/>
              <a:t>Town/City</a:t>
            </a:r>
          </a:p>
          <a:p>
            <a:r>
              <a:rPr lang="en-US" b="1" dirty="0" smtClean="0"/>
              <a:t>Fields</a:t>
            </a:r>
          </a:p>
          <a:p>
            <a:r>
              <a:rPr lang="en-US" b="1" dirty="0" smtClean="0"/>
              <a:t>Clouds</a:t>
            </a:r>
          </a:p>
          <a:p>
            <a:r>
              <a:rPr lang="en-US" b="1" dirty="0" smtClean="0"/>
              <a:t>Hovering</a:t>
            </a:r>
          </a:p>
          <a:p>
            <a:r>
              <a:rPr lang="en-US" b="1" dirty="0" smtClean="0"/>
              <a:t>Red Light</a:t>
            </a:r>
            <a:endParaRPr lang="en-US" b="1" dirty="0"/>
          </a:p>
        </p:txBody>
      </p:sp>
      <p:sp>
        <p:nvSpPr>
          <p:cNvPr id="15" name="TextBox 14"/>
          <p:cNvSpPr txBox="1"/>
          <p:nvPr/>
        </p:nvSpPr>
        <p:spPr>
          <a:xfrm>
            <a:off x="4343400" y="5105400"/>
            <a:ext cx="1752600" cy="923330"/>
          </a:xfrm>
          <a:prstGeom prst="rect">
            <a:avLst/>
          </a:prstGeom>
          <a:noFill/>
        </p:spPr>
        <p:txBody>
          <a:bodyPr wrap="square" rtlCol="0">
            <a:spAutoFit/>
          </a:bodyPr>
          <a:lstStyle/>
          <a:p>
            <a:r>
              <a:rPr lang="en-US" b="1" dirty="0" smtClean="0">
                <a:solidFill>
                  <a:srgbClr val="FF0000"/>
                </a:solidFill>
              </a:rPr>
              <a:t>What words describe the settings?</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2000"/>
                                        <p:tgtEl>
                                          <p:spTgt spid="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2000"/>
                                        <p:tgtEl>
                                          <p:spTgt spid="1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Effect transition="in" filter="fade">
                                      <p:cBhvr>
                                        <p:cTn id="13" dur="2000"/>
                                        <p:tgtEl>
                                          <p:spTgt spid="11">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xEl>
                                              <p:pRg st="3" end="3"/>
                                            </p:txEl>
                                          </p:spTgt>
                                        </p:tgtEl>
                                        <p:attrNameLst>
                                          <p:attrName>style.visibility</p:attrName>
                                        </p:attrNameLst>
                                      </p:cBhvr>
                                      <p:to>
                                        <p:strVal val="visible"/>
                                      </p:to>
                                    </p:set>
                                    <p:animEffect transition="in" filter="fade">
                                      <p:cBhvr>
                                        <p:cTn id="16" dur="2000"/>
                                        <p:tgtEl>
                                          <p:spTgt spid="11">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animEffect transition="in" filter="fade">
                                      <p:cBhvr>
                                        <p:cTn id="19" dur="2000"/>
                                        <p:tgtEl>
                                          <p:spTgt spid="11">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xEl>
                                              <p:pRg st="5" end="5"/>
                                            </p:txEl>
                                          </p:spTgt>
                                        </p:tgtEl>
                                        <p:attrNameLst>
                                          <p:attrName>style.visibility</p:attrName>
                                        </p:attrNameLst>
                                      </p:cBhvr>
                                      <p:to>
                                        <p:strVal val="visible"/>
                                      </p:to>
                                    </p:set>
                                    <p:animEffect transition="in" filter="fade">
                                      <p:cBhvr>
                                        <p:cTn id="22" dur="2000"/>
                                        <p:tgtEl>
                                          <p:spTgt spid="11">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xEl>
                                              <p:pRg st="6" end="6"/>
                                            </p:txEl>
                                          </p:spTgt>
                                        </p:tgtEl>
                                        <p:attrNameLst>
                                          <p:attrName>style.visibility</p:attrName>
                                        </p:attrNameLst>
                                      </p:cBhvr>
                                      <p:to>
                                        <p:strVal val="visible"/>
                                      </p:to>
                                    </p:set>
                                    <p:animEffect transition="in" filter="fade">
                                      <p:cBhvr>
                                        <p:cTn id="25" dur="2000"/>
                                        <p:tgtEl>
                                          <p:spTgt spid="11">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xEl>
                                              <p:pRg st="7" end="7"/>
                                            </p:txEl>
                                          </p:spTgt>
                                        </p:tgtEl>
                                        <p:attrNameLst>
                                          <p:attrName>style.visibility</p:attrName>
                                        </p:attrNameLst>
                                      </p:cBhvr>
                                      <p:to>
                                        <p:strVal val="visible"/>
                                      </p:to>
                                    </p:set>
                                    <p:animEffect transition="in" filter="fade">
                                      <p:cBhvr>
                                        <p:cTn id="28" dur="2000"/>
                                        <p:tgtEl>
                                          <p:spTgt spid="11">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2000"/>
                                        <p:tgtEl>
                                          <p:spTgt spid="12">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xEl>
                                              <p:pRg st="1" end="1"/>
                                            </p:txEl>
                                          </p:spTgt>
                                        </p:tgtEl>
                                        <p:attrNameLst>
                                          <p:attrName>style.visibility</p:attrName>
                                        </p:attrNameLst>
                                      </p:cBhvr>
                                      <p:to>
                                        <p:strVal val="visible"/>
                                      </p:to>
                                    </p:set>
                                    <p:animEffect transition="in" filter="fade">
                                      <p:cBhvr>
                                        <p:cTn id="36" dur="2000"/>
                                        <p:tgtEl>
                                          <p:spTgt spid="12">
                                            <p:txEl>
                                              <p:pRg st="1" end="1"/>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xEl>
                                              <p:pRg st="2" end="2"/>
                                            </p:txEl>
                                          </p:spTgt>
                                        </p:tgtEl>
                                        <p:attrNameLst>
                                          <p:attrName>style.visibility</p:attrName>
                                        </p:attrNameLst>
                                      </p:cBhvr>
                                      <p:to>
                                        <p:strVal val="visible"/>
                                      </p:to>
                                    </p:set>
                                    <p:animEffect transition="in" filter="fade">
                                      <p:cBhvr>
                                        <p:cTn id="39" dur="2000"/>
                                        <p:tgtEl>
                                          <p:spTgt spid="12">
                                            <p:txEl>
                                              <p:pRg st="2" end="2"/>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xEl>
                                              <p:pRg st="3" end="3"/>
                                            </p:txEl>
                                          </p:spTgt>
                                        </p:tgtEl>
                                        <p:attrNameLst>
                                          <p:attrName>style.visibility</p:attrName>
                                        </p:attrNameLst>
                                      </p:cBhvr>
                                      <p:to>
                                        <p:strVal val="visible"/>
                                      </p:to>
                                    </p:set>
                                    <p:animEffect transition="in" filter="fade">
                                      <p:cBhvr>
                                        <p:cTn id="42" dur="2000"/>
                                        <p:tgtEl>
                                          <p:spTgt spid="1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fade">
                                      <p:cBhvr>
                                        <p:cTn id="47" dur="2000"/>
                                        <p:tgtEl>
                                          <p:spTgt spid="13">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xEl>
                                              <p:pRg st="1" end="1"/>
                                            </p:txEl>
                                          </p:spTgt>
                                        </p:tgtEl>
                                        <p:attrNameLst>
                                          <p:attrName>style.visibility</p:attrName>
                                        </p:attrNameLst>
                                      </p:cBhvr>
                                      <p:to>
                                        <p:strVal val="visible"/>
                                      </p:to>
                                    </p:set>
                                    <p:animEffect transition="in" filter="fade">
                                      <p:cBhvr>
                                        <p:cTn id="50" dur="2000"/>
                                        <p:tgtEl>
                                          <p:spTgt spid="13">
                                            <p:txEl>
                                              <p:pRg st="1" end="1"/>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3">
                                            <p:txEl>
                                              <p:pRg st="2" end="2"/>
                                            </p:txEl>
                                          </p:spTgt>
                                        </p:tgtEl>
                                        <p:attrNameLst>
                                          <p:attrName>style.visibility</p:attrName>
                                        </p:attrNameLst>
                                      </p:cBhvr>
                                      <p:to>
                                        <p:strVal val="visible"/>
                                      </p:to>
                                    </p:set>
                                    <p:animEffect transition="in" filter="fade">
                                      <p:cBhvr>
                                        <p:cTn id="53" dur="2000"/>
                                        <p:tgtEl>
                                          <p:spTgt spid="13">
                                            <p:txEl>
                                              <p:pRg st="2" end="2"/>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3">
                                            <p:txEl>
                                              <p:pRg st="3" end="3"/>
                                            </p:txEl>
                                          </p:spTgt>
                                        </p:tgtEl>
                                        <p:attrNameLst>
                                          <p:attrName>style.visibility</p:attrName>
                                        </p:attrNameLst>
                                      </p:cBhvr>
                                      <p:to>
                                        <p:strVal val="visible"/>
                                      </p:to>
                                    </p:set>
                                    <p:animEffect transition="in" filter="fade">
                                      <p:cBhvr>
                                        <p:cTn id="56" dur="2000"/>
                                        <p:tgtEl>
                                          <p:spTgt spid="13">
                                            <p:txEl>
                                              <p:pRg st="3" end="3"/>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
                                            <p:txEl>
                                              <p:pRg st="4" end="4"/>
                                            </p:txEl>
                                          </p:spTgt>
                                        </p:tgtEl>
                                        <p:attrNameLst>
                                          <p:attrName>style.visibility</p:attrName>
                                        </p:attrNameLst>
                                      </p:cBhvr>
                                      <p:to>
                                        <p:strVal val="visible"/>
                                      </p:to>
                                    </p:set>
                                    <p:animEffect transition="in" filter="fade">
                                      <p:cBhvr>
                                        <p:cTn id="59" dur="2000"/>
                                        <p:tgtEl>
                                          <p:spTgt spid="13">
                                            <p:txEl>
                                              <p:pRg st="4" end="4"/>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3">
                                            <p:txEl>
                                              <p:pRg st="5" end="5"/>
                                            </p:txEl>
                                          </p:spTgt>
                                        </p:tgtEl>
                                        <p:attrNameLst>
                                          <p:attrName>style.visibility</p:attrName>
                                        </p:attrNameLst>
                                      </p:cBhvr>
                                      <p:to>
                                        <p:strVal val="visible"/>
                                      </p:to>
                                    </p:set>
                                    <p:animEffect transition="in" filter="fade">
                                      <p:cBhvr>
                                        <p:cTn id="62" dur="2000"/>
                                        <p:tgtEl>
                                          <p:spTgt spid="13">
                                            <p:txEl>
                                              <p:pRg st="5" end="5"/>
                                            </p:tx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xEl>
                                              <p:pRg st="6" end="6"/>
                                            </p:txEl>
                                          </p:spTgt>
                                        </p:tgtEl>
                                        <p:attrNameLst>
                                          <p:attrName>style.visibility</p:attrName>
                                        </p:attrNameLst>
                                      </p:cBhvr>
                                      <p:to>
                                        <p:strVal val="visible"/>
                                      </p:to>
                                    </p:set>
                                    <p:animEffect transition="in" filter="fade">
                                      <p:cBhvr>
                                        <p:cTn id="65" dur="2000"/>
                                        <p:tgtEl>
                                          <p:spTgt spid="13">
                                            <p:txEl>
                                              <p:pRg st="6" end="6"/>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3">
                                            <p:txEl>
                                              <p:pRg st="7" end="7"/>
                                            </p:txEl>
                                          </p:spTgt>
                                        </p:tgtEl>
                                        <p:attrNameLst>
                                          <p:attrName>style.visibility</p:attrName>
                                        </p:attrNameLst>
                                      </p:cBhvr>
                                      <p:to>
                                        <p:strVal val="visible"/>
                                      </p:to>
                                    </p:set>
                                    <p:animEffect transition="in" filter="fade">
                                      <p:cBhvr>
                                        <p:cTn id="68" dur="2000"/>
                                        <p:tgtEl>
                                          <p:spTgt spid="13">
                                            <p:txEl>
                                              <p:pRg st="7" end="7"/>
                                            </p:tx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
                                            <p:txEl>
                                              <p:pRg st="8" end="8"/>
                                            </p:txEl>
                                          </p:spTgt>
                                        </p:tgtEl>
                                        <p:attrNameLst>
                                          <p:attrName>style.visibility</p:attrName>
                                        </p:attrNameLst>
                                      </p:cBhvr>
                                      <p:to>
                                        <p:strVal val="visible"/>
                                      </p:to>
                                    </p:set>
                                    <p:animEffect transition="in" filter="fade">
                                      <p:cBhvr>
                                        <p:cTn id="71" dur="200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12" grpId="0" build="allAtOnce"/>
      <p:bldP spid="1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lstStyle/>
          <a:p>
            <a:r>
              <a:rPr lang="en-US" sz="4000" b="1" dirty="0" smtClean="0"/>
              <a:t>The Setting Supports the Plot</a:t>
            </a:r>
            <a:endParaRPr lang="en-US" sz="4000" b="1" dirty="0"/>
          </a:p>
        </p:txBody>
      </p:sp>
      <p:sp>
        <p:nvSpPr>
          <p:cNvPr id="3" name="Content Placeholder 2"/>
          <p:cNvSpPr>
            <a:spLocks noGrp="1"/>
          </p:cNvSpPr>
          <p:nvPr>
            <p:ph idx="1"/>
          </p:nvPr>
        </p:nvSpPr>
        <p:spPr/>
        <p:txBody>
          <a:bodyPr/>
          <a:lstStyle/>
          <a:p>
            <a:r>
              <a:rPr lang="en-US" dirty="0" smtClean="0"/>
              <a:t>The setting of the story should make sense to the plot.</a:t>
            </a:r>
          </a:p>
          <a:p>
            <a:r>
              <a:rPr lang="en-US" dirty="0" smtClean="0"/>
              <a:t>Which of the pictures below shows a setting that would make sense in a story of a dog sled race like the Iditarod?</a:t>
            </a:r>
            <a:endParaRPr lang="en-US" dirty="0"/>
          </a:p>
        </p:txBody>
      </p:sp>
      <p:pic>
        <p:nvPicPr>
          <p:cNvPr id="35842" name="Picture 2" descr="http://www.neilmoomey.com/trips/2004_Iditarod/2004-03-06_IMG_3016_Iditarod_500.JPG"/>
          <p:cNvPicPr>
            <a:picLocks noChangeAspect="1" noChangeArrowheads="1"/>
          </p:cNvPicPr>
          <p:nvPr/>
        </p:nvPicPr>
        <p:blipFill>
          <a:blip r:embed="rId3"/>
          <a:srcRect/>
          <a:stretch>
            <a:fillRect/>
          </a:stretch>
        </p:blipFill>
        <p:spPr bwMode="auto">
          <a:xfrm>
            <a:off x="457200" y="4495800"/>
            <a:ext cx="2703041" cy="1800225"/>
          </a:xfrm>
          <a:prstGeom prst="rect">
            <a:avLst/>
          </a:prstGeom>
          <a:noFill/>
        </p:spPr>
      </p:pic>
      <p:pic>
        <p:nvPicPr>
          <p:cNvPr id="35844" name="Picture 4" descr="http://www.kiama.nsw.gov.au/Corporate-Services/images/Easts-beach.JPG"/>
          <p:cNvPicPr>
            <a:picLocks noChangeAspect="1" noChangeArrowheads="1"/>
          </p:cNvPicPr>
          <p:nvPr/>
        </p:nvPicPr>
        <p:blipFill>
          <a:blip r:embed="rId4"/>
          <a:srcRect/>
          <a:stretch>
            <a:fillRect/>
          </a:stretch>
        </p:blipFill>
        <p:spPr bwMode="auto">
          <a:xfrm>
            <a:off x="3505200" y="4495800"/>
            <a:ext cx="2679700" cy="1786467"/>
          </a:xfrm>
          <a:prstGeom prst="rect">
            <a:avLst/>
          </a:prstGeom>
          <a:noFill/>
        </p:spPr>
      </p:pic>
      <p:sp>
        <p:nvSpPr>
          <p:cNvPr id="6" name="Oval 5"/>
          <p:cNvSpPr/>
          <p:nvPr/>
        </p:nvSpPr>
        <p:spPr>
          <a:xfrm>
            <a:off x="152400" y="4114800"/>
            <a:ext cx="3200400" cy="2514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How does the </a:t>
            </a:r>
            <a:r>
              <a:rPr lang="en-US" sz="2800" b="1" dirty="0" smtClean="0">
                <a:solidFill>
                  <a:srgbClr val="FF0000"/>
                </a:solidFill>
              </a:rPr>
              <a:t>setting</a:t>
            </a:r>
            <a:r>
              <a:rPr lang="en-US" sz="2800" b="1" dirty="0" smtClean="0"/>
              <a:t> of this tall tale support the plot of the story?</a:t>
            </a:r>
            <a:endParaRPr lang="en-US" sz="2800" b="1" dirty="0"/>
          </a:p>
        </p:txBody>
      </p:sp>
      <p:sp>
        <p:nvSpPr>
          <p:cNvPr id="3" name="Content Placeholder 2"/>
          <p:cNvSpPr>
            <a:spLocks noGrp="1"/>
          </p:cNvSpPr>
          <p:nvPr>
            <p:ph idx="1"/>
          </p:nvPr>
        </p:nvSpPr>
        <p:spPr>
          <a:xfrm>
            <a:off x="381000" y="1295400"/>
            <a:ext cx="8229600" cy="4525963"/>
          </a:xfrm>
        </p:spPr>
        <p:txBody>
          <a:bodyPr/>
          <a:lstStyle/>
          <a:p>
            <a:pPr indent="0" algn="ctr">
              <a:buNone/>
            </a:pPr>
            <a:r>
              <a:rPr lang="en-US" sz="2000" b="1" u="sng" dirty="0" smtClean="0"/>
              <a:t>Paul Bunyan's Kitchen  </a:t>
            </a:r>
            <a:r>
              <a:rPr lang="en-US" sz="2000" dirty="0" smtClean="0"/>
              <a:t>retold by S. E. Schlosser</a:t>
            </a:r>
          </a:p>
          <a:p>
            <a:pPr indent="0">
              <a:buNone/>
            </a:pPr>
            <a:r>
              <a:rPr lang="en-US" sz="2000" dirty="0" smtClean="0"/>
              <a:t>One winter, Paul Bunyan came to log along the </a:t>
            </a:r>
            <a:r>
              <a:rPr lang="en-US" sz="2000" dirty="0" smtClean="0">
                <a:solidFill>
                  <a:srgbClr val="FF0000"/>
                </a:solidFill>
              </a:rPr>
              <a:t>Little Gimlet in Oregon</a:t>
            </a:r>
            <a:r>
              <a:rPr lang="en-US" sz="2000" dirty="0" smtClean="0"/>
              <a:t>. Ask any old timer who was </a:t>
            </a:r>
            <a:r>
              <a:rPr lang="en-US" sz="2000" dirty="0" smtClean="0">
                <a:solidFill>
                  <a:srgbClr val="FF0000"/>
                </a:solidFill>
              </a:rPr>
              <a:t>logging that winter</a:t>
            </a:r>
            <a:r>
              <a:rPr lang="en-US" sz="2000" dirty="0" smtClean="0"/>
              <a:t>, and they'll tell you I </a:t>
            </a:r>
            <a:r>
              <a:rPr lang="en-US" sz="2000" dirty="0" err="1" smtClean="0"/>
              <a:t>ain't</a:t>
            </a:r>
            <a:r>
              <a:rPr lang="en-US" sz="2000" dirty="0" smtClean="0"/>
              <a:t> lying when I say his </a:t>
            </a:r>
            <a:r>
              <a:rPr lang="en-US" sz="2000" dirty="0" smtClean="0">
                <a:solidFill>
                  <a:srgbClr val="FF0000"/>
                </a:solidFill>
              </a:rPr>
              <a:t>kitchen covered about ten miles of territory</a:t>
            </a:r>
            <a:r>
              <a:rPr lang="en-US" sz="2000" dirty="0" smtClean="0"/>
              <a:t>. </a:t>
            </a:r>
          </a:p>
          <a:p>
            <a:pPr indent="0">
              <a:buNone/>
            </a:pPr>
            <a:r>
              <a:rPr lang="en-US" sz="2000" dirty="0" smtClean="0"/>
              <a:t>That stove, now, she were a grand one. </a:t>
            </a:r>
            <a:r>
              <a:rPr lang="en-US" sz="2000" dirty="0" smtClean="0">
                <a:solidFill>
                  <a:srgbClr val="FF0000"/>
                </a:solidFill>
              </a:rPr>
              <a:t>An acre long, taller than a scrub pine, and when she was warm, she melted the snow for about twenty miles around.</a:t>
            </a:r>
            <a:r>
              <a:rPr lang="en-US" sz="2000" dirty="0" smtClean="0"/>
              <a:t> The men logging in the vicinity never had to put on their jackets</a:t>
            </a:r>
            <a:r>
              <a:rPr lang="en-US" sz="2000" dirty="0" smtClean="0">
                <a:solidFill>
                  <a:srgbClr val="FF0000"/>
                </a:solidFill>
              </a:rPr>
              <a:t> 'til about noon</a:t>
            </a:r>
            <a:r>
              <a:rPr lang="en-US" sz="2000" dirty="0" smtClean="0"/>
              <a:t> </a:t>
            </a:r>
            <a:r>
              <a:rPr lang="en-US" sz="2000" dirty="0" smtClean="0">
                <a:solidFill>
                  <a:srgbClr val="FF0000"/>
                </a:solidFill>
              </a:rPr>
              <a:t>on a day </a:t>
            </a:r>
            <a:r>
              <a:rPr lang="en-US" sz="2000" dirty="0" smtClean="0"/>
              <a:t>when Paul Bunyan wanted flapjacks. </a:t>
            </a:r>
          </a:p>
          <a:p>
            <a:pPr>
              <a:buNone/>
            </a:pPr>
            <a:endParaRPr lang="en-US" dirty="0"/>
          </a:p>
        </p:txBody>
      </p:sp>
      <p:pic>
        <p:nvPicPr>
          <p:cNvPr id="4" name="Picture 20" descr="C:\Users\Tanya\Pictures\Microsoft Clip Organizer\dd00109_.wmf"/>
          <p:cNvPicPr>
            <a:picLocks noChangeAspect="1" noChangeArrowheads="1"/>
          </p:cNvPicPr>
          <p:nvPr/>
        </p:nvPicPr>
        <p:blipFill>
          <a:blip r:embed="rId3"/>
          <a:srcRect/>
          <a:stretch>
            <a:fillRect/>
          </a:stretch>
        </p:blipFill>
        <p:spPr bwMode="auto">
          <a:xfrm>
            <a:off x="3810000" y="4495800"/>
            <a:ext cx="2542515" cy="2161597"/>
          </a:xfrm>
          <a:prstGeom prst="rect">
            <a:avLst/>
          </a:prstGeom>
          <a:noFill/>
        </p:spPr>
      </p:pic>
      <p:sp>
        <p:nvSpPr>
          <p:cNvPr id="5" name="TextBox 4"/>
          <p:cNvSpPr txBox="1"/>
          <p:nvPr/>
        </p:nvSpPr>
        <p:spPr>
          <a:xfrm>
            <a:off x="4343400" y="4876800"/>
            <a:ext cx="1752600" cy="923330"/>
          </a:xfrm>
          <a:prstGeom prst="rect">
            <a:avLst/>
          </a:prstGeom>
          <a:noFill/>
        </p:spPr>
        <p:txBody>
          <a:bodyPr wrap="square" rtlCol="0">
            <a:spAutoFit/>
          </a:bodyPr>
          <a:lstStyle/>
          <a:p>
            <a:r>
              <a:rPr lang="en-US" b="1" dirty="0" smtClean="0">
                <a:solidFill>
                  <a:srgbClr val="FF0000"/>
                </a:solidFill>
              </a:rPr>
              <a:t>Hint:  A </a:t>
            </a:r>
          </a:p>
          <a:p>
            <a:r>
              <a:rPr lang="en-US" b="1" dirty="0" smtClean="0">
                <a:solidFill>
                  <a:srgbClr val="FF0000"/>
                </a:solidFill>
              </a:rPr>
              <a:t>tall tale uses</a:t>
            </a:r>
          </a:p>
          <a:p>
            <a:r>
              <a:rPr lang="en-US" b="1" dirty="0" smtClean="0">
                <a:solidFill>
                  <a:srgbClr val="FF0000"/>
                </a:solidFill>
              </a:rPr>
              <a:t>exaggeration.</a:t>
            </a:r>
            <a:endParaRPr lang="en-US" b="1" dirty="0">
              <a:solidFill>
                <a:srgbClr val="FF0000"/>
              </a:solidFill>
            </a:endParaRPr>
          </a:p>
        </p:txBody>
      </p:sp>
      <p:sp>
        <p:nvSpPr>
          <p:cNvPr id="6" name="TextBox 5"/>
          <p:cNvSpPr txBox="1"/>
          <p:nvPr/>
        </p:nvSpPr>
        <p:spPr>
          <a:xfrm>
            <a:off x="457200" y="4724400"/>
            <a:ext cx="3124200" cy="1754326"/>
          </a:xfrm>
          <a:prstGeom prst="rect">
            <a:avLst/>
          </a:prstGeom>
          <a:noFill/>
          <a:ln>
            <a:solidFill>
              <a:srgbClr val="FF0000"/>
            </a:solidFill>
          </a:ln>
        </p:spPr>
        <p:txBody>
          <a:bodyPr wrap="square" rtlCol="0">
            <a:spAutoFit/>
          </a:bodyPr>
          <a:lstStyle/>
          <a:p>
            <a:r>
              <a:rPr lang="en-US" b="1" dirty="0" smtClean="0">
                <a:solidFill>
                  <a:srgbClr val="FF0000"/>
                </a:solidFill>
              </a:rPr>
              <a:t>A tall tale has impossible events.  The setting is exaggerated to support the impossible events.  Example: the description of the kitchen.</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20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How does the setting help the reader better understand the characters?</a:t>
            </a:r>
            <a:endParaRPr lang="en-US" sz="3600" b="1" dirty="0"/>
          </a:p>
        </p:txBody>
      </p:sp>
      <p:sp>
        <p:nvSpPr>
          <p:cNvPr id="3" name="Content Placeholder 2"/>
          <p:cNvSpPr>
            <a:spLocks noGrp="1"/>
          </p:cNvSpPr>
          <p:nvPr>
            <p:ph idx="1"/>
          </p:nvPr>
        </p:nvSpPr>
        <p:spPr>
          <a:xfrm>
            <a:off x="457200" y="1447800"/>
            <a:ext cx="8229600" cy="4525963"/>
          </a:xfrm>
        </p:spPr>
        <p:txBody>
          <a:bodyPr/>
          <a:lstStyle/>
          <a:p>
            <a:pPr indent="0">
              <a:buNone/>
            </a:pPr>
            <a:r>
              <a:rPr lang="en-US" sz="2400" dirty="0" smtClean="0"/>
              <a:t>It was quite a site to see, that cook of Paul Bunyan's making flapjacks. Cookie would send four of the boys up with a side of hog tied to each of their snowshoes, and they'd skate around up there keeping the griddle greased while Cookie and seven other men flipped flapjacks for Paul Bunyan. Took them about an hour to make enough flapjacks to fill him up. The rest of us had to wait our turn. </a:t>
            </a:r>
            <a:endParaRPr lang="en-US" sz="2400" dirty="0"/>
          </a:p>
        </p:txBody>
      </p:sp>
      <p:pic>
        <p:nvPicPr>
          <p:cNvPr id="4" name="Picture 20" descr="C:\Users\Tanya\Pictures\Microsoft Clip Organizer\dd00109_.wmf"/>
          <p:cNvPicPr>
            <a:picLocks noChangeAspect="1" noChangeArrowheads="1"/>
          </p:cNvPicPr>
          <p:nvPr/>
        </p:nvPicPr>
        <p:blipFill>
          <a:blip r:embed="rId3"/>
          <a:srcRect/>
          <a:stretch>
            <a:fillRect/>
          </a:stretch>
        </p:blipFill>
        <p:spPr bwMode="auto">
          <a:xfrm>
            <a:off x="3657600" y="4495800"/>
            <a:ext cx="2930868" cy="2362200"/>
          </a:xfrm>
          <a:prstGeom prst="rect">
            <a:avLst/>
          </a:prstGeom>
          <a:noFill/>
        </p:spPr>
      </p:pic>
      <p:sp>
        <p:nvSpPr>
          <p:cNvPr id="5" name="TextBox 4"/>
          <p:cNvSpPr txBox="1"/>
          <p:nvPr/>
        </p:nvSpPr>
        <p:spPr>
          <a:xfrm>
            <a:off x="4114800" y="4876800"/>
            <a:ext cx="2438400" cy="1200329"/>
          </a:xfrm>
          <a:prstGeom prst="rect">
            <a:avLst/>
          </a:prstGeom>
          <a:noFill/>
        </p:spPr>
        <p:txBody>
          <a:bodyPr wrap="square" rtlCol="0">
            <a:spAutoFit/>
          </a:bodyPr>
          <a:lstStyle/>
          <a:p>
            <a:r>
              <a:rPr lang="en-US" b="1" dirty="0" smtClean="0">
                <a:solidFill>
                  <a:srgbClr val="FF0000"/>
                </a:solidFill>
              </a:rPr>
              <a:t>Hint: How </a:t>
            </a:r>
          </a:p>
          <a:p>
            <a:r>
              <a:rPr lang="en-US" b="1" dirty="0" smtClean="0">
                <a:solidFill>
                  <a:srgbClr val="FF0000"/>
                </a:solidFill>
              </a:rPr>
              <a:t>Does the setting bring the characters together?</a:t>
            </a:r>
            <a:endParaRPr lang="en-US" b="1" dirty="0">
              <a:solidFill>
                <a:srgbClr val="FF0000"/>
              </a:solidFill>
            </a:endParaRPr>
          </a:p>
        </p:txBody>
      </p:sp>
      <p:sp>
        <p:nvSpPr>
          <p:cNvPr id="6" name="TextBox 5"/>
          <p:cNvSpPr txBox="1"/>
          <p:nvPr/>
        </p:nvSpPr>
        <p:spPr>
          <a:xfrm>
            <a:off x="228600" y="4419600"/>
            <a:ext cx="3505200" cy="2031325"/>
          </a:xfrm>
          <a:prstGeom prst="rect">
            <a:avLst/>
          </a:prstGeom>
          <a:noFill/>
          <a:ln>
            <a:solidFill>
              <a:srgbClr val="FF0000"/>
            </a:solidFill>
          </a:ln>
        </p:spPr>
        <p:txBody>
          <a:bodyPr wrap="square" rtlCol="0">
            <a:spAutoFit/>
          </a:bodyPr>
          <a:lstStyle/>
          <a:p>
            <a:r>
              <a:rPr lang="en-US" dirty="0" smtClean="0">
                <a:solidFill>
                  <a:srgbClr val="FF0000"/>
                </a:solidFill>
              </a:rPr>
              <a:t>The setting causes the characters to work together. They need each other because the griddle and pancakes are so large.  The characters help each other because they care about each other.</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20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Make a connection between the setting and how the boys feel at the end of the story.</a:t>
            </a:r>
            <a:endParaRPr lang="en-US" sz="2800" b="1" dirty="0"/>
          </a:p>
        </p:txBody>
      </p:sp>
      <p:sp>
        <p:nvSpPr>
          <p:cNvPr id="3" name="Content Placeholder 2"/>
          <p:cNvSpPr>
            <a:spLocks noGrp="1"/>
          </p:cNvSpPr>
          <p:nvPr>
            <p:ph idx="1"/>
          </p:nvPr>
        </p:nvSpPr>
        <p:spPr>
          <a:xfrm>
            <a:off x="228600" y="1371600"/>
            <a:ext cx="8229600" cy="4525963"/>
          </a:xfrm>
        </p:spPr>
        <p:txBody>
          <a:bodyPr/>
          <a:lstStyle/>
          <a:p>
            <a:pPr indent="0">
              <a:buNone/>
            </a:pPr>
            <a:r>
              <a:rPr lang="en-US" sz="2400" dirty="0" smtClean="0"/>
              <a:t>We had one mishap that winter. Babe the Blue Ox accidentally knocked a bag of dried peas off the countertop when he swished his tail. Well, them peas flew so far and so fast out of the kitchen that they knocked over a dozen loggers coming home for lunch, clipped the tops off of several pine trees, and landed in the hot spring. We had pea soup to eat for the rest of the season, which was okay by me, but them boys whose Mama's insisted they bath more than once a year were pretty sore at losing their swimming hole. </a:t>
            </a:r>
          </a:p>
          <a:p>
            <a:endParaRPr lang="en-US" dirty="0"/>
          </a:p>
        </p:txBody>
      </p:sp>
      <p:sp>
        <p:nvSpPr>
          <p:cNvPr id="4" name="TextBox 3"/>
          <p:cNvSpPr txBox="1"/>
          <p:nvPr/>
        </p:nvSpPr>
        <p:spPr>
          <a:xfrm>
            <a:off x="685800" y="5334000"/>
            <a:ext cx="5562600" cy="923330"/>
          </a:xfrm>
          <a:prstGeom prst="rect">
            <a:avLst/>
          </a:prstGeom>
          <a:noFill/>
          <a:ln>
            <a:solidFill>
              <a:srgbClr val="FF0000"/>
            </a:solidFill>
          </a:ln>
        </p:spPr>
        <p:txBody>
          <a:bodyPr wrap="square" rtlCol="0">
            <a:spAutoFit/>
          </a:bodyPr>
          <a:lstStyle/>
          <a:p>
            <a:r>
              <a:rPr lang="en-US" dirty="0" smtClean="0">
                <a:solidFill>
                  <a:srgbClr val="FF0000"/>
                </a:solidFill>
              </a:rPr>
              <a:t>The setting changes.  The hot spring the boys swim in is now filled with pea soup.  Now the boys have nowhere to swim and are angry.</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The dialogue and stage directions in plays are supported by the setting.</a:t>
            </a:r>
            <a:endParaRPr lang="en-US" sz="3600" b="1" dirty="0"/>
          </a:p>
        </p:txBody>
      </p:sp>
      <p:sp>
        <p:nvSpPr>
          <p:cNvPr id="3" name="Content Placeholder 2"/>
          <p:cNvSpPr>
            <a:spLocks noGrp="1"/>
          </p:cNvSpPr>
          <p:nvPr>
            <p:ph idx="1"/>
          </p:nvPr>
        </p:nvSpPr>
        <p:spPr>
          <a:xfrm>
            <a:off x="381000" y="1524000"/>
            <a:ext cx="8229600" cy="4525963"/>
          </a:xfrm>
        </p:spPr>
        <p:txBody>
          <a:bodyPr/>
          <a:lstStyle/>
          <a:p>
            <a:r>
              <a:rPr lang="en-US" dirty="0" smtClean="0"/>
              <a:t>The dialogue </a:t>
            </a:r>
            <a:r>
              <a:rPr lang="en-US" i="1" dirty="0" smtClean="0">
                <a:solidFill>
                  <a:srgbClr val="FF0000"/>
                </a:solidFill>
              </a:rPr>
              <a:t>(what characters say) </a:t>
            </a:r>
            <a:r>
              <a:rPr lang="en-US" dirty="0" smtClean="0"/>
              <a:t>can give details about the setting.</a:t>
            </a:r>
          </a:p>
          <a:p>
            <a:r>
              <a:rPr lang="en-US" dirty="0" smtClean="0"/>
              <a:t>The stage directions </a:t>
            </a:r>
            <a:r>
              <a:rPr lang="en-US" i="1" dirty="0" smtClean="0">
                <a:solidFill>
                  <a:srgbClr val="FF0000"/>
                </a:solidFill>
              </a:rPr>
              <a:t>(where the characters move, what they do, and how they show their feelings) </a:t>
            </a:r>
            <a:endParaRPr lang="en-US" i="1" dirty="0">
              <a:solidFill>
                <a:srgbClr val="FF0000"/>
              </a:solidFill>
            </a:endParaRPr>
          </a:p>
        </p:txBody>
      </p:sp>
      <p:pic>
        <p:nvPicPr>
          <p:cNvPr id="5" name="Picture 20" descr="C:\Users\Tanya\Pictures\Microsoft Clip Organizer\dd00109_.wmf"/>
          <p:cNvPicPr>
            <a:picLocks noChangeAspect="1" noChangeArrowheads="1"/>
          </p:cNvPicPr>
          <p:nvPr/>
        </p:nvPicPr>
        <p:blipFill>
          <a:blip r:embed="rId3"/>
          <a:srcRect/>
          <a:stretch>
            <a:fillRect/>
          </a:stretch>
        </p:blipFill>
        <p:spPr bwMode="auto">
          <a:xfrm>
            <a:off x="228600" y="4191000"/>
            <a:ext cx="6055068" cy="2362200"/>
          </a:xfrm>
          <a:prstGeom prst="rect">
            <a:avLst/>
          </a:prstGeom>
          <a:noFill/>
        </p:spPr>
      </p:pic>
      <p:sp>
        <p:nvSpPr>
          <p:cNvPr id="6" name="TextBox 5"/>
          <p:cNvSpPr txBox="1"/>
          <p:nvPr/>
        </p:nvSpPr>
        <p:spPr>
          <a:xfrm>
            <a:off x="1371600" y="4495800"/>
            <a:ext cx="3810000" cy="1477328"/>
          </a:xfrm>
          <a:prstGeom prst="rect">
            <a:avLst/>
          </a:prstGeom>
          <a:noFill/>
        </p:spPr>
        <p:txBody>
          <a:bodyPr wrap="square" rtlCol="0">
            <a:spAutoFit/>
          </a:bodyPr>
          <a:lstStyle/>
          <a:p>
            <a:r>
              <a:rPr lang="en-US" b="1" dirty="0" smtClean="0">
                <a:solidFill>
                  <a:srgbClr val="FF0000"/>
                </a:solidFill>
              </a:rPr>
              <a:t>Read the excerpt </a:t>
            </a:r>
          </a:p>
          <a:p>
            <a:r>
              <a:rPr lang="en-US" b="1" dirty="0" smtClean="0">
                <a:solidFill>
                  <a:srgbClr val="FF0000"/>
                </a:solidFill>
              </a:rPr>
              <a:t>from the play on the </a:t>
            </a:r>
          </a:p>
          <a:p>
            <a:r>
              <a:rPr lang="en-US" b="1" dirty="0" smtClean="0">
                <a:solidFill>
                  <a:srgbClr val="FF0000"/>
                </a:solidFill>
              </a:rPr>
              <a:t>next few slides.  Take notes on how the dialogue and stage directions support the setting.</a:t>
            </a:r>
            <a:endParaRPr lang="en-US" b="1"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essie_cow">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bessie_cow</Template>
  <TotalTime>224</TotalTime>
  <Words>1391</Words>
  <Application>Microsoft PowerPoint</Application>
  <PresentationFormat>On-screen Show (4:3)</PresentationFormat>
  <Paragraphs>120</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Arial Black</vt:lpstr>
      <vt:lpstr>Times New Roman</vt:lpstr>
      <vt:lpstr>bessie_cow</vt:lpstr>
      <vt:lpstr>Setting</vt:lpstr>
      <vt:lpstr>What is the setting?</vt:lpstr>
      <vt:lpstr>When your focus is setting, look for words that tell about:</vt:lpstr>
      <vt:lpstr>Use Picture Clues to Identify Setting</vt:lpstr>
      <vt:lpstr>The Setting Supports the Plot</vt:lpstr>
      <vt:lpstr>How does the setting of this tall tale support the plot of the story?</vt:lpstr>
      <vt:lpstr>How does the setting help the reader better understand the characters?</vt:lpstr>
      <vt:lpstr>Make a connection between the setting and how the boys feel at the end of the story.</vt:lpstr>
      <vt:lpstr>The dialogue and stage directions in plays are supported by the setting.</vt:lpstr>
      <vt:lpstr>Mexican Trio by Linell Wohlers</vt:lpstr>
      <vt:lpstr>Slide 11</vt:lpstr>
      <vt:lpstr>Slide 12</vt:lpstr>
      <vt:lpstr>The setting can help create a mood.</vt:lpstr>
      <vt:lpstr>A Fish in a Spaceship by Kenn Nesbitt</vt:lpstr>
      <vt:lpstr>Think of a place you have been.</vt:lpstr>
    </vt:vector>
  </TitlesOfParts>
  <Company>eclipsed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Bessie Cow</dc:title>
  <dc:creator>Tanya</dc:creator>
  <cp:lastModifiedBy>Tanya</cp:lastModifiedBy>
  <cp:revision>56</cp:revision>
  <dcterms:created xsi:type="dcterms:W3CDTF">2008-03-21T02:01:01Z</dcterms:created>
  <dcterms:modified xsi:type="dcterms:W3CDTF">2008-03-21T05:45:55Z</dcterms:modified>
</cp:coreProperties>
</file>