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48EFEE6-998B-49DF-8835-2C2D926674B1}" type="datetimeFigureOut">
              <a:rPr lang="en-US" smtClean="0"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90AC6C7-9EB4-49A3-ACD3-AEA3433495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2819401"/>
          </a:xfrm>
        </p:spPr>
        <p:txBody>
          <a:bodyPr/>
          <a:lstStyle/>
          <a:p>
            <a:r>
              <a:rPr lang="en-US" sz="6000" dirty="0" smtClean="0"/>
              <a:t>Writing Effective Sentences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505200"/>
            <a:ext cx="5181600" cy="2590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Sentence Elements</a:t>
            </a:r>
          </a:p>
          <a:p>
            <a:r>
              <a:rPr lang="en-US" dirty="0" smtClean="0"/>
              <a:t>Subject and Predicate</a:t>
            </a:r>
          </a:p>
          <a:p>
            <a:r>
              <a:rPr lang="en-US" dirty="0" smtClean="0"/>
              <a:t>End Punctuation</a:t>
            </a:r>
          </a:p>
          <a:p>
            <a:r>
              <a:rPr lang="en-US" dirty="0" smtClean="0"/>
              <a:t>Sentence Fragments</a:t>
            </a:r>
          </a:p>
          <a:p>
            <a:r>
              <a:rPr lang="en-US" dirty="0" smtClean="0"/>
              <a:t>Run-ons and Ramblings</a:t>
            </a:r>
          </a:p>
          <a:p>
            <a:r>
              <a:rPr lang="en-US" dirty="0" smtClean="0"/>
              <a:t>Compound Sentences</a:t>
            </a:r>
          </a:p>
          <a:p>
            <a:endParaRPr lang="en-US" dirty="0"/>
          </a:p>
        </p:txBody>
      </p:sp>
      <p:pic>
        <p:nvPicPr>
          <p:cNvPr id="5" name="il_fi" descr="https://upload.wikimedia.org/wikipedia/commons/thumb/b/b2/Blue_question_mark.svg/450px-Blue_question_mark.svg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895600"/>
            <a:ext cx="2257425" cy="22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Oval 6"/>
          <p:cNvSpPr/>
          <p:nvPr/>
        </p:nvSpPr>
        <p:spPr>
          <a:xfrm>
            <a:off x="3810000" y="238626"/>
            <a:ext cx="1143000" cy="9906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C:\Documents and Settings\jakin\Local Settings\Temporary Internet Files\Content.IE5\M4IZAC6U\MC900432526[1]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76246"/>
            <a:ext cx="2285714" cy="228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633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828800"/>
          </a:xfrm>
        </p:spPr>
        <p:txBody>
          <a:bodyPr/>
          <a:lstStyle/>
          <a:p>
            <a:r>
              <a:rPr lang="en-US" sz="7200" dirty="0" smtClean="0"/>
              <a:t>Sentence Elements</a:t>
            </a:r>
          </a:p>
        </p:txBody>
      </p:sp>
    </p:spTree>
    <p:extLst>
      <p:ext uri="{BB962C8B-B14F-4D97-AF65-F5344CB8AC3E}">
        <p14:creationId xmlns:p14="http://schemas.microsoft.com/office/powerpoint/2010/main" val="4008254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33600"/>
            <a:ext cx="8763000" cy="1828800"/>
          </a:xfrm>
        </p:spPr>
        <p:txBody>
          <a:bodyPr/>
          <a:lstStyle/>
          <a:p>
            <a:r>
              <a:rPr lang="en-US" sz="7200" dirty="0" smtClean="0"/>
              <a:t>Subject / Predicate</a:t>
            </a:r>
          </a:p>
        </p:txBody>
      </p:sp>
    </p:spTree>
    <p:extLst>
      <p:ext uri="{BB962C8B-B14F-4D97-AF65-F5344CB8AC3E}">
        <p14:creationId xmlns:p14="http://schemas.microsoft.com/office/powerpoint/2010/main" val="122266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828800"/>
          </a:xfrm>
        </p:spPr>
        <p:txBody>
          <a:bodyPr/>
          <a:lstStyle/>
          <a:p>
            <a:r>
              <a:rPr lang="en-US" sz="7200" dirty="0" smtClean="0"/>
              <a:t>End Punctuation</a:t>
            </a:r>
          </a:p>
        </p:txBody>
      </p:sp>
    </p:spTree>
    <p:extLst>
      <p:ext uri="{BB962C8B-B14F-4D97-AF65-F5344CB8AC3E}">
        <p14:creationId xmlns:p14="http://schemas.microsoft.com/office/powerpoint/2010/main" val="3001661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828800"/>
          </a:xfrm>
        </p:spPr>
        <p:txBody>
          <a:bodyPr/>
          <a:lstStyle/>
          <a:p>
            <a:r>
              <a:rPr lang="en-US" sz="7200" dirty="0" smtClean="0"/>
              <a:t>Fragments</a:t>
            </a:r>
          </a:p>
        </p:txBody>
      </p:sp>
    </p:spTree>
    <p:extLst>
      <p:ext uri="{BB962C8B-B14F-4D97-AF65-F5344CB8AC3E}">
        <p14:creationId xmlns:p14="http://schemas.microsoft.com/office/powerpoint/2010/main" val="256754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133600"/>
            <a:ext cx="8839200" cy="1828800"/>
          </a:xfrm>
        </p:spPr>
        <p:txBody>
          <a:bodyPr/>
          <a:lstStyle/>
          <a:p>
            <a:r>
              <a:rPr lang="en-US" sz="7200" dirty="0" smtClean="0"/>
              <a:t>Run-ons / Ramblings</a:t>
            </a:r>
          </a:p>
        </p:txBody>
      </p:sp>
    </p:spTree>
    <p:extLst>
      <p:ext uri="{BB962C8B-B14F-4D97-AF65-F5344CB8AC3E}">
        <p14:creationId xmlns:p14="http://schemas.microsoft.com/office/powerpoint/2010/main" val="1197931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828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7200" dirty="0" smtClean="0"/>
              <a:t>Compound Sentences</a:t>
            </a:r>
          </a:p>
        </p:txBody>
      </p:sp>
    </p:spTree>
    <p:extLst>
      <p:ext uri="{BB962C8B-B14F-4D97-AF65-F5344CB8AC3E}">
        <p14:creationId xmlns:p14="http://schemas.microsoft.com/office/powerpoint/2010/main" val="2555281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01613" y="1066800"/>
            <a:ext cx="8774112" cy="284693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sz="1100" dirty="0">
              <a:latin typeface="+mn-lt"/>
            </a:endParaRP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sz="1200" dirty="0" smtClean="0">
                <a:latin typeface="+mn-lt"/>
              </a:rPr>
              <a:t>A complete sentence is a group of words that expresses a complete thought.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sz="1200" dirty="0" smtClean="0">
                <a:latin typeface="+mn-lt"/>
              </a:rPr>
              <a:t>A sentence starts with a capital letter.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sz="1200" dirty="0" smtClean="0">
                <a:latin typeface="+mn-lt"/>
              </a:rPr>
              <a:t>A sentence ends with a period, an exclamation  point, or a question mark.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sz="1200" dirty="0" smtClean="0">
                <a:latin typeface="+mn-lt"/>
              </a:rPr>
              <a:t>A sentence must have a subject, which tells who or what is doing something.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sz="1200" dirty="0" smtClean="0">
                <a:latin typeface="+mn-lt"/>
              </a:rPr>
              <a:t>A sentence must also have a predicate, a verb or verb phrase that tells what the subject is doing</a:t>
            </a:r>
            <a:r>
              <a:rPr lang="en-US" sz="1200" dirty="0" smtClean="0"/>
              <a:t>.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endParaRPr lang="en-US" sz="1200" dirty="0"/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sz="1200" dirty="0" smtClean="0"/>
              <a:t>Complete Thought (Sentence):		My cousin </a:t>
            </a:r>
            <a:r>
              <a:rPr lang="en-US" sz="1200" dirty="0" smtClean="0"/>
              <a:t>trains hard for every sport he plays.  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endParaRPr lang="en-US" sz="1200" dirty="0"/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sz="1200" dirty="0" smtClean="0"/>
              <a:t>Incomplete Thought (Not a Sentence)		 A volunteer in a bright blue uniform.	</a:t>
            </a:r>
            <a:endParaRPr lang="en-US" sz="1200" dirty="0"/>
          </a:p>
          <a:p>
            <a:pPr algn="ctr" eaLnBrk="1" hangingPunct="1"/>
            <a:endParaRPr lang="en-US" sz="1100" dirty="0"/>
          </a:p>
          <a:p>
            <a:pPr algn="ctr" eaLnBrk="1" hangingPunct="1"/>
            <a:endParaRPr lang="en-US" sz="1100" dirty="0"/>
          </a:p>
          <a:p>
            <a:pPr algn="ctr" eaLnBrk="1" hangingPunct="1"/>
            <a:endParaRPr lang="en-US" sz="1100" dirty="0"/>
          </a:p>
          <a:p>
            <a:pPr algn="ctr" eaLnBrk="1" hangingPunct="1"/>
            <a:endParaRPr lang="en-US" sz="1100" dirty="0"/>
          </a:p>
          <a:p>
            <a:pPr eaLnBrk="1" hangingPunct="1"/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286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Sentence Elements: What makes a sentence?</a:t>
            </a:r>
          </a:p>
        </p:txBody>
      </p:sp>
    </p:spTree>
    <p:extLst>
      <p:ext uri="{BB962C8B-B14F-4D97-AF65-F5344CB8AC3E}">
        <p14:creationId xmlns:p14="http://schemas.microsoft.com/office/powerpoint/2010/main" val="2479081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01613" y="1066800"/>
            <a:ext cx="8774112" cy="292387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 dirty="0" smtClean="0"/>
              <a:t>The complete subject of a sentence is who or what is doing something</a:t>
            </a:r>
            <a:r>
              <a:rPr lang="en-US" sz="16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endParaRPr lang="en-US" sz="1600" dirty="0">
              <a:solidFill>
                <a:schemeClr val="tx2"/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sz="1600" u="sng" dirty="0" smtClean="0">
                <a:solidFill>
                  <a:schemeClr val="tx2"/>
                </a:solidFill>
              </a:rPr>
              <a:t>Our new coach </a:t>
            </a:r>
            <a:r>
              <a:rPr lang="en-US" sz="1600" dirty="0" smtClean="0">
                <a:solidFill>
                  <a:schemeClr val="tx2"/>
                </a:solidFill>
              </a:rPr>
              <a:t>likes to keep us late after practice.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en-US" sz="1600" dirty="0">
              <a:solidFill>
                <a:schemeClr val="tx2"/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sz="1600" u="sng" dirty="0" smtClean="0">
                <a:solidFill>
                  <a:schemeClr val="tx2"/>
                </a:solidFill>
              </a:rPr>
              <a:t>My teammates and I </a:t>
            </a:r>
            <a:r>
              <a:rPr lang="en-US" sz="1600" dirty="0" smtClean="0">
                <a:solidFill>
                  <a:schemeClr val="tx2"/>
                </a:solidFill>
              </a:rPr>
              <a:t>work hard at practice.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en-US" sz="1600" dirty="0">
              <a:solidFill>
                <a:schemeClr val="tx2"/>
              </a:solidFill>
            </a:endParaRPr>
          </a:p>
          <a:p>
            <a:pPr eaLnBrk="1" hangingPunct="1"/>
            <a:endParaRPr lang="en-US" sz="16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sz="1200" dirty="0" smtClean="0"/>
              <a:t>The complete predicate, a verb or verb phrase, tells what the subject is doing or what is being done to the subject.</a:t>
            </a:r>
          </a:p>
          <a:p>
            <a:pPr eaLnBrk="1" hangingPunct="1"/>
            <a:endParaRPr lang="en-US" sz="1200" dirty="0"/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</a:rPr>
              <a:t>Our assistant coach </a:t>
            </a:r>
            <a:r>
              <a:rPr lang="en-US" sz="1600" u="sng" dirty="0" smtClean="0">
                <a:solidFill>
                  <a:schemeClr val="bg2">
                    <a:lumMod val="50000"/>
                  </a:schemeClr>
                </a:solidFill>
              </a:rPr>
              <a:t>carries a clipboard to practice everyday.</a:t>
            </a: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endParaRPr lang="en-US" sz="1600" u="sng" dirty="0">
              <a:solidFill>
                <a:schemeClr val="bg2">
                  <a:lumMod val="50000"/>
                </a:schemeClr>
              </a:solidFill>
            </a:endParaRPr>
          </a:p>
          <a:p>
            <a:pPr marL="171450" indent="-171450" eaLnBrk="1" hangingPunct="1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</a:rPr>
              <a:t>A parent volunteer </a:t>
            </a:r>
            <a:r>
              <a:rPr lang="en-US" sz="1600" u="sng" dirty="0" smtClean="0">
                <a:solidFill>
                  <a:schemeClr val="bg2">
                    <a:lumMod val="50000"/>
                  </a:schemeClr>
                </a:solidFill>
              </a:rPr>
              <a:t>brings water, oranges, and energy bars.</a:t>
            </a:r>
            <a:endParaRPr lang="en-US" sz="1600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1569" y="2286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Subject and Predicate: Two Important Parts!</a:t>
            </a:r>
          </a:p>
        </p:txBody>
      </p:sp>
    </p:spTree>
    <p:extLst>
      <p:ext uri="{BB962C8B-B14F-4D97-AF65-F5344CB8AC3E}">
        <p14:creationId xmlns:p14="http://schemas.microsoft.com/office/powerpoint/2010/main" val="2337914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01613" y="1066800"/>
            <a:ext cx="8774112" cy="357020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sz="1800" b="1" dirty="0" smtClean="0"/>
              <a:t>Declarative and Imperative sentence end with a period.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en-US" sz="1600" dirty="0"/>
          </a:p>
          <a:p>
            <a:pPr eaLnBrk="1" hangingPunct="1"/>
            <a:r>
              <a:rPr lang="en-US" sz="1600" dirty="0" smtClean="0"/>
              <a:t>Examples:	I am looking forward to the movie.</a:t>
            </a:r>
          </a:p>
          <a:p>
            <a:pPr eaLnBrk="1" hangingPunct="1"/>
            <a:r>
              <a:rPr lang="en-US" sz="1600" dirty="0"/>
              <a:t>	</a:t>
            </a:r>
            <a:r>
              <a:rPr lang="en-US" sz="1600" dirty="0" smtClean="0"/>
              <a:t>	Go find your glasses.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sz="1800" b="1" dirty="0" smtClean="0"/>
              <a:t>Interrogative sentences ask a question and end with a question mark</a:t>
            </a:r>
            <a:r>
              <a:rPr lang="en-US" sz="1600" dirty="0" smtClean="0"/>
              <a:t>.</a:t>
            </a:r>
          </a:p>
          <a:p>
            <a:pPr eaLnBrk="1" hangingPunct="1"/>
            <a:endParaRPr lang="en-US" sz="1600" dirty="0" smtClean="0"/>
          </a:p>
          <a:p>
            <a:pPr eaLnBrk="1" hangingPunct="1"/>
            <a:r>
              <a:rPr lang="en-US" sz="1600" dirty="0" smtClean="0"/>
              <a:t>Example:		Will we get there in time?</a:t>
            </a:r>
            <a:endParaRPr lang="en-US" sz="1400" dirty="0" smtClean="0"/>
          </a:p>
          <a:p>
            <a:pPr eaLnBrk="1" hangingPunct="1"/>
            <a:endParaRPr lang="en-US" sz="1400" dirty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sz="1600" b="1" dirty="0" smtClean="0"/>
              <a:t>Exclamatory Sentences show strong emotion or feeling and end with an exclamation point.</a:t>
            </a:r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400" dirty="0" smtClean="0"/>
              <a:t>Example:		We are not going to make it!</a:t>
            </a:r>
            <a:endParaRPr lang="en-US" sz="1400" dirty="0"/>
          </a:p>
          <a:p>
            <a:pPr lvl="1" indent="0" eaLnBrk="1" hangingPunct="1"/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121569" y="2286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End Punctuation: The Big and Powerful Punctuation Marks</a:t>
            </a:r>
          </a:p>
        </p:txBody>
      </p:sp>
    </p:spTree>
    <p:extLst>
      <p:ext uri="{BB962C8B-B14F-4D97-AF65-F5344CB8AC3E}">
        <p14:creationId xmlns:p14="http://schemas.microsoft.com/office/powerpoint/2010/main" val="2398972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01613" y="1066800"/>
            <a:ext cx="8774112" cy="1815882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sz="1600" dirty="0" smtClean="0"/>
              <a:t>A fragment is an incomplete sentence that is missing a subject, a predicate, or both.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en-US" sz="1600" dirty="0"/>
          </a:p>
          <a:p>
            <a:pPr eaLnBrk="1" hangingPunct="1"/>
            <a:r>
              <a:rPr lang="en-US" sz="1600" dirty="0" smtClean="0"/>
              <a:t>Examples:	Not a healthy snack.</a:t>
            </a:r>
          </a:p>
          <a:p>
            <a:pPr eaLnBrk="1" hangingPunct="1"/>
            <a:r>
              <a:rPr lang="en-US" sz="1600" dirty="0"/>
              <a:t>	</a:t>
            </a:r>
            <a:r>
              <a:rPr lang="en-US" sz="1600" dirty="0" smtClean="0"/>
              <a:t>	Mark and his friends from school.</a:t>
            </a:r>
          </a:p>
          <a:p>
            <a:pPr eaLnBrk="1" hangingPunct="1"/>
            <a:r>
              <a:rPr lang="en-US" sz="1600" dirty="0"/>
              <a:t>	</a:t>
            </a:r>
            <a:r>
              <a:rPr lang="en-US" sz="1600" dirty="0" smtClean="0"/>
              <a:t>	All the other kids.</a:t>
            </a:r>
          </a:p>
          <a:p>
            <a:pPr eaLnBrk="1" hangingPunct="1"/>
            <a:endParaRPr lang="en-US" sz="1600" dirty="0"/>
          </a:p>
          <a:p>
            <a:pPr eaLnBrk="1" hangingPunct="1"/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121569" y="2286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Sentence Fragments: Something is Missing!</a:t>
            </a:r>
          </a:p>
        </p:txBody>
      </p:sp>
    </p:spTree>
    <p:extLst>
      <p:ext uri="{BB962C8B-B14F-4D97-AF65-F5344CB8AC3E}">
        <p14:creationId xmlns:p14="http://schemas.microsoft.com/office/powerpoint/2010/main" val="4043127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01613" y="1066800"/>
            <a:ext cx="8774112" cy="230832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sz="1600" dirty="0" smtClean="0"/>
              <a:t>Run-on sentences are two or more sentences that run together. </a:t>
            </a:r>
            <a:endParaRPr lang="en-US" sz="1600" dirty="0"/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600" dirty="0" smtClean="0"/>
              <a:t>Example:	The pet show was fun the crowd loved all of the dogs.</a:t>
            </a:r>
          </a:p>
          <a:p>
            <a:pPr eaLnBrk="1" hangingPunct="1"/>
            <a:endParaRPr lang="en-US" sz="1600" dirty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sz="1600" dirty="0" smtClean="0"/>
              <a:t>A rambling sentence occurs when several sentences are connected with conjunctions such as </a:t>
            </a:r>
            <a:r>
              <a:rPr lang="en-US" sz="1600" i="1" dirty="0" smtClean="0"/>
              <a:t>and, or, but</a:t>
            </a:r>
            <a:r>
              <a:rPr lang="en-US" sz="1600" dirty="0" smtClean="0"/>
              <a:t>, and </a:t>
            </a:r>
            <a:r>
              <a:rPr lang="en-US" sz="1600" i="1" dirty="0" smtClean="0"/>
              <a:t>so</a:t>
            </a:r>
            <a:r>
              <a:rPr lang="en-US" sz="1600" dirty="0" smtClean="0"/>
              <a:t>.</a:t>
            </a:r>
            <a:r>
              <a:rPr lang="en-US" sz="1600" dirty="0" smtClean="0"/>
              <a:t> 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en-US" sz="1600" dirty="0"/>
          </a:p>
          <a:p>
            <a:pPr eaLnBrk="1" hangingPunct="1"/>
            <a:r>
              <a:rPr lang="en-US" sz="1600" dirty="0" smtClean="0"/>
              <a:t>Example:   I knew that Maya’s parrot would get an award and I also thought that </a:t>
            </a:r>
            <a:r>
              <a:rPr lang="en-US" sz="1600" dirty="0" err="1" smtClean="0"/>
              <a:t>Lem’s</a:t>
            </a:r>
            <a:r>
              <a:rPr lang="en-US" sz="1600" dirty="0" smtClean="0"/>
              <a:t> cat would win something but I was not so sure that </a:t>
            </a:r>
            <a:r>
              <a:rPr lang="en-US" sz="1600" dirty="0" err="1" smtClean="0"/>
              <a:t>Jenn’s</a:t>
            </a:r>
            <a:r>
              <a:rPr lang="en-US" sz="1600" dirty="0" smtClean="0"/>
              <a:t> dog would do well.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121569" y="2286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Run-ons and Ramblings: Is it ever going to end?</a:t>
            </a:r>
          </a:p>
        </p:txBody>
      </p:sp>
    </p:spTree>
    <p:extLst>
      <p:ext uri="{BB962C8B-B14F-4D97-AF65-F5344CB8AC3E}">
        <p14:creationId xmlns:p14="http://schemas.microsoft.com/office/powerpoint/2010/main" val="99075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01613" y="1066800"/>
            <a:ext cx="8774112" cy="230832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sz="1600" dirty="0" smtClean="0"/>
              <a:t>A compound sentence  is made up of two simple sentences joined together with a comma and a coordinating conjunction.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sz="1600" dirty="0" smtClean="0"/>
              <a:t>Coordinating conjunctions:		for     and   nor   but   or   yet   so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pPr eaLnBrk="1" hangingPunct="1"/>
            <a:r>
              <a:rPr lang="en-US" sz="1600" dirty="0" smtClean="0"/>
              <a:t>Examples:   My family wanted to plan a trip to Florida, but I am not a fan of hot weather.</a:t>
            </a:r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600" dirty="0" smtClean="0"/>
              <a:t>	   We could hike up Mount Washington, or we could drive up on the </a:t>
            </a:r>
            <a:r>
              <a:rPr lang="en-US" sz="1600" smtClean="0"/>
              <a:t>summit road.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121569" y="2286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Compound Sentences</a:t>
            </a:r>
          </a:p>
        </p:txBody>
      </p:sp>
    </p:spTree>
    <p:extLst>
      <p:ext uri="{BB962C8B-B14F-4D97-AF65-F5344CB8AC3E}">
        <p14:creationId xmlns:p14="http://schemas.microsoft.com/office/powerpoint/2010/main" val="3868603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1569" y="2286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Write Source Resources</a:t>
            </a:r>
          </a:p>
        </p:txBody>
      </p:sp>
      <p:pic>
        <p:nvPicPr>
          <p:cNvPr id="1026" name="Picture 2" descr="http://www.greatsource.com/GreatSource/images/products/writing/level3/writesource_gr5_m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7884"/>
            <a:ext cx="2422525" cy="323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57600" y="1371600"/>
            <a:ext cx="3733800" cy="3970318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1848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610</TotalTime>
  <Words>308</Words>
  <Application>Microsoft Office PowerPoint</Application>
  <PresentationFormat>On-screen Show (4:3)</PresentationFormat>
  <Paragraphs>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Century Gothic</vt:lpstr>
      <vt:lpstr>Courier New</vt:lpstr>
      <vt:lpstr>Palatino Linotype</vt:lpstr>
      <vt:lpstr>Wingdings</vt:lpstr>
      <vt:lpstr>Executive</vt:lpstr>
      <vt:lpstr>Writing Effective Sentences</vt:lpstr>
      <vt:lpstr>Sentence Elements</vt:lpstr>
      <vt:lpstr>Subject / Predicate</vt:lpstr>
      <vt:lpstr>End Punctuation</vt:lpstr>
      <vt:lpstr>Fragments</vt:lpstr>
      <vt:lpstr>Run-ons / Ramblings</vt:lpstr>
      <vt:lpstr>Compound Sentences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Allendale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Akin</dc:creator>
  <cp:lastModifiedBy>Jeffrey Akin</cp:lastModifiedBy>
  <cp:revision>17</cp:revision>
  <cp:lastPrinted>2012-10-15T16:18:26Z</cp:lastPrinted>
  <dcterms:created xsi:type="dcterms:W3CDTF">2012-10-12T17:09:06Z</dcterms:created>
  <dcterms:modified xsi:type="dcterms:W3CDTF">2014-10-13T18:59:32Z</dcterms:modified>
</cp:coreProperties>
</file>