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7772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5" autoAdjust="0"/>
    <p:restoredTop sz="94660"/>
  </p:normalViewPr>
  <p:slideViewPr>
    <p:cSldViewPr snapToGrid="0">
      <p:cViewPr>
        <p:scale>
          <a:sx n="80" d="100"/>
          <a:sy n="80" d="100"/>
        </p:scale>
        <p:origin x="30" y="60"/>
      </p:cViewPr>
      <p:guideLst>
        <p:guide orient="horz" pos="244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DAA79-55B0-4C17-835E-10AAC110CFEA}" type="datetimeFigureOut">
              <a:rPr lang="en-US" smtClean="0"/>
              <a:t>12/16/2014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60525" y="1162050"/>
            <a:ext cx="368935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2C1C2-2A81-4AA3-AFF9-98FCB1FBA0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678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2C1C2-2A81-4AA3-AFF9-98FCB1FBA01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08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72011"/>
            <a:ext cx="7772400" cy="270594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82310"/>
            <a:ext cx="6858000" cy="187653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44C1-DB7A-40A7-97FA-42FCF6683277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651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5E31-013B-4B84-8835-9EFDFA1F49CE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79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937705"/>
            <a:ext cx="7886700" cy="323310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5201393"/>
            <a:ext cx="7886700" cy="170021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B9522-8A52-4D26-9DA6-DB87CBE47519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770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69042"/>
            <a:ext cx="388620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069042"/>
            <a:ext cx="388620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930CC-46BE-4077-99E6-75D290622E12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35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13810"/>
            <a:ext cx="7886700" cy="1502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905318"/>
            <a:ext cx="3868340" cy="933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839085"/>
            <a:ext cx="3868340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905318"/>
            <a:ext cx="3887391" cy="933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839085"/>
            <a:ext cx="3887391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349D6-1A2D-4CFE-A9D5-F9924FFC15BD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79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A806-D708-4409-B08C-A6FFC78849F5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5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E1F6-CE6D-4EE9-B7D3-444E4176F980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1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18160"/>
            <a:ext cx="2949178" cy="18135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119083"/>
            <a:ext cx="4629150" cy="55234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31720"/>
            <a:ext cx="2949178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3D260-C779-4833-B3DE-511BA6053EE9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93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18160"/>
            <a:ext cx="2949178" cy="18135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119083"/>
            <a:ext cx="4629150" cy="552344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31720"/>
            <a:ext cx="2949178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11A1-EA6F-4526-9FD6-79DFE56C235E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211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7464E-9C1F-40AA-83A8-6381B7F401CF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0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3808"/>
            <a:ext cx="1971675" cy="6586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13808"/>
            <a:ext cx="5800725" cy="6586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6C5C9-02C8-4D19-896B-3E19A1EB6D30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989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13810"/>
            <a:ext cx="788670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069042"/>
            <a:ext cx="788670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7203865"/>
            <a:ext cx="20574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1425A-B123-4257-A37F-E3A6AE338AE9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7203865"/>
            <a:ext cx="30861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7203865"/>
            <a:ext cx="20574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801F-7A84-44A0-876E-0FA47D4AB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5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1191" y="320451"/>
            <a:ext cx="5943600" cy="73866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100" b="1" dirty="0">
                <a:cs typeface="Times New Roman" panose="02020603050405020304" pitchFamily="18" charset="0"/>
              </a:rPr>
              <a:t>Sentence Unit Two </a:t>
            </a:r>
          </a:p>
          <a:p>
            <a:pPr algn="ctr">
              <a:defRPr/>
            </a:pPr>
            <a:r>
              <a:rPr lang="en-US" sz="2100" b="1" dirty="0">
                <a:cs typeface="Times New Roman" panose="02020603050405020304" pitchFamily="18" charset="0"/>
              </a:rPr>
              <a:t>Unlocking the Secrets of Dialogue and Quotations</a:t>
            </a:r>
            <a:endParaRPr lang="en-US" sz="2100" b="1" dirty="0">
              <a:cs typeface="Times New Roman" panose="02020603050405020304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2934268" y="6727522"/>
            <a:ext cx="5388194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dirty="0">
                <a:latin typeface="Garamond" panose="02020404030301010803" pitchFamily="18" charset="0"/>
              </a:rPr>
              <a:t>Name: </a:t>
            </a:r>
            <a:r>
              <a:rPr lang="en-US" sz="1800" dirty="0">
                <a:latin typeface="Garamond" panose="02020404030301010803" pitchFamily="18" charset="0"/>
              </a:rPr>
              <a:t>_____________________  Period ________  </a:t>
            </a:r>
            <a:endParaRPr lang="en-US" sz="1800" dirty="0">
              <a:latin typeface="Garamond" panose="02020404030301010803" pitchFamily="18" charset="0"/>
            </a:endParaRPr>
          </a:p>
        </p:txBody>
      </p:sp>
      <p:pic>
        <p:nvPicPr>
          <p:cNvPr id="5" name="Picture 4" descr="U:\A Fifth Grade\AAA Writing Folder Gateway\SENTENCE UNIT TWO DIALOGUE\IMAGES\quotationMark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679" y="1884292"/>
            <a:ext cx="4056321" cy="33556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77734" y="2815613"/>
            <a:ext cx="4691439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57168" indent="-257168">
              <a:buFont typeface="Arial" pitchFamily="34" charset="0"/>
              <a:buChar char="•"/>
              <a:defRPr/>
            </a:pPr>
            <a:r>
              <a:rPr lang="en-US" b="1" dirty="0">
                <a:ea typeface="Batang" panose="02030600000101010101" pitchFamily="18" charset="-127"/>
              </a:rPr>
              <a:t>Using Commas in Direct </a:t>
            </a:r>
            <a:r>
              <a:rPr lang="en-US" b="1" dirty="0">
                <a:ea typeface="Batang" panose="02030600000101010101" pitchFamily="18" charset="-127"/>
              </a:rPr>
              <a:t>Address</a:t>
            </a:r>
          </a:p>
          <a:p>
            <a:pPr marL="257168" indent="-257168">
              <a:buFont typeface="Arial" pitchFamily="34" charset="0"/>
              <a:buChar char="•"/>
              <a:defRPr/>
            </a:pPr>
            <a:r>
              <a:rPr lang="en-US" b="1" dirty="0">
                <a:ea typeface="Batang" panose="02030600000101010101" pitchFamily="18" charset="-127"/>
              </a:rPr>
              <a:t>Using Commas with Words </a:t>
            </a:r>
            <a:r>
              <a:rPr lang="en-US" b="1" dirty="0">
                <a:ea typeface="Batang" panose="02030600000101010101" pitchFamily="18" charset="-127"/>
              </a:rPr>
              <a:t>at the Beginning of Sentences</a:t>
            </a:r>
          </a:p>
          <a:p>
            <a:pPr marL="257168" indent="-257168">
              <a:buFont typeface="Arial" pitchFamily="34" charset="0"/>
              <a:buChar char="•"/>
              <a:defRPr/>
            </a:pPr>
            <a:r>
              <a:rPr lang="en-US" b="1" dirty="0">
                <a:ea typeface="Batang" panose="02030600000101010101" pitchFamily="18" charset="-127"/>
              </a:rPr>
              <a:t>Using Commas, Quotation Marks, and End Punctuation for Dialogue </a:t>
            </a:r>
            <a:r>
              <a:rPr lang="en-US" b="1" dirty="0">
                <a:ea typeface="Batang" panose="02030600000101010101" pitchFamily="18" charset="-127"/>
              </a:rPr>
              <a:t>and Direct Quotes</a:t>
            </a:r>
          </a:p>
        </p:txBody>
      </p:sp>
      <p:sp>
        <p:nvSpPr>
          <p:cNvPr id="3" name="TextBox 2"/>
          <p:cNvSpPr txBox="1"/>
          <p:nvPr/>
        </p:nvSpPr>
        <p:spPr>
          <a:xfrm rot="19944141">
            <a:off x="315278" y="5492919"/>
            <a:ext cx="3171825" cy="21929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25" dirty="0"/>
              <a:t>I responded quickly, “Yes, I would love to learn more about commas.”</a:t>
            </a:r>
          </a:p>
        </p:txBody>
      </p:sp>
      <p:sp>
        <p:nvSpPr>
          <p:cNvPr id="7" name="TextBox 6"/>
          <p:cNvSpPr txBox="1"/>
          <p:nvPr/>
        </p:nvSpPr>
        <p:spPr>
          <a:xfrm rot="1544045">
            <a:off x="71732" y="1650999"/>
            <a:ext cx="3097562" cy="21929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25" dirty="0" smtClean="0"/>
              <a:t>“Would you </a:t>
            </a:r>
            <a:r>
              <a:rPr lang="en-US" sz="825" dirty="0"/>
              <a:t>like to learn about commas?” our teacher asked.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97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336" y="1642312"/>
            <a:ext cx="9015664" cy="422423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500" b="1" dirty="0"/>
              <a:t>Essential Questions</a:t>
            </a:r>
          </a:p>
          <a:p>
            <a:pPr algn="ctr">
              <a:defRPr/>
            </a:pPr>
            <a:endParaRPr lang="en-US" sz="1500" dirty="0"/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500" dirty="0"/>
              <a:t>How do writers vary sentence structure?</a:t>
            </a:r>
          </a:p>
          <a:p>
            <a:r>
              <a:rPr lang="en-US" sz="1500" dirty="0"/>
              <a:t> 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500" dirty="0"/>
              <a:t>How can I use commas to create more interesting sentences?</a:t>
            </a:r>
          </a:p>
          <a:p>
            <a:r>
              <a:rPr lang="en-US" sz="1500" dirty="0"/>
              <a:t> 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500" dirty="0"/>
              <a:t>How does the comma allow readers to judge rhythm, direction, pace, and flow of writing?</a:t>
            </a:r>
          </a:p>
          <a:p>
            <a:endParaRPr lang="en-US" sz="1500" dirty="0"/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500" dirty="0"/>
              <a:t>Why is the comma such a useful and necessary punctuation mark?  </a:t>
            </a:r>
          </a:p>
          <a:p>
            <a:pPr algn="ctr">
              <a:defRPr/>
            </a:pPr>
            <a:endParaRPr lang="en-US" sz="1500" dirty="0"/>
          </a:p>
          <a:p>
            <a:pPr marL="257168" indent="-257168">
              <a:buFont typeface="Arial" pitchFamily="34" charset="0"/>
              <a:buChar char="•"/>
              <a:defRPr/>
            </a:pPr>
            <a:r>
              <a:rPr lang="en-US" sz="1500" dirty="0"/>
              <a:t>How do writers use commas in direct address situations?</a:t>
            </a:r>
          </a:p>
          <a:p>
            <a:pPr>
              <a:defRPr/>
            </a:pPr>
            <a:endParaRPr lang="en-US" sz="1500" dirty="0"/>
          </a:p>
          <a:p>
            <a:pPr marL="257168" indent="-257168">
              <a:buFont typeface="Arial" pitchFamily="34" charset="0"/>
              <a:buChar char="•"/>
              <a:defRPr/>
            </a:pPr>
            <a:r>
              <a:rPr lang="en-US" sz="1500" dirty="0"/>
              <a:t>How do writers use commas to set off words at the beginning of sentences?</a:t>
            </a:r>
          </a:p>
          <a:p>
            <a:pPr>
              <a:defRPr/>
            </a:pPr>
            <a:endParaRPr lang="en-US" sz="1500" dirty="0"/>
          </a:p>
          <a:p>
            <a:pPr marL="257168" indent="-257168">
              <a:buFont typeface="Arial" pitchFamily="34" charset="0"/>
              <a:buChar char="•"/>
              <a:defRPr/>
            </a:pPr>
            <a:r>
              <a:rPr lang="en-US" sz="1500" dirty="0"/>
              <a:t>How do writers use commas, quotation marks, and end punctuation when writing dialogue </a:t>
            </a:r>
            <a:r>
              <a:rPr lang="en-US" sz="1500" dirty="0"/>
              <a:t>and </a:t>
            </a:r>
            <a:r>
              <a:rPr lang="en-US" sz="1500" dirty="0"/>
              <a:t>direct quotes?</a:t>
            </a:r>
          </a:p>
          <a:p>
            <a:pPr marL="257168" indent="-257168">
              <a:buFont typeface="Arial" pitchFamily="34" charset="0"/>
              <a:buChar char="•"/>
              <a:defRPr/>
            </a:pPr>
            <a:endParaRPr lang="en-US" sz="1500" dirty="0"/>
          </a:p>
          <a:p>
            <a:pPr marL="257168" indent="-257168">
              <a:buFont typeface="Arial" pitchFamily="34" charset="0"/>
              <a:buChar char="•"/>
              <a:defRPr/>
            </a:pPr>
            <a:r>
              <a:rPr lang="en-US" sz="1500" dirty="0"/>
              <a:t>How do writers use dialogue effectively in writing?</a:t>
            </a:r>
            <a:endParaRPr lang="en-US" sz="1500" dirty="0"/>
          </a:p>
          <a:p>
            <a:pPr>
              <a:defRPr/>
            </a:pPr>
            <a:endParaRPr lang="en-US" sz="1350" b="1" dirty="0">
              <a:latin typeface="Goudy Old Style" pitchFamily="18" charset="0"/>
            </a:endParaRPr>
          </a:p>
        </p:txBody>
      </p:sp>
      <p:pic>
        <p:nvPicPr>
          <p:cNvPr id="5" name="Picture 4" descr="U:\A Fifth Grade\AAA Writing Folder Gateway\SENTENCE UNIT TWO DIALOGUE\IMAGES\quotationMark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717" y="1873918"/>
            <a:ext cx="1653939" cy="8301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2004516" y="2519729"/>
            <a:ext cx="5482134" cy="1985211"/>
          </a:xfrm>
        </p:spPr>
        <p:txBody>
          <a:bodyPr>
            <a:normAutofit/>
          </a:bodyPr>
          <a:lstStyle/>
          <a:p>
            <a:pPr eaLnBrk="1" hangingPunct="1"/>
            <a:r>
              <a:rPr lang="en-US" sz="1800" b="1" dirty="0">
                <a:latin typeface="+mn-lt"/>
                <a:cs typeface="Calibri" pitchFamily="34" charset="0"/>
              </a:rPr>
              <a:t>Lenny</a:t>
            </a:r>
            <a:r>
              <a:rPr lang="en-US" sz="1800" b="1" dirty="0">
                <a:latin typeface="+mn-lt"/>
                <a:cs typeface="Calibri" pitchFamily="34" charset="0"/>
              </a:rPr>
              <a:t>, I’ve been expecting you since Friday .</a:t>
            </a:r>
            <a:br>
              <a:rPr lang="en-US" sz="1800" b="1" dirty="0">
                <a:latin typeface="+mn-lt"/>
                <a:cs typeface="Calibri" pitchFamily="34" charset="0"/>
              </a:rPr>
            </a:br>
            <a:r>
              <a:rPr lang="en-US" sz="1800" b="1" dirty="0">
                <a:latin typeface="+mn-lt"/>
                <a:cs typeface="Calibri" pitchFamily="34" charset="0"/>
              </a:rPr>
              <a:t/>
            </a:r>
            <a:br>
              <a:rPr lang="en-US" sz="1800" b="1" dirty="0">
                <a:latin typeface="+mn-lt"/>
                <a:cs typeface="Calibri" pitchFamily="34" charset="0"/>
              </a:rPr>
            </a:br>
            <a:r>
              <a:rPr lang="en-US" sz="1800" b="1" dirty="0">
                <a:latin typeface="+mn-lt"/>
                <a:cs typeface="Calibri" pitchFamily="34" charset="0"/>
              </a:rPr>
              <a:t>We have been expecting you, Lenny.</a:t>
            </a:r>
            <a:br>
              <a:rPr lang="en-US" sz="1800" b="1" dirty="0">
                <a:latin typeface="+mn-lt"/>
                <a:cs typeface="Calibri" pitchFamily="34" charset="0"/>
              </a:rPr>
            </a:br>
            <a:r>
              <a:rPr lang="en-US" sz="1800" b="1" dirty="0">
                <a:latin typeface="+mn-lt"/>
                <a:cs typeface="Calibri" pitchFamily="34" charset="0"/>
              </a:rPr>
              <a:t/>
            </a:r>
            <a:br>
              <a:rPr lang="en-US" sz="1800" b="1" dirty="0">
                <a:latin typeface="+mn-lt"/>
                <a:cs typeface="Calibri" pitchFamily="34" charset="0"/>
              </a:rPr>
            </a:br>
            <a:r>
              <a:rPr lang="en-US" sz="1800" b="1" dirty="0">
                <a:latin typeface="+mn-lt"/>
                <a:cs typeface="Calibri" pitchFamily="34" charset="0"/>
              </a:rPr>
              <a:t>Of course, Lenny, we have been expecting you</a:t>
            </a:r>
            <a:r>
              <a:rPr lang="en-US" sz="1350" b="1" dirty="0">
                <a:latin typeface="+mn-lt"/>
                <a:cs typeface="Calibri" pitchFamily="34" charset="0"/>
              </a:rPr>
              <a:t>.</a:t>
            </a:r>
            <a:r>
              <a:rPr lang="en-US" sz="1200" dirty="0">
                <a:latin typeface="+mn-lt"/>
              </a:rPr>
              <a:t/>
            </a:r>
            <a:br>
              <a:rPr lang="en-US" sz="1200" dirty="0">
                <a:latin typeface="+mn-lt"/>
              </a:rPr>
            </a:br>
            <a:endParaRPr lang="en-US" sz="1200" dirty="0">
              <a:latin typeface="+mn-lt"/>
            </a:endParaRPr>
          </a:p>
        </p:txBody>
      </p:sp>
      <p:sp>
        <p:nvSpPr>
          <p:cNvPr id="55299" name="TextBox 2"/>
          <p:cNvSpPr txBox="1">
            <a:spLocks noChangeArrowheads="1"/>
          </p:cNvSpPr>
          <p:nvPr/>
        </p:nvSpPr>
        <p:spPr bwMode="auto">
          <a:xfrm>
            <a:off x="2004516" y="5372104"/>
            <a:ext cx="5482134" cy="769441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Rule</a:t>
            </a:r>
          </a:p>
          <a:p>
            <a:pPr eaLnBrk="1" hangingPunct="1"/>
            <a:r>
              <a:rPr lang="en-US" sz="1600" dirty="0">
                <a:latin typeface="+mn-lt"/>
              </a:rPr>
              <a:t>Use commas to separate a noun of direct address (the person being spoken to) from the rest of the sentence.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30430" y="1098567"/>
            <a:ext cx="3419117" cy="5539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Direct Address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94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2051449" y="1314454"/>
            <a:ext cx="5041106" cy="86984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000" dirty="0"/>
              <a:t>Direct Address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360949" y="2464508"/>
            <a:ext cx="8482263" cy="156966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Three sentences I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found</a:t>
            </a:r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360949" y="4692254"/>
            <a:ext cx="8482263" cy="156966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Three sentences I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wrote</a:t>
            </a:r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7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781051" y="1571627"/>
            <a:ext cx="7691438" cy="762732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Words </a:t>
            </a:r>
            <a:r>
              <a:rPr lang="en-US" dirty="0"/>
              <a:t>at the Beginning of Sentences</a:t>
            </a: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/>
              <a:t/>
            </a:r>
            <a:br>
              <a:rPr lang="en-US" sz="7200" dirty="0"/>
            </a:br>
            <a:endParaRPr lang="en-US" sz="1200" b="1" dirty="0"/>
          </a:p>
        </p:txBody>
      </p:sp>
      <p:sp>
        <p:nvSpPr>
          <p:cNvPr id="59395" name="TextBox 1"/>
          <p:cNvSpPr txBox="1">
            <a:spLocks noChangeArrowheads="1"/>
          </p:cNvSpPr>
          <p:nvPr/>
        </p:nvSpPr>
        <p:spPr bwMode="auto">
          <a:xfrm>
            <a:off x="2308451" y="3259592"/>
            <a:ext cx="54292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 b="1" dirty="0">
                <a:latin typeface="+mn-lt"/>
              </a:rPr>
              <a:t>Yes, I can always use additional hockey equipment</a:t>
            </a:r>
            <a:r>
              <a:rPr lang="en-US" sz="1800" b="1" dirty="0">
                <a:latin typeface="+mn-lt"/>
              </a:rPr>
              <a:t>.</a:t>
            </a:r>
          </a:p>
          <a:p>
            <a:pPr eaLnBrk="1" hangingPunct="1"/>
            <a:endParaRPr lang="en-US" sz="1800" b="1" dirty="0">
              <a:latin typeface="+mn-lt"/>
            </a:endParaRPr>
          </a:p>
          <a:p>
            <a:pPr eaLnBrk="1" hangingPunct="1"/>
            <a:r>
              <a:rPr lang="en-US" sz="1800" b="1" dirty="0">
                <a:latin typeface="+mn-lt"/>
              </a:rPr>
              <a:t>Well, that does it for this year.</a:t>
            </a:r>
          </a:p>
          <a:p>
            <a:pPr eaLnBrk="1" hangingPunct="1"/>
            <a:endParaRPr lang="en-US" sz="1800" b="1" dirty="0">
              <a:latin typeface="+mn-lt"/>
            </a:endParaRPr>
          </a:p>
          <a:p>
            <a:pPr eaLnBrk="1" hangingPunct="1"/>
            <a:r>
              <a:rPr lang="en-US" sz="1800" b="1" dirty="0">
                <a:latin typeface="+mn-lt"/>
              </a:rPr>
              <a:t>Anyway, there is no reason we can’t study harder.</a:t>
            </a:r>
            <a:endParaRPr lang="en-US" sz="1800" dirty="0">
              <a:latin typeface="+mn-lt"/>
            </a:endParaRPr>
          </a:p>
        </p:txBody>
      </p:sp>
      <p:sp>
        <p:nvSpPr>
          <p:cNvPr id="59396" name="TextBox 3"/>
          <p:cNvSpPr txBox="1">
            <a:spLocks noChangeArrowheads="1"/>
          </p:cNvSpPr>
          <p:nvPr/>
        </p:nvSpPr>
        <p:spPr bwMode="auto">
          <a:xfrm>
            <a:off x="2021305" y="5400394"/>
            <a:ext cx="4915112" cy="83099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>
                <a:latin typeface="+mn-lt"/>
              </a:rPr>
              <a:t>Rule</a:t>
            </a:r>
          </a:p>
          <a:p>
            <a:pPr eaLnBrk="1" hangingPunct="1"/>
            <a:r>
              <a:rPr lang="en-US" sz="1600" dirty="0">
                <a:latin typeface="+mn-lt"/>
              </a:rPr>
              <a:t>Place a comma after words like </a:t>
            </a:r>
            <a:r>
              <a:rPr lang="en-US" sz="1600" i="1" dirty="0">
                <a:latin typeface="+mn-lt"/>
              </a:rPr>
              <a:t>oh, yes, </a:t>
            </a:r>
            <a:r>
              <a:rPr lang="en-US" sz="1600" dirty="0">
                <a:latin typeface="+mn-lt"/>
              </a:rPr>
              <a:t>and</a:t>
            </a:r>
            <a:r>
              <a:rPr lang="en-US" sz="1600" i="1" dirty="0">
                <a:latin typeface="+mn-lt"/>
              </a:rPr>
              <a:t> </a:t>
            </a:r>
            <a:r>
              <a:rPr lang="en-US" sz="1600" i="1" dirty="0">
                <a:latin typeface="+mn-lt"/>
              </a:rPr>
              <a:t>no </a:t>
            </a:r>
            <a:r>
              <a:rPr lang="en-US" sz="1600" dirty="0">
                <a:latin typeface="+mn-lt"/>
              </a:rPr>
              <a:t>at </a:t>
            </a:r>
            <a:r>
              <a:rPr lang="en-US" sz="1600" dirty="0">
                <a:latin typeface="+mn-lt"/>
              </a:rPr>
              <a:t>the beginning of a sentence.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02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1600993" y="754815"/>
            <a:ext cx="6172200" cy="12573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950" dirty="0" smtClean="0"/>
              <a:t/>
            </a:r>
            <a:br>
              <a:rPr lang="en-US" sz="4950" dirty="0" smtClean="0"/>
            </a:br>
            <a:r>
              <a:rPr lang="en-US" sz="4950" dirty="0" smtClean="0"/>
              <a:t>Words </a:t>
            </a:r>
            <a:r>
              <a:rPr lang="en-US" sz="4950" dirty="0"/>
              <a:t>at the Beginning</a:t>
            </a: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/>
              <a:t/>
            </a:r>
            <a:br>
              <a:rPr lang="en-US" sz="7200" dirty="0"/>
            </a:br>
            <a:endParaRPr lang="en-US" sz="1200" b="1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30869" y="2514602"/>
            <a:ext cx="8482263" cy="156966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Three sentences I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found</a:t>
            </a:r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30869" y="4503068"/>
            <a:ext cx="8482263" cy="156966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Three sentences I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wrote</a:t>
            </a:r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08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72444" y="1369885"/>
            <a:ext cx="8290560" cy="615461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000" dirty="0"/>
              <a:t>Dialogue at the Beginning of Sentences </a:t>
            </a:r>
            <a:r>
              <a:rPr lang="en-US" sz="7200" dirty="0"/>
              <a:t/>
            </a:r>
            <a:br>
              <a:rPr lang="en-US" sz="7200" dirty="0"/>
            </a:br>
            <a:endParaRPr lang="en-US" sz="1500" dirty="0">
              <a:latin typeface="+mn-lt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50813" y="4508805"/>
            <a:ext cx="3924146" cy="156966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Rule</a:t>
            </a:r>
          </a:p>
          <a:p>
            <a:pPr eaLnBrk="1" hangingPunct="1"/>
            <a:r>
              <a:rPr lang="en-US" sz="1200" dirty="0">
                <a:latin typeface="+mn-lt"/>
              </a:rPr>
              <a:t>Use </a:t>
            </a:r>
            <a:r>
              <a:rPr lang="en-US" sz="1200" dirty="0">
                <a:latin typeface="+mn-lt"/>
              </a:rPr>
              <a:t>quotation marks </a:t>
            </a:r>
            <a:r>
              <a:rPr lang="en-US" sz="1200" dirty="0">
                <a:latin typeface="+mn-lt"/>
              </a:rPr>
              <a:t>to set off the words of the speaker from the rest of the sentence</a:t>
            </a:r>
            <a:r>
              <a:rPr lang="en-US" sz="1200" dirty="0">
                <a:latin typeface="+mn-lt"/>
              </a:rPr>
              <a:t>. A comma is used after a declarative or imperative sentence within the quote. </a:t>
            </a:r>
            <a:r>
              <a:rPr lang="en-US" sz="1200" dirty="0">
                <a:latin typeface="+mn-lt"/>
              </a:rPr>
              <a:t>If the words being spoken </a:t>
            </a:r>
            <a:r>
              <a:rPr lang="en-US" sz="1200" dirty="0" smtClean="0">
                <a:latin typeface="+mn-lt"/>
              </a:rPr>
              <a:t>are </a:t>
            </a:r>
            <a:r>
              <a:rPr lang="en-US" sz="1200" dirty="0">
                <a:latin typeface="+mn-lt"/>
              </a:rPr>
              <a:t>a </a:t>
            </a:r>
            <a:r>
              <a:rPr lang="en-US" sz="1200" dirty="0" smtClean="0">
                <a:latin typeface="+mn-lt"/>
              </a:rPr>
              <a:t>question, end the quote with a question mark. If the quote is an exclamatory sentence, end the quote with an exclamation </a:t>
            </a:r>
            <a:r>
              <a:rPr lang="en-US" sz="1200" dirty="0">
                <a:latin typeface="+mn-lt"/>
              </a:rPr>
              <a:t>point.</a:t>
            </a:r>
            <a:endParaRPr lang="en-US" sz="1200" dirty="0">
              <a:latin typeface="+mn-lt"/>
            </a:endParaRPr>
          </a:p>
          <a:p>
            <a:pPr eaLnBrk="1" hangingPunct="1"/>
            <a:endParaRPr lang="en-US" sz="1200" dirty="0">
              <a:latin typeface="+mn-lt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037258" y="4520348"/>
            <a:ext cx="3725746" cy="173124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If you are </a:t>
            </a:r>
            <a:r>
              <a:rPr lang="en-US" sz="1200" dirty="0" smtClean="0">
                <a:latin typeface="+mn-lt"/>
              </a:rPr>
              <a:t>explaining </a:t>
            </a:r>
            <a:r>
              <a:rPr lang="en-US" sz="1200" dirty="0">
                <a:latin typeface="+mn-lt"/>
              </a:rPr>
              <a:t>what someone said or thought but are not using the person’s exact words, </a:t>
            </a:r>
            <a:r>
              <a:rPr lang="en-US" sz="1200" dirty="0" smtClean="0">
                <a:latin typeface="+mn-lt"/>
              </a:rPr>
              <a:t>do not use quotation </a:t>
            </a:r>
            <a:r>
              <a:rPr lang="en-US" sz="1200" dirty="0">
                <a:latin typeface="+mn-lt"/>
              </a:rPr>
              <a:t>marks</a:t>
            </a:r>
            <a:r>
              <a:rPr lang="en-US" sz="1200" dirty="0">
                <a:latin typeface="+mn-lt"/>
              </a:rPr>
              <a:t>.</a:t>
            </a:r>
          </a:p>
          <a:p>
            <a:pPr eaLnBrk="1" hangingPunct="1"/>
            <a:endParaRPr lang="en-US" sz="1200" dirty="0">
              <a:latin typeface="+mn-lt"/>
            </a:endParaRPr>
          </a:p>
          <a:p>
            <a:pPr eaLnBrk="1" hangingPunct="1"/>
            <a:r>
              <a:rPr lang="en-US" sz="1200" dirty="0" smtClean="0">
                <a:latin typeface="+mn-lt"/>
              </a:rPr>
              <a:t>Ex.   </a:t>
            </a:r>
            <a:r>
              <a:rPr lang="en-US" sz="1200" dirty="0">
                <a:latin typeface="+mn-lt"/>
              </a:rPr>
              <a:t>Jim </a:t>
            </a:r>
            <a:r>
              <a:rPr lang="en-US" sz="1200" dirty="0">
                <a:latin typeface="+mn-lt"/>
              </a:rPr>
              <a:t>told me long ago that he would move to </a:t>
            </a:r>
            <a:r>
              <a:rPr lang="en-US" sz="1200" dirty="0">
                <a:latin typeface="+mn-lt"/>
              </a:rPr>
              <a:t>Utah</a:t>
            </a:r>
            <a:r>
              <a:rPr lang="en-US" sz="1200" dirty="0" smtClean="0">
                <a:latin typeface="+mn-lt"/>
              </a:rPr>
              <a:t>.</a:t>
            </a:r>
          </a:p>
          <a:p>
            <a:pPr eaLnBrk="1" hangingPunct="1"/>
            <a:endParaRPr lang="en-US" sz="1200" dirty="0">
              <a:latin typeface="+mn-lt"/>
            </a:endParaRPr>
          </a:p>
          <a:p>
            <a:pPr eaLnBrk="1" hangingPunct="1"/>
            <a:r>
              <a:rPr lang="en-US" sz="1200" dirty="0" smtClean="0">
                <a:latin typeface="+mn-lt"/>
              </a:rPr>
              <a:t>Ex.   I wondered if I would ever make it out of this jam.</a:t>
            </a:r>
            <a:endParaRPr lang="en-US" sz="1200" dirty="0">
              <a:latin typeface="+mn-lt"/>
            </a:endParaRPr>
          </a:p>
          <a:p>
            <a:pPr eaLnBrk="1" hangingPunct="1"/>
            <a:endParaRPr lang="en-US" sz="1200" dirty="0">
              <a:latin typeface="+mn-lt"/>
            </a:endParaRPr>
          </a:p>
          <a:p>
            <a:pPr eaLnBrk="1" hangingPunct="1"/>
            <a:endParaRPr lang="en-US" sz="1050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20544" y="2404558"/>
            <a:ext cx="5140253" cy="18928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“Today must be Tuesday,” she muttered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“What month is it?” I asked.</a:t>
            </a:r>
          </a:p>
          <a:p>
            <a:endParaRPr lang="en-US" dirty="0"/>
          </a:p>
          <a:p>
            <a:r>
              <a:rPr lang="en-US" dirty="0"/>
              <a:t>“Happy Fourth of July 4</a:t>
            </a:r>
            <a:r>
              <a:rPr lang="en-US" baseline="30000" dirty="0"/>
              <a:t>th</a:t>
            </a:r>
            <a:r>
              <a:rPr lang="en-US" dirty="0"/>
              <a:t>!” the announcer screamed.</a:t>
            </a:r>
          </a:p>
          <a:p>
            <a:endParaRPr lang="en-US" sz="1350" dirty="0"/>
          </a:p>
          <a:p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40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1400175" y="898127"/>
            <a:ext cx="6343650" cy="93804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000" dirty="0"/>
              <a:t>Dialogue </a:t>
            </a:r>
            <a:r>
              <a:rPr lang="en-US" sz="3000" dirty="0"/>
              <a:t>at the Beginning</a:t>
            </a:r>
            <a:endParaRPr lang="en-US" sz="3000" dirty="0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330869" y="2514602"/>
            <a:ext cx="8482263" cy="156966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Three sentences I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found</a:t>
            </a:r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330869" y="4503068"/>
            <a:ext cx="8482263" cy="156966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Three sentences I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wrote</a:t>
            </a:r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1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2182771" y="1105813"/>
            <a:ext cx="4757977" cy="7493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>Dialogue Ending </a:t>
            </a:r>
            <a:r>
              <a:rPr lang="en-US" sz="3000" dirty="0"/>
              <a:t>a Sentence</a:t>
            </a:r>
            <a:r>
              <a:rPr lang="en-US" sz="7200" dirty="0"/>
              <a:t/>
            </a:r>
            <a:br>
              <a:rPr lang="en-US" sz="7200" dirty="0"/>
            </a:b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050" b="1" dirty="0"/>
              <a:t/>
            </a:r>
            <a:br>
              <a:rPr lang="en-US" sz="1050" b="1" dirty="0"/>
            </a:br>
            <a:r>
              <a:rPr lang="en-US" sz="1050" b="1" dirty="0"/>
              <a:t/>
            </a:r>
            <a:br>
              <a:rPr lang="en-US" sz="1050" b="1" dirty="0"/>
            </a:br>
            <a:r>
              <a:rPr lang="en-US" sz="1500" b="1" dirty="0">
                <a:latin typeface="+mn-lt"/>
              </a:rPr>
              <a:t/>
            </a:r>
            <a:br>
              <a:rPr lang="en-US" sz="1500" b="1" dirty="0">
                <a:latin typeface="+mn-lt"/>
              </a:rPr>
            </a:br>
            <a:endParaRPr lang="en-US" sz="1500" b="1" dirty="0">
              <a:latin typeface="+mn-lt"/>
            </a:endParaRPr>
          </a:p>
        </p:txBody>
      </p:sp>
      <p:sp>
        <p:nvSpPr>
          <p:cNvPr id="66563" name="TextBox 2"/>
          <p:cNvSpPr txBox="1">
            <a:spLocks noChangeArrowheads="1"/>
          </p:cNvSpPr>
          <p:nvPr/>
        </p:nvSpPr>
        <p:spPr bwMode="auto">
          <a:xfrm>
            <a:off x="212732" y="4633201"/>
            <a:ext cx="3771900" cy="1200329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Rule</a:t>
            </a:r>
          </a:p>
          <a:p>
            <a:pPr algn="ctr" eaLnBrk="1" hangingPunct="1"/>
            <a:endParaRPr lang="en-US" sz="1200" dirty="0">
              <a:latin typeface="+mn-lt"/>
            </a:endParaRPr>
          </a:p>
          <a:p>
            <a:pPr eaLnBrk="1" hangingPunct="1"/>
            <a:r>
              <a:rPr lang="en-US" sz="1200" dirty="0">
                <a:latin typeface="+mn-lt"/>
              </a:rPr>
              <a:t>Use a </a:t>
            </a:r>
            <a:r>
              <a:rPr lang="en-US" sz="1200" dirty="0">
                <a:latin typeface="+mn-lt"/>
              </a:rPr>
              <a:t>comma and quotation marks </a:t>
            </a:r>
            <a:r>
              <a:rPr lang="en-US" sz="1200" dirty="0">
                <a:latin typeface="+mn-lt"/>
              </a:rPr>
              <a:t>to set off the words of the speaker from the rest of the </a:t>
            </a:r>
            <a:r>
              <a:rPr lang="en-US" sz="1200" dirty="0">
                <a:latin typeface="+mn-lt"/>
              </a:rPr>
              <a:t>sentence when dialogue is at the end of a sentence.</a:t>
            </a:r>
          </a:p>
          <a:p>
            <a:pPr eaLnBrk="1" hangingPunct="1"/>
            <a:endParaRPr lang="en-US" sz="1200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76321" y="2505526"/>
            <a:ext cx="577087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Then he asked, “How did you get here without a balloon</a:t>
            </a:r>
            <a:r>
              <a:rPr lang="en-US" b="1" dirty="0"/>
              <a:t>?”</a:t>
            </a:r>
          </a:p>
          <a:p>
            <a:endParaRPr lang="en-US" b="1" dirty="0"/>
          </a:p>
          <a:p>
            <a:r>
              <a:rPr lang="en-US" b="1" dirty="0"/>
              <a:t>I replied, “We took an airplane.”</a:t>
            </a:r>
          </a:p>
          <a:p>
            <a:endParaRPr lang="en-US" b="1" dirty="0"/>
          </a:p>
          <a:p>
            <a:r>
              <a:rPr lang="en-US" b="1" dirty="0"/>
              <a:t>The commentator screamed</a:t>
            </a:r>
            <a:r>
              <a:rPr lang="en-US" b="1" dirty="0" smtClean="0"/>
              <a:t>, “The </a:t>
            </a:r>
            <a:r>
              <a:rPr lang="en-US" b="1" dirty="0"/>
              <a:t>Yankees win!”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9</a:t>
            </a:fld>
            <a:endParaRPr lang="en-US" dirty="0"/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941724" y="4367743"/>
            <a:ext cx="3725746" cy="173124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If you are </a:t>
            </a:r>
            <a:r>
              <a:rPr lang="en-US" sz="1200" dirty="0" smtClean="0">
                <a:latin typeface="+mn-lt"/>
              </a:rPr>
              <a:t>explaining </a:t>
            </a:r>
            <a:r>
              <a:rPr lang="en-US" sz="1200" dirty="0">
                <a:latin typeface="+mn-lt"/>
              </a:rPr>
              <a:t>what someone said or thought but are not using the person’s exact words, do not use </a:t>
            </a:r>
            <a:r>
              <a:rPr lang="en-US" sz="1200" dirty="0" smtClean="0">
                <a:latin typeface="+mn-lt"/>
              </a:rPr>
              <a:t>quotation </a:t>
            </a:r>
            <a:r>
              <a:rPr lang="en-US" sz="1200" dirty="0">
                <a:latin typeface="+mn-lt"/>
              </a:rPr>
              <a:t>marks</a:t>
            </a:r>
            <a:r>
              <a:rPr lang="en-US" sz="1200" dirty="0">
                <a:latin typeface="+mn-lt"/>
              </a:rPr>
              <a:t>.</a:t>
            </a:r>
          </a:p>
          <a:p>
            <a:pPr eaLnBrk="1" hangingPunct="1"/>
            <a:endParaRPr lang="en-US" sz="1200" dirty="0">
              <a:latin typeface="+mn-lt"/>
            </a:endParaRPr>
          </a:p>
          <a:p>
            <a:pPr eaLnBrk="1" hangingPunct="1"/>
            <a:r>
              <a:rPr lang="en-US" sz="1200" dirty="0" smtClean="0">
                <a:latin typeface="+mn-lt"/>
              </a:rPr>
              <a:t>Ex.   </a:t>
            </a:r>
            <a:r>
              <a:rPr lang="en-US" sz="1200" dirty="0">
                <a:latin typeface="+mn-lt"/>
              </a:rPr>
              <a:t>Jim </a:t>
            </a:r>
            <a:r>
              <a:rPr lang="en-US" sz="1200" dirty="0">
                <a:latin typeface="+mn-lt"/>
              </a:rPr>
              <a:t>told me long ago that he would move to </a:t>
            </a:r>
            <a:r>
              <a:rPr lang="en-US" sz="1200" dirty="0">
                <a:latin typeface="+mn-lt"/>
              </a:rPr>
              <a:t>Utah</a:t>
            </a:r>
            <a:r>
              <a:rPr lang="en-US" sz="1200" dirty="0" smtClean="0">
                <a:latin typeface="+mn-lt"/>
              </a:rPr>
              <a:t>.</a:t>
            </a:r>
          </a:p>
          <a:p>
            <a:pPr eaLnBrk="1" hangingPunct="1"/>
            <a:endParaRPr lang="en-US" sz="1200" dirty="0">
              <a:latin typeface="+mn-lt"/>
            </a:endParaRPr>
          </a:p>
          <a:p>
            <a:pPr eaLnBrk="1" hangingPunct="1"/>
            <a:r>
              <a:rPr lang="en-US" sz="1200" dirty="0" smtClean="0">
                <a:latin typeface="+mn-lt"/>
              </a:rPr>
              <a:t>Ex.   I wondered if I would ever make it out of this jam.</a:t>
            </a:r>
            <a:endParaRPr lang="en-US" sz="1200" dirty="0">
              <a:latin typeface="+mn-lt"/>
            </a:endParaRPr>
          </a:p>
          <a:p>
            <a:pPr eaLnBrk="1" hangingPunct="1"/>
            <a:endParaRPr lang="en-US" sz="1200" dirty="0">
              <a:latin typeface="+mn-lt"/>
            </a:endParaRPr>
          </a:p>
          <a:p>
            <a:pPr eaLnBrk="1" hangingPunct="1"/>
            <a:endParaRPr lang="en-US" sz="10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156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1400175" y="1098627"/>
            <a:ext cx="6343650" cy="997169"/>
          </a:xfrm>
        </p:spPr>
        <p:txBody>
          <a:bodyPr>
            <a:normAutofit/>
          </a:bodyPr>
          <a:lstStyle/>
          <a:p>
            <a:pPr algn="ctr"/>
            <a:r>
              <a:rPr lang="en-US" sz="3000" dirty="0"/>
              <a:t>Dialogue Ending a Sentence</a:t>
            </a:r>
            <a:endParaRPr lang="en-US" sz="3000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30869" y="2514602"/>
            <a:ext cx="8482263" cy="156966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Three sentences I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found</a:t>
            </a:r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30869" y="4503068"/>
            <a:ext cx="8482263" cy="156966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</a:rPr>
              <a:t>Three sentences I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wrote</a:t>
            </a:r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  <a:p>
            <a:pPr algn="ctr" eaLnBrk="1" hangingPunct="1"/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54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24903" y="1663630"/>
            <a:ext cx="6761747" cy="1545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endParaRPr lang="en-US" sz="8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68" indent="-257168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en-US" sz="13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 dialogue realistic? Would the dialogue you are writing actually take place?</a:t>
            </a:r>
            <a:endParaRPr lang="en-US" sz="8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68" indent="-257168">
              <a:lnSpc>
                <a:spcPct val="115000"/>
              </a:lnSpc>
              <a:buFont typeface="Wingdings" panose="05000000000000000000" pitchFamily="2" charset="2"/>
              <a:buChar char=""/>
            </a:pPr>
            <a:endParaRPr lang="en-US" sz="8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68" indent="-257168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"/>
            </a:pPr>
            <a:r>
              <a:rPr lang="en-US" sz="13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it help tell the story? Ask yourself if you are using dialogue for a purpose or just using dialogue for the sake of using dialogue.</a:t>
            </a:r>
          </a:p>
          <a:p>
            <a:pPr marL="257168" indent="-257168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"/>
            </a:pPr>
            <a:r>
              <a:rPr lang="en-US" sz="13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the dialogue help explain your big idea?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41868" y="863655"/>
            <a:ext cx="4757977" cy="7493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>When Should I Use Dialogue?</a:t>
            </a:r>
            <a:r>
              <a:rPr lang="en-US" sz="7200" dirty="0"/>
              <a:t/>
            </a:r>
            <a:br>
              <a:rPr lang="en-US" sz="7200" dirty="0"/>
            </a:b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050" b="1" dirty="0"/>
              <a:t/>
            </a:r>
            <a:br>
              <a:rPr lang="en-US" sz="1050" b="1" dirty="0"/>
            </a:br>
            <a:r>
              <a:rPr lang="en-US" sz="1050" b="1" dirty="0"/>
              <a:t/>
            </a:r>
            <a:br>
              <a:rPr lang="en-US" sz="1050" b="1" dirty="0"/>
            </a:br>
            <a:r>
              <a:rPr lang="en-US" sz="1500" b="1" dirty="0">
                <a:latin typeface="+mn-lt"/>
              </a:rPr>
              <a:t/>
            </a:r>
            <a:br>
              <a:rPr lang="en-US" sz="1500" b="1" dirty="0">
                <a:latin typeface="+mn-lt"/>
              </a:rPr>
            </a:br>
            <a:endParaRPr lang="en-US" sz="1500" b="1" dirty="0">
              <a:latin typeface="+mn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01F-7A84-44A0-876E-0FA47D4AB025}" type="slidenum">
              <a:rPr lang="en-US" smtClean="0"/>
              <a:t>11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4641" y="3423703"/>
            <a:ext cx="8352430" cy="184665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 #1:	</a:t>
            </a:r>
            <a:endParaRPr lang="en-US" sz="1600" dirty="0"/>
          </a:p>
          <a:p>
            <a:r>
              <a:rPr lang="en-US" sz="1200" dirty="0"/>
              <a:t>	</a:t>
            </a:r>
            <a:r>
              <a:rPr lang="en-US" sz="1400" dirty="0"/>
              <a:t>“Odds or evens?” Coach Fasulo asked, holding his right hand behind his back.</a:t>
            </a:r>
          </a:p>
          <a:p>
            <a:r>
              <a:rPr lang="en-US" sz="1400" dirty="0"/>
              <a:t>	“Odds,” I said, which surprised everyone who knew me. It wasn’t just that I’d spoken first with such absolute confidence, but that I limited myself to a single syllable.  Coach Fasulo held out the formerly hidden hand. His index finger pointed at me.  I’d won first choice. I looked around the gym, tempted to pick the smallest first and strike a blow for the underdog. But I wasn’t that dumb. “I’ll take Red,” I said. And even though I was the one doing the picking, it earned me a smile from Red that every kid just can’t help showing when he’s first chosen.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641" y="5499789"/>
            <a:ext cx="8352430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r>
              <a:rPr lang="en-US" sz="1600" b="1" dirty="0"/>
              <a:t>Example #2</a:t>
            </a:r>
            <a:endParaRPr lang="en-US" sz="1600" dirty="0"/>
          </a:p>
          <a:p>
            <a:r>
              <a:rPr lang="en-US" dirty="0"/>
              <a:t>	</a:t>
            </a:r>
            <a:r>
              <a:rPr lang="en-US" sz="1400" dirty="0"/>
              <a:t>“Hi, Jen,” said Sarah.</a:t>
            </a:r>
          </a:p>
          <a:p>
            <a:r>
              <a:rPr lang="en-US" sz="1400" dirty="0"/>
              <a:t>	Jen replied, “Hi, Sarah.”</a:t>
            </a:r>
          </a:p>
          <a:p>
            <a:r>
              <a:rPr lang="en-US" sz="1400" dirty="0"/>
              <a:t>	“Where are you going?” Sarah asked.</a:t>
            </a:r>
          </a:p>
          <a:p>
            <a:r>
              <a:rPr lang="en-US" sz="1400" dirty="0"/>
              <a:t>	“I am heading to school. Where are you going?” Jen inquired.</a:t>
            </a:r>
          </a:p>
          <a:p>
            <a:r>
              <a:rPr lang="en-US" sz="1400" dirty="0"/>
              <a:t>	Sarah replied, “I am going to school too.”</a:t>
            </a:r>
          </a:p>
          <a:p>
            <a:r>
              <a:rPr lang="en-US" sz="1400" dirty="0"/>
              <a:t>	Jen </a:t>
            </a:r>
            <a:r>
              <a:rPr lang="en-US" sz="1400" dirty="0" smtClean="0"/>
              <a:t>said, “Oh.”</a:t>
            </a:r>
            <a:endParaRPr lang="en-US" sz="1400" dirty="0"/>
          </a:p>
          <a:p>
            <a:r>
              <a:rPr lang="en-US" sz="1400" dirty="0"/>
              <a:t>	Sarah said, </a:t>
            </a:r>
            <a:r>
              <a:rPr lang="en-US" sz="1400" dirty="0" smtClean="0"/>
              <a:t>“Sounds good.”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65" y="2595650"/>
            <a:ext cx="853957" cy="85395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629" y="5788959"/>
            <a:ext cx="1064593" cy="1064593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>
            <a:off x="6127845" y="6469285"/>
            <a:ext cx="105087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019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1898</TotalTime>
  <Words>550</Words>
  <Application>Microsoft Office PowerPoint</Application>
  <PresentationFormat>Custom</PresentationFormat>
  <Paragraphs>145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Batang</vt:lpstr>
      <vt:lpstr>Arial</vt:lpstr>
      <vt:lpstr>Calibri</vt:lpstr>
      <vt:lpstr>Calibri Light</vt:lpstr>
      <vt:lpstr>Garamond</vt:lpstr>
      <vt:lpstr>Goudy Old Style</vt:lpstr>
      <vt:lpstr>Times New Roman</vt:lpstr>
      <vt:lpstr>Wingdings</vt:lpstr>
      <vt:lpstr>Office Theme</vt:lpstr>
      <vt:lpstr>PowerPoint Presentation</vt:lpstr>
      <vt:lpstr>PowerPoint Presentation</vt:lpstr>
      <vt:lpstr>Lenny, I’ve been expecting you since Friday .  We have been expecting you, Lenny.  Of course, Lenny, we have been expecting you. </vt:lpstr>
      <vt:lpstr>Direct Address</vt:lpstr>
      <vt:lpstr>  Words at the Beginning of Sentences  </vt:lpstr>
      <vt:lpstr> Words at the Beginning  </vt:lpstr>
      <vt:lpstr>Dialogue at the Beginning of Sentences  </vt:lpstr>
      <vt:lpstr>Dialogue at the Beginning</vt:lpstr>
      <vt:lpstr>  Dialogue Ending a Sentence     </vt:lpstr>
      <vt:lpstr>Dialogue Ending a Sentence</vt:lpstr>
      <vt:lpstr>  When Should I Use Dialogue?     </vt:lpstr>
    </vt:vector>
  </TitlesOfParts>
  <Company>allendale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Akin</dc:creator>
  <cp:lastModifiedBy>Jeffrey Akin</cp:lastModifiedBy>
  <cp:revision>25</cp:revision>
  <cp:lastPrinted>2014-12-16T19:34:53Z</cp:lastPrinted>
  <dcterms:created xsi:type="dcterms:W3CDTF">2014-12-05T19:06:54Z</dcterms:created>
  <dcterms:modified xsi:type="dcterms:W3CDTF">2014-12-17T19:53:21Z</dcterms:modified>
</cp:coreProperties>
</file>