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93" r:id="rId4"/>
    <p:sldId id="296" r:id="rId5"/>
    <p:sldId id="297" r:id="rId6"/>
    <p:sldId id="298" r:id="rId7"/>
    <p:sldId id="299" r:id="rId8"/>
    <p:sldId id="300" r:id="rId9"/>
    <p:sldId id="301" r:id="rId10"/>
    <p:sldId id="284" r:id="rId11"/>
    <p:sldId id="276" r:id="rId12"/>
    <p:sldId id="302" r:id="rId13"/>
    <p:sldId id="303" r:id="rId14"/>
    <p:sldId id="275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3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509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05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31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291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180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3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22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054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348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203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23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CA421-995A-41C1-A93E-9C7A281C9E7A}" type="datetimeFigureOut">
              <a:rPr lang="en-US" smtClean="0"/>
              <a:t>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72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76200"/>
            <a:ext cx="533400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latin typeface="Goudy Old Style" pitchFamily="18" charset="0"/>
              </a:rPr>
              <a:t>Sentence Unit Four</a:t>
            </a:r>
          </a:p>
          <a:p>
            <a:pPr algn="ctr">
              <a:defRPr/>
            </a:pPr>
            <a:r>
              <a:rPr lang="en-US" sz="2000" b="1" dirty="0" smtClean="0">
                <a:latin typeface="Goudy Old Style" pitchFamily="18" charset="0"/>
              </a:rPr>
              <a:t>Creating Style with Commas</a:t>
            </a:r>
            <a:endParaRPr lang="en-US" sz="2000" b="1" dirty="0">
              <a:latin typeface="Goudy Old Style" pitchFamily="18" charset="0"/>
            </a:endParaRPr>
          </a:p>
          <a:p>
            <a:pPr algn="ctr">
              <a:defRPr/>
            </a:pPr>
            <a:endParaRPr lang="en-US" b="1" dirty="0">
              <a:latin typeface="Goudy Old Style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oudy Old Style" pitchFamily="18" charset="0"/>
              </a:rPr>
              <a:t>Interjections</a:t>
            </a:r>
            <a:endParaRPr lang="en-US" sz="1800" b="1" dirty="0">
              <a:latin typeface="Goudy Old Style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oudy Old Style" pitchFamily="18" charset="0"/>
              </a:rPr>
              <a:t>Items in a Series</a:t>
            </a:r>
            <a:endParaRPr lang="en-US" sz="1800" b="1" dirty="0">
              <a:latin typeface="Goudy Old Style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oudy Old Style" pitchFamily="18" charset="0"/>
              </a:rPr>
              <a:t>Separating Adjectives</a:t>
            </a:r>
            <a:endParaRPr lang="en-US" sz="1800" b="1" dirty="0">
              <a:latin typeface="Goudy Old Style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oudy Old Style" pitchFamily="18" charset="0"/>
              </a:rPr>
              <a:t>Compound Sentences</a:t>
            </a:r>
            <a:endParaRPr lang="en-US" sz="1800" b="1" dirty="0">
              <a:latin typeface="Goudy Old Style" pitchFamily="18" charset="0"/>
            </a:endParaRPr>
          </a:p>
          <a:p>
            <a:pPr>
              <a:defRPr/>
            </a:pPr>
            <a:endParaRPr lang="en-US" b="1" dirty="0">
              <a:latin typeface="Goudy Old Style" pitchFamily="18" charset="0"/>
            </a:endParaRPr>
          </a:p>
        </p:txBody>
      </p:sp>
      <p:pic>
        <p:nvPicPr>
          <p:cNvPr id="5" name="Picture 4" descr="http://languageartsgames.4you4free.com/common_comma_small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077" y="700454"/>
            <a:ext cx="6172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04800" y="6057900"/>
            <a:ext cx="5029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/>
              <a:t>Name: 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68799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4"/>
          <p:cNvSpPr>
            <a:spLocks noChangeArrowheads="1"/>
          </p:cNvSpPr>
          <p:nvPr/>
        </p:nvSpPr>
        <p:spPr bwMode="auto">
          <a:xfrm>
            <a:off x="2362200" y="115888"/>
            <a:ext cx="4038600" cy="358140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Students will understand that using 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commas will allow them to vary sentence 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structure in their writing.</a:t>
            </a:r>
          </a:p>
        </p:txBody>
      </p:sp>
      <p:sp>
        <p:nvSpPr>
          <p:cNvPr id="5123" name="Oval 7"/>
          <p:cNvSpPr>
            <a:spLocks noChangeArrowheads="1"/>
          </p:cNvSpPr>
          <p:nvPr/>
        </p:nvSpPr>
        <p:spPr bwMode="auto">
          <a:xfrm>
            <a:off x="152400" y="3124200"/>
            <a:ext cx="4038600" cy="350520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Students will understand that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the comma allows the reader to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judge rhythm, direction, pace,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and flow of writing.</a:t>
            </a:r>
          </a:p>
        </p:txBody>
      </p:sp>
      <p:sp>
        <p:nvSpPr>
          <p:cNvPr id="5124" name="Oval 8"/>
          <p:cNvSpPr>
            <a:spLocks noChangeArrowheads="1"/>
          </p:cNvSpPr>
          <p:nvPr/>
        </p:nvSpPr>
        <p:spPr bwMode="auto">
          <a:xfrm>
            <a:off x="4648200" y="3048000"/>
            <a:ext cx="4343400" cy="358140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Students will understand that the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comma is a useful and necessary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punctuation mark with a wide variety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of grammatical functions.</a:t>
            </a:r>
          </a:p>
        </p:txBody>
      </p:sp>
    </p:spTree>
    <p:extLst>
      <p:ext uri="{BB962C8B-B14F-4D97-AF65-F5344CB8AC3E}">
        <p14:creationId xmlns:p14="http://schemas.microsoft.com/office/powerpoint/2010/main" val="8406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val 4"/>
          <p:cNvSpPr>
            <a:spLocks noChangeArrowheads="1"/>
          </p:cNvSpPr>
          <p:nvPr/>
        </p:nvSpPr>
        <p:spPr bwMode="auto">
          <a:xfrm>
            <a:off x="0" y="-7938"/>
            <a:ext cx="4038600" cy="3581401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How do writes vary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sentence structure? </a:t>
            </a:r>
          </a:p>
          <a:p>
            <a:pPr algn="ctr"/>
            <a:endParaRPr lang="en-US" b="1" dirty="0">
              <a:solidFill>
                <a:schemeClr val="bg1"/>
              </a:solidFill>
              <a:latin typeface="Goudy Old Style" pitchFamily="18" charset="0"/>
            </a:endParaRPr>
          </a:p>
        </p:txBody>
      </p:sp>
      <p:sp>
        <p:nvSpPr>
          <p:cNvPr id="6147" name="Oval 7"/>
          <p:cNvSpPr>
            <a:spLocks noChangeArrowheads="1"/>
          </p:cNvSpPr>
          <p:nvPr/>
        </p:nvSpPr>
        <p:spPr bwMode="auto">
          <a:xfrm>
            <a:off x="152400" y="3573463"/>
            <a:ext cx="3886200" cy="3284537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How does the comma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 allow readers to  judge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rhythm, direction, pace,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and flow of writing?</a:t>
            </a:r>
          </a:p>
        </p:txBody>
      </p:sp>
      <p:sp>
        <p:nvSpPr>
          <p:cNvPr id="6148" name="Oval 8"/>
          <p:cNvSpPr>
            <a:spLocks noChangeArrowheads="1"/>
          </p:cNvSpPr>
          <p:nvPr/>
        </p:nvSpPr>
        <p:spPr bwMode="auto">
          <a:xfrm>
            <a:off x="4648200" y="3581400"/>
            <a:ext cx="4191000" cy="327660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Why is the comma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such  a useful and necessary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punctuation mark?  </a:t>
            </a:r>
          </a:p>
          <a:p>
            <a:pPr algn="ctr"/>
            <a:endParaRPr lang="en-US" b="1" dirty="0">
              <a:solidFill>
                <a:schemeClr val="bg1"/>
              </a:solidFill>
              <a:latin typeface="Goudy Old Style" pitchFamily="18" charset="0"/>
            </a:endParaRPr>
          </a:p>
        </p:txBody>
      </p:sp>
      <p:sp>
        <p:nvSpPr>
          <p:cNvPr id="6149" name="Oval 7"/>
          <p:cNvSpPr>
            <a:spLocks noChangeArrowheads="1"/>
          </p:cNvSpPr>
          <p:nvPr/>
        </p:nvSpPr>
        <p:spPr bwMode="auto">
          <a:xfrm>
            <a:off x="4572000" y="-44450"/>
            <a:ext cx="4267200" cy="362585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How can I use commas to create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more interesting sentences?</a:t>
            </a:r>
          </a:p>
        </p:txBody>
      </p:sp>
    </p:spTree>
    <p:extLst>
      <p:ext uri="{BB962C8B-B14F-4D97-AF65-F5344CB8AC3E}">
        <p14:creationId xmlns:p14="http://schemas.microsoft.com/office/powerpoint/2010/main" val="389090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30163"/>
            <a:ext cx="8229600" cy="4541837"/>
          </a:xfrm>
        </p:spPr>
        <p:txBody>
          <a:bodyPr/>
          <a:lstStyle/>
          <a:p>
            <a:pPr eaLnBrk="1" hangingPunct="1"/>
            <a:r>
              <a:rPr lang="en-US" sz="9600" dirty="0" smtClean="0"/>
              <a:t>Interjections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600" dirty="0" smtClean="0"/>
              <a:t>Wow, that was an easy game!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4114800"/>
            <a:ext cx="5029200" cy="2554288"/>
          </a:xfrm>
          <a:prstGeom prst="rect">
            <a:avLst/>
          </a:prstGeom>
          <a:noFill/>
          <a:ln w="25400" cmpd="sng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/>
              <a:t>Rule</a:t>
            </a:r>
          </a:p>
          <a:p>
            <a:pPr>
              <a:defRPr/>
            </a:pPr>
            <a:r>
              <a:rPr lang="en-US" sz="1600" dirty="0"/>
              <a:t>Use a comma to separate a mild interjection from the rest of the sentence.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600" dirty="0"/>
              <a:t>Wow, look at that sunrise!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600" dirty="0"/>
              <a:t>Hey, we’re up early!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/>
              <a:t>The following words are often used as interjections.</a:t>
            </a:r>
          </a:p>
          <a:p>
            <a:pPr>
              <a:defRPr/>
            </a:pPr>
            <a:r>
              <a:rPr lang="en-US" sz="1600" dirty="0"/>
              <a:t>Hello		Hey		Ah</a:t>
            </a:r>
          </a:p>
          <a:p>
            <a:pPr>
              <a:defRPr/>
            </a:pPr>
            <a:r>
              <a:rPr lang="en-US" sz="1600" dirty="0"/>
              <a:t>Oh my		No kidding	Hmm</a:t>
            </a:r>
          </a:p>
          <a:p>
            <a:pPr>
              <a:defRPr/>
            </a:pPr>
            <a:r>
              <a:rPr lang="en-US" sz="1600" dirty="0"/>
              <a:t>Really		Wow		Well</a:t>
            </a:r>
          </a:p>
        </p:txBody>
      </p:sp>
    </p:spTree>
    <p:extLst>
      <p:ext uri="{BB962C8B-B14F-4D97-AF65-F5344CB8AC3E}">
        <p14:creationId xmlns:p14="http://schemas.microsoft.com/office/powerpoint/2010/main" val="235492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2286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Interjections</a:t>
            </a:r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15900" y="1600200"/>
            <a:ext cx="8775700" cy="366664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Hey, did you hear that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Hey, get off that floor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!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 Oh, that is a surprise. </a:t>
            </a:r>
            <a:endParaRPr lang="en-US" sz="1600" b="1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 Good, now we can move on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 smtClean="0">
                <a:latin typeface="Calibri"/>
                <a:ea typeface="Calibri"/>
                <a:cs typeface="Times New Roman"/>
              </a:rPr>
              <a:t> </a:t>
            </a: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 Jeepers, that was 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close! </a:t>
            </a:r>
            <a:endParaRPr lang="en-US" sz="16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9602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242888" y="228600"/>
            <a:ext cx="8610600" cy="5135563"/>
          </a:xfrm>
        </p:spPr>
        <p:txBody>
          <a:bodyPr/>
          <a:lstStyle/>
          <a:p>
            <a:pPr eaLnBrk="1" hangingPunct="1"/>
            <a:r>
              <a:rPr lang="en-US" sz="9400" dirty="0" smtClean="0"/>
              <a:t>Items in a Series</a:t>
            </a:r>
            <a:br>
              <a:rPr lang="en-US" sz="94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600" dirty="0" smtClean="0"/>
              <a:t>Words in a Series</a:t>
            </a:r>
            <a:br>
              <a:rPr lang="en-US" sz="1600" dirty="0" smtClean="0"/>
            </a:br>
            <a:r>
              <a:rPr lang="en-US" sz="1600" dirty="0" smtClean="0"/>
              <a:t>Phrases in a Series</a:t>
            </a:r>
            <a:br>
              <a:rPr lang="en-US" sz="1600" dirty="0" smtClean="0"/>
            </a:br>
            <a:r>
              <a:rPr lang="en-US" sz="1600" dirty="0" smtClean="0"/>
              <a:t>Clauses in a Series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600" dirty="0" smtClean="0"/>
              <a:t>I want a hockey stick, skates, and a helmet for my birthday.</a:t>
            </a:r>
          </a:p>
        </p:txBody>
      </p:sp>
      <p:sp>
        <p:nvSpPr>
          <p:cNvPr id="55299" name="TextBox 2"/>
          <p:cNvSpPr txBox="1">
            <a:spLocks noChangeArrowheads="1"/>
          </p:cNvSpPr>
          <p:nvPr/>
        </p:nvSpPr>
        <p:spPr bwMode="auto">
          <a:xfrm>
            <a:off x="228600" y="5410200"/>
            <a:ext cx="5029200" cy="83026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Rule</a:t>
            </a:r>
          </a:p>
          <a:p>
            <a:pPr eaLnBrk="1" hangingPunct="1"/>
            <a:r>
              <a:rPr lang="en-US" sz="1600" dirty="0"/>
              <a:t>Place commas between words, phrases, or clauses in a series. A series is three items or more in a row.</a:t>
            </a:r>
          </a:p>
        </p:txBody>
      </p:sp>
    </p:spTree>
    <p:extLst>
      <p:ext uri="{BB962C8B-B14F-4D97-AF65-F5344CB8AC3E}">
        <p14:creationId xmlns:p14="http://schemas.microsoft.com/office/powerpoint/2010/main" val="351814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2286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Words in a Series</a:t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15900" y="1600200"/>
            <a:ext cx="8775700" cy="284385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Calibri"/>
              </a:rPr>
              <a:t>Jordan, Stackhouse, and Hughes were disappointed with the loss to the Knicks</a:t>
            </a:r>
            <a:r>
              <a:rPr lang="en-US" sz="1600" b="1" dirty="0" smtClean="0">
                <a:latin typeface="Calibri"/>
                <a:ea typeface="Calibri"/>
                <a:cs typeface="Calibri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Calibri"/>
              </a:rPr>
              <a:t>Ruth plays field hockey, basketball, and soccer</a:t>
            </a:r>
            <a:r>
              <a:rPr lang="en-US" sz="1600" b="1" dirty="0" smtClean="0">
                <a:latin typeface="Calibri"/>
                <a:ea typeface="Calibri"/>
                <a:cs typeface="Calibri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Calibri"/>
              </a:rPr>
              <a:t>She bought carrots, apples, and bananas</a:t>
            </a:r>
            <a:r>
              <a:rPr lang="en-US" sz="1600" b="1" dirty="0" smtClean="0">
                <a:latin typeface="Calibri"/>
                <a:ea typeface="Calibri"/>
                <a:cs typeface="Calibri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Calibri"/>
              </a:rPr>
              <a:t>Toucans have feathers, beaks, and wings.</a:t>
            </a:r>
            <a:endParaRPr lang="en-US" sz="16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3657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2286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Phrases in a Series</a:t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15900" y="1600200"/>
            <a:ext cx="8775700" cy="4863896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Michael Jordan enjoys playing basketball, hitting golf balls, and watching baseball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Cinderella washes the floor in the morning, in the afternoon, and in the evening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We looked for Darren in the auditorium lobby, in the main gym, and under the cafeteria tables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Calibri"/>
              </a:rPr>
              <a:t>The zoo had large cages, many animals, and strange sounds</a:t>
            </a:r>
            <a:r>
              <a:rPr lang="en-US" sz="1600" b="1" dirty="0" smtClean="0">
                <a:latin typeface="Calibri"/>
                <a:ea typeface="Calibri"/>
                <a:cs typeface="Calibri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Calibri"/>
              </a:rPr>
              <a:t>The nest had two eggs, a mother bird, and one chick</a:t>
            </a:r>
            <a:r>
              <a:rPr lang="en-US" sz="1600" b="1" dirty="0" smtClean="0">
                <a:latin typeface="Calibri"/>
                <a:ea typeface="Calibri"/>
                <a:cs typeface="Calibri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Calibri"/>
              </a:rPr>
              <a:t>We can play board games, watch a movie, or make popcorn.</a:t>
            </a: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 algn="ctr" eaLnBrk="1" hangingPunct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3473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1524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dirty="0" smtClean="0"/>
              <a:t>Clauses in a Series</a:t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47431" y="1600200"/>
            <a:ext cx="8775700" cy="406778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Miranda gets very thirsty when she plays tennis, when she races her brother, and when she sleeps in the desert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You may visit the gift shop when we arrive at the park, after we hike to the ruins, or before we leave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She was a woman who knew her strengths, who knew how to use her wit, and who wasn't afraid to speak her mind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My dog bolts under the bed whenever thunder booms, strangers knock on the door, or I reach for the flea shampoo.</a:t>
            </a:r>
          </a:p>
          <a:p>
            <a:pPr algn="ctr" eaLnBrk="1" hangingPunct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4318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15400" cy="2209800"/>
          </a:xfrm>
        </p:spPr>
        <p:txBody>
          <a:bodyPr/>
          <a:lstStyle/>
          <a:p>
            <a:pPr eaLnBrk="1" hangingPunct="1"/>
            <a:r>
              <a:rPr lang="en-US" sz="8000" dirty="0" smtClean="0"/>
              <a:t>Separate Adjectives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</p:txBody>
      </p:sp>
      <p:sp>
        <p:nvSpPr>
          <p:cNvPr id="57347" name="TextBox 1"/>
          <p:cNvSpPr txBox="1">
            <a:spLocks noChangeArrowheads="1"/>
          </p:cNvSpPr>
          <p:nvPr/>
        </p:nvSpPr>
        <p:spPr bwMode="auto">
          <a:xfrm>
            <a:off x="1060784" y="1844754"/>
            <a:ext cx="7543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800" b="1" dirty="0">
                <a:latin typeface="Calibri" pitchFamily="34" charset="0"/>
                <a:cs typeface="Calibri" pitchFamily="34" charset="0"/>
              </a:rPr>
              <a:t>The huge, furry dog chased him over the fence and into the pool.</a:t>
            </a:r>
          </a:p>
        </p:txBody>
      </p:sp>
      <p:sp>
        <p:nvSpPr>
          <p:cNvPr id="57348" name="TextBox 3"/>
          <p:cNvSpPr txBox="1">
            <a:spLocks noChangeArrowheads="1"/>
          </p:cNvSpPr>
          <p:nvPr/>
        </p:nvSpPr>
        <p:spPr bwMode="auto">
          <a:xfrm>
            <a:off x="152400" y="2398752"/>
            <a:ext cx="8915400" cy="243143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>
                <a:latin typeface="Calibri" pitchFamily="34" charset="0"/>
                <a:cs typeface="Calibri" pitchFamily="34" charset="0"/>
              </a:rPr>
              <a:t>Rule</a:t>
            </a:r>
          </a:p>
          <a:p>
            <a:pPr eaLnBrk="1" hangingPunct="1"/>
            <a:r>
              <a:rPr lang="en-US" sz="1600" dirty="0" smtClean="0">
                <a:latin typeface="Calibri" pitchFamily="34" charset="0"/>
                <a:cs typeface="Calibri" pitchFamily="34" charset="0"/>
              </a:rPr>
              <a:t>Use commas to separate two or more adjectives that equally modify a noun.</a:t>
            </a:r>
          </a:p>
          <a:p>
            <a:pPr eaLnBrk="1" hangingPunct="1"/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2000" dirty="0" smtClean="0">
                <a:latin typeface="Calibri" pitchFamily="34" charset="0"/>
                <a:cs typeface="Calibri" pitchFamily="34" charset="0"/>
              </a:rPr>
              <a:t>EXAMPLE: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There are plenty of nutritious, edible plants in the world.</a:t>
            </a:r>
          </a:p>
          <a:p>
            <a:pPr eaLnBrk="1" hangingPunct="1"/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16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nutritious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and </a:t>
            </a:r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edible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are separated by a comma because they modify </a:t>
            </a:r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plants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equally.</a:t>
            </a:r>
          </a:p>
          <a:p>
            <a:pPr eaLnBrk="1" hangingPunct="1"/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600" dirty="0" smtClean="0"/>
              <a:t>NO COMMA NEEDED EXAMPLE:  </a:t>
            </a:r>
            <a:r>
              <a:rPr lang="en-US" sz="1600" b="1" dirty="0" smtClean="0"/>
              <a:t>We may eat many unusual plants in the years to come.</a:t>
            </a:r>
            <a:endParaRPr lang="en-US" sz="1600" b="1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52450" y="5105400"/>
            <a:ext cx="8305800" cy="1323439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600" dirty="0">
                <a:latin typeface="Calibri" pitchFamily="34" charset="0"/>
                <a:cs typeface="Calibri" pitchFamily="34" charset="0"/>
              </a:rPr>
              <a:t>TESTS:	Use one of these tests to see if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adjectives modify equally:</a:t>
            </a:r>
          </a:p>
          <a:p>
            <a:pPr eaLnBrk="1" hangingPunct="1"/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1600" dirty="0">
                <a:latin typeface="Calibri" pitchFamily="34" charset="0"/>
                <a:cs typeface="Calibri" pitchFamily="34" charset="0"/>
              </a:rPr>
              <a:t>1.Switch the order of the adjectives. If the sentence is still clear, the adjectives modify equally.</a:t>
            </a:r>
          </a:p>
          <a:p>
            <a:pPr eaLnBrk="1" hangingPunct="1"/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1600" dirty="0">
                <a:latin typeface="Calibri" pitchFamily="34" charset="0"/>
                <a:cs typeface="Calibri" pitchFamily="34" charset="0"/>
              </a:rPr>
              <a:t>2.Put the word </a:t>
            </a:r>
            <a:r>
              <a:rPr lang="en-US" sz="1600" i="1" dirty="0">
                <a:latin typeface="Calibri" pitchFamily="34" charset="0"/>
                <a:cs typeface="Calibri" pitchFamily="34" charset="0"/>
              </a:rPr>
              <a:t>and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between the adjectives. If the sentence is clear, the adjectives modify equally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95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2286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/>
              <a:t>Separate Adjectives</a:t>
            </a:r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15900" y="1600200"/>
            <a:ext cx="8775700" cy="284385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The colorful, feathery parrot perched himself on my shoulder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The cute, adorable parakeet chirped and sang all afternoon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The stylish, ornate birdcage needed to be cleaned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Many of the rare, exotic birds were kept in special cages.</a:t>
            </a:r>
            <a:endParaRPr lang="en-US" sz="16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58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pPr eaLnBrk="1" hangingPunct="1"/>
            <a:r>
              <a:rPr lang="en-US" sz="9600" dirty="0" smtClean="0"/>
              <a:t>Compound Sentences</a:t>
            </a:r>
            <a:br>
              <a:rPr lang="en-US" sz="9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</p:txBody>
      </p:sp>
      <p:sp>
        <p:nvSpPr>
          <p:cNvPr id="57347" name="TextBox 1"/>
          <p:cNvSpPr txBox="1">
            <a:spLocks noChangeArrowheads="1"/>
          </p:cNvSpPr>
          <p:nvPr/>
        </p:nvSpPr>
        <p:spPr bwMode="auto">
          <a:xfrm>
            <a:off x="990600" y="4121150"/>
            <a:ext cx="7543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dirty="0"/>
              <a:t>Tim got a new baseball bat for his birthday, but he really wanted a new hockey stick.</a:t>
            </a:r>
          </a:p>
        </p:txBody>
      </p:sp>
      <p:sp>
        <p:nvSpPr>
          <p:cNvPr id="57348" name="TextBox 3"/>
          <p:cNvSpPr txBox="1">
            <a:spLocks noChangeArrowheads="1"/>
          </p:cNvSpPr>
          <p:nvPr/>
        </p:nvSpPr>
        <p:spPr bwMode="auto">
          <a:xfrm>
            <a:off x="228600" y="5410200"/>
            <a:ext cx="5029200" cy="107791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Rule</a:t>
            </a:r>
          </a:p>
          <a:p>
            <a:pPr eaLnBrk="1" hangingPunct="1"/>
            <a:r>
              <a:rPr lang="en-US" sz="1600" dirty="0"/>
              <a:t>Use a comma between two independent clauses that are joined by a coordinating conjunction </a:t>
            </a:r>
            <a:r>
              <a:rPr lang="en-US" sz="1600" i="1" dirty="0"/>
              <a:t>and</a:t>
            </a:r>
            <a:r>
              <a:rPr lang="en-US" sz="1600" dirty="0"/>
              <a:t>, </a:t>
            </a:r>
            <a:r>
              <a:rPr lang="en-US" sz="1600" i="1" dirty="0"/>
              <a:t>but</a:t>
            </a:r>
            <a:r>
              <a:rPr lang="en-US" sz="1600" dirty="0"/>
              <a:t>, </a:t>
            </a:r>
            <a:r>
              <a:rPr lang="en-US" sz="1600" i="1" dirty="0"/>
              <a:t>or</a:t>
            </a:r>
            <a:r>
              <a:rPr lang="en-US" sz="1600" dirty="0"/>
              <a:t>, </a:t>
            </a:r>
            <a:r>
              <a:rPr lang="en-US" sz="1600" i="1" dirty="0"/>
              <a:t>nor,</a:t>
            </a:r>
            <a:r>
              <a:rPr lang="en-US" sz="1600" dirty="0"/>
              <a:t> </a:t>
            </a:r>
            <a:r>
              <a:rPr lang="en-US" sz="1600" i="1" dirty="0"/>
              <a:t>for</a:t>
            </a:r>
            <a:r>
              <a:rPr lang="en-US" sz="1600" dirty="0"/>
              <a:t>, </a:t>
            </a:r>
            <a:r>
              <a:rPr lang="en-US" sz="1600" i="1" dirty="0"/>
              <a:t>so</a:t>
            </a:r>
            <a:r>
              <a:rPr lang="en-US" sz="1600" dirty="0"/>
              <a:t>, or </a:t>
            </a:r>
            <a:r>
              <a:rPr lang="en-US" sz="1600" i="1" dirty="0"/>
              <a:t>yet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022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2286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Compound Sentences</a:t>
            </a:r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15900" y="1600200"/>
            <a:ext cx="8775700" cy="4041106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Susan tried talking to her sister about her bad day, but she really needed to talk to her best friend.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My mom went to the store to buy groceries, and 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she </a:t>
            </a:r>
            <a:r>
              <a:rPr lang="en-US" sz="1600" b="1" dirty="0">
                <a:latin typeface="Calibri"/>
                <a:ea typeface="Calibri"/>
                <a:cs typeface="Times New Roman"/>
              </a:rPr>
              <a:t>stopped at the bank.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You can pick up a cup of coffee for a few dollars, or I can brew 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a </a:t>
            </a:r>
            <a:r>
              <a:rPr lang="en-US" sz="1600" b="1" dirty="0">
                <a:latin typeface="Calibri"/>
                <a:ea typeface="Calibri"/>
                <a:cs typeface="Times New Roman"/>
              </a:rPr>
              <a:t>pot at home for the same price.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Jeremy rode his bike to the store, and his friend Greg joined him.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Doug wanted to take a vacation, but he had too much work to do.</a:t>
            </a:r>
          </a:p>
          <a:p>
            <a:pPr algn="ctr" eaLnBrk="1" hangingPunct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8754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36576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3200" dirty="0" smtClean="0"/>
              <a:t>Vary Your Sentence Structure: 		pages 428-438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Commas:  					pages 482-489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Understanding Sentences:   		pages 560-566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i="1" dirty="0"/>
          </a:p>
        </p:txBody>
      </p:sp>
      <p:pic>
        <p:nvPicPr>
          <p:cNvPr id="86019" name="Picture 2" descr="http://www.nexternal.com/rocksolid/images/10-182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1000"/>
            <a:ext cx="24384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2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27192</TotalTime>
  <Words>685</Words>
  <Application>Microsoft Office PowerPoint</Application>
  <PresentationFormat>On-screen Show (4:3)</PresentationFormat>
  <Paragraphs>120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Goudy Old Style</vt:lpstr>
      <vt:lpstr>Times New Roman</vt:lpstr>
      <vt:lpstr>Office Theme</vt:lpstr>
      <vt:lpstr>PowerPoint Presentation</vt:lpstr>
      <vt:lpstr>PowerPoint Presentation</vt:lpstr>
      <vt:lpstr>PowerPoint Presentation</vt:lpstr>
      <vt:lpstr>Interjections   Wow, that was an easy game!</vt:lpstr>
      <vt:lpstr>Interjections</vt:lpstr>
      <vt:lpstr>Items in a Series   Words in a Series Phrases in a Series Clauses in a Series     I want a hockey stick, skates, and a helmet for my birthday.</vt:lpstr>
      <vt:lpstr>Words in a Series </vt:lpstr>
      <vt:lpstr>Phrases in a Series </vt:lpstr>
      <vt:lpstr>Clauses in a Series </vt:lpstr>
      <vt:lpstr>Separate Adjectives  </vt:lpstr>
      <vt:lpstr>Separate Adjectives</vt:lpstr>
      <vt:lpstr>Compound Sentences  </vt:lpstr>
      <vt:lpstr>Compound Sentences</vt:lpstr>
      <vt:lpstr>  Vary Your Sentence Structure:   pages 428-438  Commas:       pages 482-489  Understanding Sentences:     pages 560-566    </vt:lpstr>
    </vt:vector>
  </TitlesOfParts>
  <Company>Allendale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Akin</dc:creator>
  <cp:lastModifiedBy>Jeffrey Akin</cp:lastModifiedBy>
  <cp:revision>43</cp:revision>
  <cp:lastPrinted>2015-01-19T19:30:48Z</cp:lastPrinted>
  <dcterms:created xsi:type="dcterms:W3CDTF">2012-03-01T18:10:15Z</dcterms:created>
  <dcterms:modified xsi:type="dcterms:W3CDTF">2015-01-19T19:41:59Z</dcterms:modified>
</cp:coreProperties>
</file>