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76" r:id="rId3"/>
    <p:sldId id="258" r:id="rId4"/>
    <p:sldId id="259" r:id="rId5"/>
    <p:sldId id="269" r:id="rId6"/>
    <p:sldId id="287" r:id="rId7"/>
    <p:sldId id="286" r:id="rId8"/>
    <p:sldId id="270" r:id="rId9"/>
    <p:sldId id="271" r:id="rId10"/>
    <p:sldId id="274" r:id="rId11"/>
    <p:sldId id="288" r:id="rId12"/>
    <p:sldId id="272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75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7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4F686-EF15-4009-B97D-0EB6E59D0A7E}" type="datetimeFigureOut">
              <a:rPr lang="en-US" smtClean="0"/>
              <a:t>1/8/2015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BB60D-55A6-495D-A1EA-7F05B3427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8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BB60D-55A6-495D-A1EA-7F05B34277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7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0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5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1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91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8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2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5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48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0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23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CA421-995A-41C1-A93E-9C7A281C9E7A}" type="datetimeFigureOut">
              <a:rPr lang="en-US" smtClean="0"/>
              <a:t>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35E2D-ECA2-4D2E-9189-01A607044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2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kjpugs.com/wp-content/uploads/2010/10/CommaChameleon_Fullpic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5867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875775"/>
            <a:ext cx="312420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Goudy Old Style" pitchFamily="18" charset="0"/>
              </a:rPr>
              <a:t>Introductory </a:t>
            </a:r>
            <a:r>
              <a:rPr lang="en-US" sz="2000" b="1" dirty="0">
                <a:latin typeface="Goudy Old Style" pitchFamily="18" charset="0"/>
              </a:rPr>
              <a:t>Phrases </a:t>
            </a:r>
            <a:endParaRPr lang="en-US" sz="2000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Goudy Old Style" pitchFamily="18" charset="0"/>
              </a:rPr>
              <a:t>Introductory Clauses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Goudy Old Style" pitchFamily="18" charset="0"/>
              </a:rPr>
              <a:t>Interruptions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Goudy Old Style" pitchFamily="18" charset="0"/>
              </a:rPr>
              <a:t>Explanatory Phrases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Goudy Old Style" pitchFamily="18" charset="0"/>
              </a:rPr>
              <a:t>Appositives</a:t>
            </a:r>
            <a:endParaRPr lang="en-US" sz="2000" b="1" dirty="0" smtClean="0">
              <a:latin typeface="Goudy Old Style" pitchFamily="18" charset="0"/>
            </a:endParaRPr>
          </a:p>
          <a:p>
            <a:pPr>
              <a:defRPr/>
            </a:pPr>
            <a:endParaRPr lang="en-US" sz="1800" b="1" dirty="0" smtClean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sz="1800" b="1" dirty="0">
              <a:solidFill>
                <a:schemeClr val="bg1"/>
              </a:solidFill>
              <a:latin typeface="Goudy Old Style" pitchFamily="18" charset="0"/>
            </a:endParaRP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2189" y="73917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latin typeface="Goudy Old Style" pitchFamily="18" charset="0"/>
              </a:rPr>
              <a:t>Sentence Unit </a:t>
            </a:r>
            <a:r>
              <a:rPr lang="en-US" sz="2400" b="1" dirty="0" smtClean="0">
                <a:latin typeface="Goudy Old Style" pitchFamily="18" charset="0"/>
              </a:rPr>
              <a:t>III</a:t>
            </a:r>
            <a:endParaRPr lang="en-US" sz="2400" b="1" dirty="0">
              <a:latin typeface="Goudy Old Style" pitchFamily="18" charset="0"/>
            </a:endParaRPr>
          </a:p>
          <a:p>
            <a:pPr algn="ctr">
              <a:defRPr/>
            </a:pPr>
            <a:r>
              <a:rPr lang="en-US" b="1" dirty="0">
                <a:latin typeface="Goudy Old Style" pitchFamily="18" charset="0"/>
              </a:rPr>
              <a:t>Punctuation and  Grammar</a:t>
            </a:r>
          </a:p>
          <a:p>
            <a:pPr algn="ctr">
              <a:defRPr/>
            </a:pPr>
            <a:r>
              <a:rPr lang="en-US" b="1" dirty="0">
                <a:latin typeface="Goudy Old Style" pitchFamily="18" charset="0"/>
              </a:rPr>
              <a:t> Rhythm and Flow</a:t>
            </a:r>
          </a:p>
          <a:p>
            <a:pPr algn="ctr">
              <a:defRPr/>
            </a:pPr>
            <a:r>
              <a:rPr lang="en-US" b="1" dirty="0">
                <a:latin typeface="Goudy Old Style" pitchFamily="18" charset="0"/>
              </a:rPr>
              <a:t>Varying Sentence Structure for Meaning</a:t>
            </a:r>
          </a:p>
        </p:txBody>
      </p:sp>
    </p:spTree>
    <p:extLst>
      <p:ext uri="{BB962C8B-B14F-4D97-AF65-F5344CB8AC3E}">
        <p14:creationId xmlns:p14="http://schemas.microsoft.com/office/powerpoint/2010/main" val="3597996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335280" y="6109772"/>
            <a:ext cx="5029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>
                <a:latin typeface="Goudy Old Style" panose="02020502050305020303" pitchFamily="18" charset="0"/>
              </a:rPr>
              <a:t>Name: _____________________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76200"/>
            <a:ext cx="4800600" cy="3262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The Comma: 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Punctuation and  Grammar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 Rhythm and Flow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Part I</a:t>
            </a:r>
          </a:p>
          <a:p>
            <a:pPr algn="ctr">
              <a:defRPr/>
            </a:pPr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bg1"/>
                </a:solidFill>
                <a:latin typeface="Goudy Old Style" pitchFamily="18" charset="0"/>
              </a:rPr>
              <a:t>Items</a:t>
            </a:r>
            <a:r>
              <a:rPr lang="en-US" sz="1800" b="1" dirty="0" smtClean="0">
                <a:solidFill>
                  <a:schemeClr val="bg1"/>
                </a:solidFill>
                <a:latin typeface="Goudy Old Style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in a Series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Compound Sentences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Interjections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Words at the Beginning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Introductory Phrases and Clauses</a:t>
            </a: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</p:txBody>
      </p:sp>
      <p:pic>
        <p:nvPicPr>
          <p:cNvPr id="5" name="Picture 4" descr="http://ih1.redbubble.net/image.14635443.3058/sticker,375x360.u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245" y="2209800"/>
            <a:ext cx="4678743" cy="558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449728"/>
            <a:ext cx="585216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latin typeface="Goudy Old Style" pitchFamily="18" charset="0"/>
              </a:rPr>
              <a:t>Sentence </a:t>
            </a:r>
            <a:r>
              <a:rPr lang="en-US" sz="2400" b="1" dirty="0">
                <a:latin typeface="Goudy Old Style" pitchFamily="18" charset="0"/>
              </a:rPr>
              <a:t>Unit III</a:t>
            </a:r>
          </a:p>
          <a:p>
            <a:pPr algn="ctr">
              <a:defRPr/>
            </a:pPr>
            <a:r>
              <a:rPr lang="en-US" sz="2400" b="1" dirty="0">
                <a:latin typeface="Goudy Old Style" pitchFamily="18" charset="0"/>
              </a:rPr>
              <a:t>Punctuation and  Grammar</a:t>
            </a:r>
          </a:p>
          <a:p>
            <a:pPr algn="ctr">
              <a:defRPr/>
            </a:pPr>
            <a:r>
              <a:rPr lang="en-US" sz="2400" b="1" dirty="0">
                <a:latin typeface="Goudy Old Style" pitchFamily="18" charset="0"/>
              </a:rPr>
              <a:t> Rhythm and Flow</a:t>
            </a:r>
          </a:p>
          <a:p>
            <a:pPr algn="ctr">
              <a:defRPr/>
            </a:pPr>
            <a:r>
              <a:rPr lang="en-US" sz="2400" b="1" dirty="0">
                <a:latin typeface="Goudy Old Style" pitchFamily="18" charset="0"/>
              </a:rPr>
              <a:t>Varying Sentence Structure for Meaning</a:t>
            </a:r>
          </a:p>
          <a:p>
            <a:pPr algn="ctr">
              <a:defRPr/>
            </a:pPr>
            <a:endParaRPr lang="en-US" sz="2400" b="1" dirty="0">
              <a:latin typeface="Goudy Old Style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b="1" dirty="0">
                <a:latin typeface="Goudy Old Style" pitchFamily="18" charset="0"/>
              </a:rPr>
              <a:t>Introductory Phrases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b="1" dirty="0">
                <a:latin typeface="Goudy Old Style" pitchFamily="18" charset="0"/>
              </a:rPr>
              <a:t>Introductory Clauses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b="1" dirty="0">
                <a:latin typeface="Goudy Old Style" pitchFamily="18" charset="0"/>
              </a:rPr>
              <a:t>Interruptions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b="1" dirty="0">
                <a:latin typeface="Goudy Old Style" pitchFamily="18" charset="0"/>
              </a:rPr>
              <a:t>Explanatory Phrases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b="1" dirty="0">
                <a:latin typeface="Goudy Old Style" pitchFamily="18" charset="0"/>
              </a:rPr>
              <a:t>Appositives</a:t>
            </a:r>
          </a:p>
          <a:p>
            <a:pPr>
              <a:defRPr/>
            </a:pPr>
            <a:endParaRPr lang="en-US" b="1" dirty="0"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18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4"/>
          <p:cNvSpPr>
            <a:spLocks noChangeArrowheads="1"/>
          </p:cNvSpPr>
          <p:nvPr/>
        </p:nvSpPr>
        <p:spPr bwMode="auto">
          <a:xfrm>
            <a:off x="2362200" y="115888"/>
            <a:ext cx="4038600" cy="35814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Students will understand that using 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commas will allow them to vary sentence 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Goudy Old Style" pitchFamily="18" charset="0"/>
              </a:rPr>
              <a:t>structure in their writing.</a:t>
            </a:r>
          </a:p>
        </p:txBody>
      </p:sp>
      <p:sp>
        <p:nvSpPr>
          <p:cNvPr id="5123" name="Oval 7"/>
          <p:cNvSpPr>
            <a:spLocks noChangeArrowheads="1"/>
          </p:cNvSpPr>
          <p:nvPr/>
        </p:nvSpPr>
        <p:spPr bwMode="auto">
          <a:xfrm>
            <a:off x="152400" y="3124200"/>
            <a:ext cx="4038600" cy="35052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Students will understand that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the comma allows the reader to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judge rhythm, direction, pace,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and flow of writing.</a:t>
            </a:r>
          </a:p>
        </p:txBody>
      </p:sp>
      <p:sp>
        <p:nvSpPr>
          <p:cNvPr id="5124" name="Oval 8"/>
          <p:cNvSpPr>
            <a:spLocks noChangeArrowheads="1"/>
          </p:cNvSpPr>
          <p:nvPr/>
        </p:nvSpPr>
        <p:spPr bwMode="auto">
          <a:xfrm>
            <a:off x="4648200" y="3048000"/>
            <a:ext cx="4343400" cy="35814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Students will understand that the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comma is a useful and necessary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punctuation mark with a wide variety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oudy Old Style" pitchFamily="18" charset="0"/>
              </a:rPr>
              <a:t>of grammatical functions.</a:t>
            </a:r>
          </a:p>
        </p:txBody>
      </p:sp>
    </p:spTree>
    <p:extLst>
      <p:ext uri="{BB962C8B-B14F-4D97-AF65-F5344CB8AC3E}">
        <p14:creationId xmlns:p14="http://schemas.microsoft.com/office/powerpoint/2010/main" val="25373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4"/>
          <p:cNvSpPr>
            <a:spLocks noChangeArrowheads="1"/>
          </p:cNvSpPr>
          <p:nvPr/>
        </p:nvSpPr>
        <p:spPr bwMode="auto">
          <a:xfrm>
            <a:off x="0" y="-7938"/>
            <a:ext cx="4038600" cy="3581401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How do </a:t>
            </a:r>
            <a:r>
              <a:rPr lang="en-US" b="1" dirty="0" smtClean="0">
                <a:solidFill>
                  <a:schemeClr val="bg1"/>
                </a:solidFill>
                <a:latin typeface="Goudy Old Style" pitchFamily="18" charset="0"/>
              </a:rPr>
              <a:t>writers </a:t>
            </a:r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vary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sentence structure? </a:t>
            </a:r>
          </a:p>
          <a:p>
            <a:pPr algn="ctr"/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</p:txBody>
      </p:sp>
      <p:sp>
        <p:nvSpPr>
          <p:cNvPr id="6147" name="Oval 7"/>
          <p:cNvSpPr>
            <a:spLocks noChangeArrowheads="1"/>
          </p:cNvSpPr>
          <p:nvPr/>
        </p:nvSpPr>
        <p:spPr bwMode="auto">
          <a:xfrm>
            <a:off x="152400" y="3573463"/>
            <a:ext cx="3886200" cy="3284537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How does the comma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 allow readers to  judge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rhythm, direction, pace,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and flow of writing?</a:t>
            </a:r>
          </a:p>
        </p:txBody>
      </p:sp>
      <p:sp>
        <p:nvSpPr>
          <p:cNvPr id="6148" name="Oval 8"/>
          <p:cNvSpPr>
            <a:spLocks noChangeArrowheads="1"/>
          </p:cNvSpPr>
          <p:nvPr/>
        </p:nvSpPr>
        <p:spPr bwMode="auto">
          <a:xfrm>
            <a:off x="4648200" y="3581400"/>
            <a:ext cx="4191000" cy="32766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Why is the comma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such  a useful and necessary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punctuation mark?  </a:t>
            </a:r>
          </a:p>
          <a:p>
            <a:pPr algn="ctr"/>
            <a:endParaRPr lang="en-US" b="1" dirty="0">
              <a:solidFill>
                <a:schemeClr val="bg1"/>
              </a:solidFill>
              <a:latin typeface="Goudy Old Style" pitchFamily="18" charset="0"/>
            </a:endParaRPr>
          </a:p>
        </p:txBody>
      </p:sp>
      <p:sp>
        <p:nvSpPr>
          <p:cNvPr id="6149" name="Oval 7"/>
          <p:cNvSpPr>
            <a:spLocks noChangeArrowheads="1"/>
          </p:cNvSpPr>
          <p:nvPr/>
        </p:nvSpPr>
        <p:spPr bwMode="auto">
          <a:xfrm>
            <a:off x="4572000" y="-44450"/>
            <a:ext cx="4267200" cy="362585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How can I use commas to create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Goudy Old Style" pitchFamily="18" charset="0"/>
              </a:rPr>
              <a:t>more interesting sentences?</a:t>
            </a:r>
          </a:p>
        </p:txBody>
      </p:sp>
    </p:spTree>
    <p:extLst>
      <p:ext uri="{BB962C8B-B14F-4D97-AF65-F5344CB8AC3E}">
        <p14:creationId xmlns:p14="http://schemas.microsoft.com/office/powerpoint/2010/main" val="406958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4297362"/>
          </a:xfrm>
        </p:spPr>
        <p:txBody>
          <a:bodyPr/>
          <a:lstStyle/>
          <a:p>
            <a:pPr eaLnBrk="1" hangingPunct="1"/>
            <a:r>
              <a:rPr lang="en-US" sz="9600" dirty="0" smtClean="0"/>
              <a:t>Introductory Phrases</a:t>
            </a:r>
            <a:br>
              <a:rPr lang="en-US" sz="96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600" b="1" dirty="0" smtClean="0"/>
              <a:t>During </a:t>
            </a:r>
            <a:r>
              <a:rPr lang="en-US" sz="1600" b="1" dirty="0" smtClean="0"/>
              <a:t>the season, I use two separate hockey sticks.</a:t>
            </a:r>
            <a:br>
              <a:rPr lang="en-US" sz="16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endParaRPr lang="en-US" sz="1600" dirty="0" smtClean="0"/>
          </a:p>
        </p:txBody>
      </p:sp>
      <p:sp>
        <p:nvSpPr>
          <p:cNvPr id="64515" name="TextBox 2"/>
          <p:cNvSpPr txBox="1">
            <a:spLocks noChangeArrowheads="1"/>
          </p:cNvSpPr>
          <p:nvPr/>
        </p:nvSpPr>
        <p:spPr bwMode="auto">
          <a:xfrm>
            <a:off x="209550" y="5410200"/>
            <a:ext cx="5029200" cy="83026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Rule</a:t>
            </a:r>
          </a:p>
          <a:p>
            <a:pPr eaLnBrk="1" hangingPunct="1"/>
            <a:r>
              <a:rPr lang="en-US" sz="1600" dirty="0"/>
              <a:t>Use a comma to separate a long phrase that comes before the main part of a sentence.</a:t>
            </a:r>
          </a:p>
        </p:txBody>
      </p:sp>
    </p:spTree>
    <p:extLst>
      <p:ext uri="{BB962C8B-B14F-4D97-AF65-F5344CB8AC3E}">
        <p14:creationId xmlns:p14="http://schemas.microsoft.com/office/powerpoint/2010/main" val="218897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4267200"/>
            <a:ext cx="2897188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987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611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8800" dirty="0" smtClean="0"/>
              <a:t>What is a Phrase?</a:t>
            </a:r>
          </a:p>
        </p:txBody>
      </p:sp>
      <p:sp>
        <p:nvSpPr>
          <p:cNvPr id="79876" name="TextBox 1"/>
          <p:cNvSpPr txBox="1">
            <a:spLocks noChangeArrowheads="1"/>
          </p:cNvSpPr>
          <p:nvPr/>
        </p:nvSpPr>
        <p:spPr bwMode="auto">
          <a:xfrm>
            <a:off x="608013" y="4267200"/>
            <a:ext cx="7772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During the morning, we worked on skating and passing.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A phrase is a group of related words. Phrases cannot stand alone as </a:t>
            </a:r>
            <a:r>
              <a:rPr lang="en-US" dirty="0" smtClean="0"/>
              <a:t>sentences. </a:t>
            </a:r>
            <a:r>
              <a:rPr lang="en-US" dirty="0"/>
              <a:t>They do not </a:t>
            </a:r>
            <a:r>
              <a:rPr lang="en-US" dirty="0" smtClean="0"/>
              <a:t>have a </a:t>
            </a:r>
            <a:r>
              <a:rPr lang="en-US" dirty="0"/>
              <a:t>subject and a predicate. </a:t>
            </a:r>
          </a:p>
        </p:txBody>
      </p:sp>
    </p:spTree>
    <p:extLst>
      <p:ext uri="{BB962C8B-B14F-4D97-AF65-F5344CB8AC3E}">
        <p14:creationId xmlns:p14="http://schemas.microsoft.com/office/powerpoint/2010/main" val="279235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Introductory Phrases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448943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In fact, the planet Mars glows red on a clear night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latin typeface="Calibri"/>
                <a:ea typeface="Calibri"/>
                <a:cs typeface="Times New Roman"/>
              </a:rPr>
              <a:t>During the track meet, </a:t>
            </a:r>
            <a:r>
              <a:rPr lang="en-US" sz="1600" b="1" dirty="0">
                <a:latin typeface="Calibri"/>
                <a:ea typeface="Calibri"/>
                <a:cs typeface="Times New Roman"/>
              </a:rPr>
              <a:t>Mike lost his 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sweatshirt.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latin typeface="Calibri"/>
                <a:ea typeface="Calibri"/>
                <a:cs typeface="Times New Roman"/>
              </a:rPr>
              <a:t>After a break, </a:t>
            </a:r>
            <a:r>
              <a:rPr lang="en-US" sz="1600" b="1" dirty="0">
                <a:latin typeface="Calibri"/>
                <a:ea typeface="Calibri"/>
                <a:cs typeface="Times New Roman"/>
              </a:rPr>
              <a:t>the runner continued on with his marathon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Before leaving for school, Martha decided to go to the gym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In the morning, Annie woke from a deep sleep with an urge to eat cereal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Between March and April, the little boy grew three inches.</a:t>
            </a:r>
            <a:endParaRPr lang="en-US" sz="16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62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58775" y="533400"/>
            <a:ext cx="8458200" cy="2620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000" dirty="0" smtClean="0"/>
              <a:t>Introductory Phrases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endParaRPr lang="en-US" sz="1600" dirty="0" smtClean="0"/>
          </a:p>
        </p:txBody>
      </p:sp>
      <p:sp>
        <p:nvSpPr>
          <p:cNvPr id="65539" name="TextBox 3"/>
          <p:cNvSpPr txBox="1">
            <a:spLocks noChangeArrowheads="1"/>
          </p:cNvSpPr>
          <p:nvPr/>
        </p:nvSpPr>
        <p:spPr bwMode="auto">
          <a:xfrm>
            <a:off x="201613" y="2438400"/>
            <a:ext cx="8774112" cy="206216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found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196850" y="4724400"/>
            <a:ext cx="8775700" cy="206216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wrote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058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4754562"/>
          </a:xfrm>
        </p:spPr>
        <p:txBody>
          <a:bodyPr/>
          <a:lstStyle/>
          <a:p>
            <a:pPr eaLnBrk="1" hangingPunct="1"/>
            <a:r>
              <a:rPr lang="en-US" sz="9600" dirty="0" smtClean="0"/>
              <a:t>Introductory Clauses</a:t>
            </a:r>
            <a:br>
              <a:rPr lang="en-US" sz="9600" dirty="0" smtClean="0"/>
            </a:b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smtClean="0"/>
              <a:t/>
            </a:r>
            <a:br>
              <a:rPr lang="en-US" sz="1400" b="1" smtClean="0"/>
            </a:br>
            <a:r>
              <a:rPr lang="en-US" sz="1600" b="1" smtClean="0"/>
              <a:t>   </a:t>
            </a:r>
            <a:r>
              <a:rPr lang="en-US" sz="1600" b="1" dirty="0" smtClean="0"/>
              <a:t>Although I asked for new skates for my birthday, I only got new socks</a:t>
            </a:r>
            <a:r>
              <a:rPr lang="en-US" sz="1600" dirty="0" smtClean="0"/>
              <a:t>.</a:t>
            </a:r>
          </a:p>
        </p:txBody>
      </p:sp>
      <p:sp>
        <p:nvSpPr>
          <p:cNvPr id="66563" name="TextBox 2"/>
          <p:cNvSpPr txBox="1">
            <a:spLocks noChangeArrowheads="1"/>
          </p:cNvSpPr>
          <p:nvPr/>
        </p:nvSpPr>
        <p:spPr bwMode="auto">
          <a:xfrm>
            <a:off x="209550" y="5562600"/>
            <a:ext cx="5029200" cy="83026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Rule</a:t>
            </a:r>
          </a:p>
          <a:p>
            <a:pPr eaLnBrk="1" hangingPunct="1"/>
            <a:r>
              <a:rPr lang="en-US" sz="1600" dirty="0"/>
              <a:t>Use a comma to separate a </a:t>
            </a:r>
            <a:r>
              <a:rPr lang="en-US" sz="1600" dirty="0" smtClean="0"/>
              <a:t>dependent clause </a:t>
            </a:r>
            <a:r>
              <a:rPr lang="en-US" sz="1600" dirty="0"/>
              <a:t>that comes before the main part of a sentence.</a:t>
            </a:r>
          </a:p>
        </p:txBody>
      </p:sp>
    </p:spTree>
    <p:extLst>
      <p:ext uri="{BB962C8B-B14F-4D97-AF65-F5344CB8AC3E}">
        <p14:creationId xmlns:p14="http://schemas.microsoft.com/office/powerpoint/2010/main" val="38306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962400"/>
            <a:ext cx="5486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089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97362"/>
          </a:xfrm>
        </p:spPr>
        <p:txBody>
          <a:bodyPr/>
          <a:lstStyle/>
          <a:p>
            <a:pPr eaLnBrk="1" hangingPunct="1"/>
            <a:r>
              <a:rPr lang="en-US" sz="9600" dirty="0" smtClean="0"/>
              <a:t>Dependent</a:t>
            </a:r>
            <a:br>
              <a:rPr lang="en-US" sz="9600" dirty="0" smtClean="0"/>
            </a:br>
            <a:r>
              <a:rPr lang="en-US" sz="9600" dirty="0" smtClean="0"/>
              <a:t>Clause</a:t>
            </a:r>
            <a:endParaRPr lang="en-US" dirty="0" smtClean="0"/>
          </a:p>
        </p:txBody>
      </p:sp>
      <p:sp>
        <p:nvSpPr>
          <p:cNvPr id="80900" name="TextBox 1"/>
          <p:cNvSpPr txBox="1">
            <a:spLocks noChangeArrowheads="1"/>
          </p:cNvSpPr>
          <p:nvPr/>
        </p:nvSpPr>
        <p:spPr bwMode="auto">
          <a:xfrm>
            <a:off x="457200" y="3810000"/>
            <a:ext cx="86868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sz="2000" b="1" dirty="0"/>
          </a:p>
          <a:p>
            <a:pPr eaLnBrk="1" hangingPunct="1"/>
            <a:r>
              <a:rPr lang="en-US" sz="2000" b="1" dirty="0"/>
              <a:t>Although I practiced my slap shot for hours, I still needed more work.</a:t>
            </a:r>
          </a:p>
          <a:p>
            <a:pPr eaLnBrk="1" hangingPunct="1"/>
            <a:endParaRPr lang="en-US" sz="2000" b="1" dirty="0"/>
          </a:p>
          <a:p>
            <a:pPr eaLnBrk="1" hangingPunct="1"/>
            <a:endParaRPr lang="en-US" sz="2000" b="1" dirty="0"/>
          </a:p>
          <a:p>
            <a:pPr eaLnBrk="1" hangingPunct="1"/>
            <a:endParaRPr lang="en-US" sz="2000" b="1" dirty="0"/>
          </a:p>
          <a:p>
            <a:pPr eaLnBrk="1" hangingPunct="1"/>
            <a:endParaRPr lang="en-US" sz="2000" b="1" dirty="0"/>
          </a:p>
          <a:p>
            <a:pPr eaLnBrk="1" hangingPunct="1"/>
            <a:r>
              <a:rPr lang="en-US" sz="2000" b="1" dirty="0"/>
              <a:t>A dependent clause is a group of words that has a subject and a predicate but does not express a complete thought. It cannot stand alone as a sentence.</a:t>
            </a:r>
          </a:p>
        </p:txBody>
      </p:sp>
    </p:spTree>
    <p:extLst>
      <p:ext uri="{BB962C8B-B14F-4D97-AF65-F5344CB8AC3E}">
        <p14:creationId xmlns:p14="http://schemas.microsoft.com/office/powerpoint/2010/main" val="7075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Introductory Clauses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371600"/>
            <a:ext cx="8775700" cy="531222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With sweat pouring down his face, the point-guard stepped up to the free-throw line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Although I was tired, I finished the paper by the 6:00 A.M. deadline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As the man was walking into the store, he came face-to-face with his childhood sweetheart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Because the rain was torrential, the day’s Little League games were postponed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Grabbing her umbrella, Kate raced out of the house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Before the curtain fell, the actors bowed. </a:t>
            </a:r>
            <a:endParaRPr lang="en-US" sz="1600" b="1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alibri"/>
                <a:ea typeface="Calibri"/>
                <a:cs typeface="Times New Roman"/>
              </a:rPr>
              <a:t>If the next two nights are sellouts, the play will be extended.</a:t>
            </a:r>
            <a:endParaRPr lang="en-US" sz="16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645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58775" y="152400"/>
            <a:ext cx="8458200" cy="2468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000" dirty="0" smtClean="0"/>
              <a:t>Introductory Clauses</a:t>
            </a:r>
          </a:p>
        </p:txBody>
      </p:sp>
      <p:sp>
        <p:nvSpPr>
          <p:cNvPr id="67587" name="TextBox 3"/>
          <p:cNvSpPr txBox="1">
            <a:spLocks noChangeArrowheads="1"/>
          </p:cNvSpPr>
          <p:nvPr/>
        </p:nvSpPr>
        <p:spPr bwMode="auto">
          <a:xfrm>
            <a:off x="215900" y="2514600"/>
            <a:ext cx="8775700" cy="206216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found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215900" y="4703763"/>
            <a:ext cx="8775700" cy="206216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wrote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8899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990601"/>
            <a:ext cx="8229600" cy="121919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000" dirty="0" smtClean="0"/>
              <a:t>Interruptions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9600" dirty="0" smtClean="0"/>
              <a:t/>
            </a:r>
            <a:br>
              <a:rPr lang="en-US" sz="9600" dirty="0" smtClean="0"/>
            </a:br>
            <a:endParaRPr lang="en-US" sz="1600" b="1" dirty="0" smtClean="0"/>
          </a:p>
        </p:txBody>
      </p:sp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1371600" y="1447800"/>
            <a:ext cx="6324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b="1" dirty="0">
                <a:latin typeface="Calibri" pitchFamily="34" charset="0"/>
                <a:cs typeface="Calibri" pitchFamily="34" charset="0"/>
              </a:rPr>
              <a:t>Aunt Roselyn, of course, would not wear the parrot costume.</a:t>
            </a:r>
          </a:p>
          <a:p>
            <a:pPr eaLnBrk="1" hangingPunct="1"/>
            <a:endParaRPr lang="en-US" sz="1800" b="1" dirty="0" smtClean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George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, therefore, had to leave the drugstore in a hurry.</a:t>
            </a:r>
          </a:p>
        </p:txBody>
      </p:sp>
      <p:sp>
        <p:nvSpPr>
          <p:cNvPr id="59396" name="TextBox 3"/>
          <p:cNvSpPr txBox="1">
            <a:spLocks noChangeArrowheads="1"/>
          </p:cNvSpPr>
          <p:nvPr/>
        </p:nvSpPr>
        <p:spPr bwMode="auto">
          <a:xfrm>
            <a:off x="381000" y="2371130"/>
            <a:ext cx="7620000" cy="280076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Rule</a:t>
            </a:r>
          </a:p>
          <a:p>
            <a:pPr eaLnBrk="1" hangingPunct="1"/>
            <a:r>
              <a:rPr lang="en-US" sz="1600" dirty="0" smtClean="0"/>
              <a:t>Use commas to set off a word, phrase, or clause that interrupts the main part of a sentence.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 smtClean="0"/>
              <a:t>Words or phrases that you can use to interrupt main thoughts: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/>
              <a:t>f</a:t>
            </a:r>
            <a:r>
              <a:rPr lang="en-US" sz="1600" dirty="0" smtClean="0"/>
              <a:t>or example</a:t>
            </a:r>
            <a:r>
              <a:rPr lang="en-US" sz="1600" dirty="0"/>
              <a:t>	</a:t>
            </a:r>
            <a:r>
              <a:rPr lang="en-US" sz="1600" dirty="0" smtClean="0"/>
              <a:t>	to be sure			moreover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/>
              <a:t>h</a:t>
            </a:r>
            <a:r>
              <a:rPr lang="en-US" sz="1600" dirty="0" smtClean="0"/>
              <a:t>owever			as a matter of fact		in fact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/>
              <a:t>o</a:t>
            </a:r>
            <a:r>
              <a:rPr lang="en-US" sz="1600" dirty="0" smtClean="0"/>
              <a:t>f course			therefore			specifically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09550" y="5410200"/>
            <a:ext cx="8705850" cy="107721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 smtClean="0"/>
              <a:t>Tests</a:t>
            </a:r>
            <a:endParaRPr lang="en-US" sz="1600" dirty="0"/>
          </a:p>
          <a:p>
            <a:pPr eaLnBrk="1" hangingPunct="1"/>
            <a:r>
              <a:rPr lang="en-US" sz="1600" dirty="0" smtClean="0"/>
              <a:t>1.  Take out the word or phrase. The meaning of the sentence should not change.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 smtClean="0"/>
              <a:t>2.   Move the word or phrase to another part of the sentence. The meaning should not change.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6895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1524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Interruptions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371600"/>
            <a:ext cx="8775700" cy="255454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dirty="0"/>
              <a:t>She will, however, be the best possible choice for the position</a:t>
            </a:r>
            <a:r>
              <a:rPr lang="en-US" sz="1600" b="1" dirty="0" smtClean="0"/>
              <a:t>.</a:t>
            </a:r>
          </a:p>
          <a:p>
            <a:endParaRPr lang="en-US" sz="1600" b="1" dirty="0"/>
          </a:p>
          <a:p>
            <a:r>
              <a:rPr lang="en-US" sz="1600" b="1" dirty="0"/>
              <a:t> </a:t>
            </a:r>
          </a:p>
          <a:p>
            <a:r>
              <a:rPr lang="en-US" sz="1600" b="1" dirty="0"/>
              <a:t>Your brother, for example, might want to get trained in a new field</a:t>
            </a:r>
            <a:r>
              <a:rPr lang="en-US" sz="1600" b="1" dirty="0" smtClean="0"/>
              <a:t>.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I am, as a matter of fact, enrolling in a new course this semester</a:t>
            </a:r>
            <a:r>
              <a:rPr lang="en-US" sz="1600" b="1" dirty="0" smtClean="0"/>
              <a:t>.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The </a:t>
            </a:r>
            <a:r>
              <a:rPr lang="en-US" sz="1600" b="1" dirty="0" smtClean="0"/>
              <a:t>university</a:t>
            </a:r>
            <a:r>
              <a:rPr lang="en-US" sz="1600" b="1" dirty="0"/>
              <a:t>, in fact, is offering courses </a:t>
            </a:r>
            <a:r>
              <a:rPr lang="en-US" sz="1600" b="1" dirty="0" smtClean="0"/>
              <a:t>for kids </a:t>
            </a:r>
            <a:r>
              <a:rPr lang="en-US" sz="1600" b="1" dirty="0"/>
              <a:t>your age.</a:t>
            </a:r>
          </a:p>
        </p:txBody>
      </p:sp>
    </p:spTree>
    <p:extLst>
      <p:ext uri="{BB962C8B-B14F-4D97-AF65-F5344CB8AC3E}">
        <p14:creationId xmlns:p14="http://schemas.microsoft.com/office/powerpoint/2010/main" val="28645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44475" y="233363"/>
            <a:ext cx="8610600" cy="10620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600" dirty="0" smtClean="0"/>
              <a:t>Interruptions</a:t>
            </a:r>
            <a:endParaRPr lang="en-US" sz="6600" dirty="0" smtClean="0"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44475" y="1752600"/>
            <a:ext cx="8775700" cy="206210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</a:t>
            </a:r>
            <a:r>
              <a:rPr lang="en-US" sz="1600" dirty="0" smtClean="0"/>
              <a:t>found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201613" y="4503738"/>
            <a:ext cx="8775700" cy="206216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wrote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4297362"/>
          </a:xfrm>
        </p:spPr>
        <p:txBody>
          <a:bodyPr/>
          <a:lstStyle/>
          <a:p>
            <a:pPr eaLnBrk="1" hangingPunct="1"/>
            <a:r>
              <a:rPr lang="en-US" sz="9600" dirty="0" smtClean="0"/>
              <a:t>Explanatory Phrases</a:t>
            </a:r>
            <a:br>
              <a:rPr lang="en-US" sz="96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600" b="1" dirty="0" smtClean="0"/>
              <a:t>Timothy, who lives in New York, has his own ice cream company.</a:t>
            </a:r>
            <a:br>
              <a:rPr lang="en-US" sz="16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endParaRPr lang="en-US" sz="1600" dirty="0" smtClean="0"/>
          </a:p>
        </p:txBody>
      </p:sp>
      <p:sp>
        <p:nvSpPr>
          <p:cNvPr id="64515" name="TextBox 2"/>
          <p:cNvSpPr txBox="1">
            <a:spLocks noChangeArrowheads="1"/>
          </p:cNvSpPr>
          <p:nvPr/>
        </p:nvSpPr>
        <p:spPr bwMode="auto">
          <a:xfrm>
            <a:off x="209550" y="5410200"/>
            <a:ext cx="7105650" cy="1323439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Rule</a:t>
            </a:r>
          </a:p>
          <a:p>
            <a:pPr eaLnBrk="1" hangingPunct="1"/>
            <a:r>
              <a:rPr lang="en-US" sz="1600" dirty="0" smtClean="0"/>
              <a:t>Use a comma to set off an explanatory phrase from the rest of the sentence. (</a:t>
            </a:r>
            <a:r>
              <a:rPr lang="en-US" sz="1600" i="1" dirty="0" smtClean="0"/>
              <a:t>Explanatory</a:t>
            </a:r>
            <a:r>
              <a:rPr lang="en-US" sz="1600" dirty="0" smtClean="0"/>
              <a:t> means helping to explain.) 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dirty="0" smtClean="0"/>
              <a:t>Ex:   Sebastian, back from his visit to Florida, told us all about the trip.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008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Explanatory Phrases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255454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dirty="0"/>
              <a:t>This new car, according to the latest government reports, rates high on stability</a:t>
            </a:r>
            <a:r>
              <a:rPr lang="en-US" sz="1600" b="1" dirty="0" smtClean="0"/>
              <a:t>.</a:t>
            </a:r>
          </a:p>
          <a:p>
            <a:endParaRPr lang="en-US" sz="1600" b="1" dirty="0" smtClean="0"/>
          </a:p>
          <a:p>
            <a:endParaRPr lang="en-US" sz="1600" b="1" dirty="0"/>
          </a:p>
          <a:p>
            <a:r>
              <a:rPr lang="en-US" sz="1600" b="1" dirty="0"/>
              <a:t>Joe Hill, who sits next to me in class, is a good writer</a:t>
            </a:r>
            <a:r>
              <a:rPr lang="en-US" sz="1600" b="1" dirty="0" smtClean="0"/>
              <a:t>.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Mark Griffin, who lives in New York City, specializes in writing</a:t>
            </a:r>
            <a:r>
              <a:rPr lang="en-US" sz="1600" b="1" dirty="0" smtClean="0"/>
              <a:t>.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The author, who likes to vacation in Miami, visits our school each year.</a:t>
            </a:r>
          </a:p>
        </p:txBody>
      </p:sp>
    </p:spTree>
    <p:extLst>
      <p:ext uri="{BB962C8B-B14F-4D97-AF65-F5344CB8AC3E}">
        <p14:creationId xmlns:p14="http://schemas.microsoft.com/office/powerpoint/2010/main" val="171698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44475" y="233363"/>
            <a:ext cx="8610600" cy="106203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6000" dirty="0" smtClean="0"/>
              <a:t>Explanatory Phrases</a:t>
            </a:r>
            <a:endParaRPr lang="en-US" sz="6000" dirty="0" smtClean="0"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184150" y="1769470"/>
            <a:ext cx="8775700" cy="230832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</a:t>
            </a:r>
            <a:r>
              <a:rPr lang="en-US" sz="1600" dirty="0" smtClean="0"/>
              <a:t>found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201613" y="4503738"/>
            <a:ext cx="8775700" cy="206216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wrote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313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30163"/>
            <a:ext cx="8229600" cy="4541837"/>
          </a:xfrm>
        </p:spPr>
        <p:txBody>
          <a:bodyPr/>
          <a:lstStyle/>
          <a:p>
            <a:pPr eaLnBrk="1" hangingPunct="1"/>
            <a:r>
              <a:rPr lang="en-US" sz="9600" dirty="0" smtClean="0"/>
              <a:t>Appositives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Jen, the craziest kid in our class, scored the most points.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800" b="1" dirty="0">
                <a:latin typeface="Calibri" pitchFamily="34" charset="0"/>
                <a:cs typeface="Calibri" pitchFamily="34" charset="0"/>
              </a:rPr>
            </a:br>
            <a:endParaRPr lang="en-US" sz="1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114800"/>
            <a:ext cx="8305800" cy="1569660"/>
          </a:xfrm>
          <a:prstGeom prst="rect">
            <a:avLst/>
          </a:prstGeom>
          <a:noFill/>
          <a:ln w="25400" cmpd="sng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/>
              <a:t>Rule</a:t>
            </a:r>
          </a:p>
          <a:p>
            <a:pPr>
              <a:defRPr/>
            </a:pPr>
            <a:r>
              <a:rPr lang="en-US" sz="1600" dirty="0"/>
              <a:t>Use a comma to </a:t>
            </a:r>
            <a:r>
              <a:rPr lang="en-US" sz="1600" dirty="0" smtClean="0"/>
              <a:t>set off appositives. An appositive is a word or phrase that is another way of saying the noun or pronoun before it.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smtClean="0"/>
              <a:t>Mr. O’Neil, our history teacher, says that it is important to understand the U.S. Constitution.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292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079750" y="228600"/>
            <a:ext cx="3048000" cy="1071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/>
              <a:t>Appositive</a:t>
            </a:r>
            <a:r>
              <a:rPr lang="en-US" sz="2400" dirty="0" smtClean="0"/>
              <a:t>s</a:t>
            </a:r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15900" y="1600200"/>
            <a:ext cx="8775700" cy="255454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dirty="0">
                <a:latin typeface="+mn-lt"/>
              </a:rPr>
              <a:t>The book, </a:t>
            </a:r>
            <a:r>
              <a:rPr lang="en-US" sz="1600" b="1" i="1" dirty="0" smtClean="0">
                <a:latin typeface="+mn-lt"/>
              </a:rPr>
              <a:t>A </a:t>
            </a:r>
            <a:r>
              <a:rPr lang="en-US" sz="1600" b="1" i="1" dirty="0">
                <a:latin typeface="+mn-lt"/>
              </a:rPr>
              <a:t>S</a:t>
            </a:r>
            <a:r>
              <a:rPr lang="en-US" sz="1600" b="1" i="1" dirty="0" smtClean="0">
                <a:latin typeface="+mn-lt"/>
              </a:rPr>
              <a:t>tudy </a:t>
            </a:r>
            <a:r>
              <a:rPr lang="en-US" sz="1600" b="1" i="1" dirty="0">
                <a:latin typeface="+mn-lt"/>
              </a:rPr>
              <a:t>of Inuit </a:t>
            </a:r>
            <a:r>
              <a:rPr lang="en-US" sz="1600" b="1" i="1" dirty="0" smtClean="0">
                <a:latin typeface="+mn-lt"/>
              </a:rPr>
              <a:t>Art</a:t>
            </a:r>
            <a:r>
              <a:rPr lang="en-US" sz="1600" b="1" dirty="0">
                <a:latin typeface="+mn-lt"/>
              </a:rPr>
              <a:t>, was impressive on the coffee table. </a:t>
            </a:r>
            <a:endParaRPr lang="en-US" sz="1600" b="1" dirty="0" smtClean="0">
              <a:latin typeface="+mn-lt"/>
            </a:endParaRPr>
          </a:p>
          <a:p>
            <a:endParaRPr lang="en-US" sz="1600" b="1" dirty="0">
              <a:latin typeface="+mn-lt"/>
            </a:endParaRPr>
          </a:p>
          <a:p>
            <a:endParaRPr lang="en-US" sz="1600" b="1" dirty="0">
              <a:latin typeface="+mn-lt"/>
            </a:endParaRPr>
          </a:p>
          <a:p>
            <a:r>
              <a:rPr lang="en-US" sz="1600" b="1" dirty="0" smtClean="0">
                <a:latin typeface="+mn-lt"/>
              </a:rPr>
              <a:t>Jim, the mechanic, </a:t>
            </a:r>
            <a:r>
              <a:rPr lang="en-US" sz="1600" b="1" dirty="0">
                <a:latin typeface="+mn-lt"/>
              </a:rPr>
              <a:t>is the real expert on a car’s performance</a:t>
            </a:r>
            <a:r>
              <a:rPr lang="en-US" sz="1600" b="1" dirty="0" smtClean="0">
                <a:latin typeface="+mn-lt"/>
              </a:rPr>
              <a:t>.</a:t>
            </a:r>
          </a:p>
          <a:p>
            <a:endParaRPr lang="en-US" sz="1600" b="1" dirty="0">
              <a:latin typeface="+mn-lt"/>
            </a:endParaRPr>
          </a:p>
          <a:p>
            <a:endParaRPr lang="en-US" sz="1600" b="1" dirty="0">
              <a:latin typeface="+mn-lt"/>
            </a:endParaRPr>
          </a:p>
          <a:p>
            <a:r>
              <a:rPr lang="en-US" sz="1600" b="1" dirty="0">
                <a:latin typeface="+mn-lt"/>
              </a:rPr>
              <a:t>Mr. Imbriano, our math teacher, took us on three field trips this year</a:t>
            </a:r>
            <a:r>
              <a:rPr lang="en-US" sz="1600" b="1" dirty="0" smtClean="0">
                <a:latin typeface="+mn-lt"/>
              </a:rPr>
              <a:t>.</a:t>
            </a:r>
          </a:p>
          <a:p>
            <a:endParaRPr lang="en-US" sz="1600" b="1" dirty="0">
              <a:latin typeface="+mn-lt"/>
            </a:endParaRPr>
          </a:p>
          <a:p>
            <a:endParaRPr lang="en-US" sz="1600" b="1" dirty="0">
              <a:latin typeface="+mn-lt"/>
            </a:endParaRPr>
          </a:p>
          <a:p>
            <a:r>
              <a:rPr lang="en-US" sz="1600" b="1" dirty="0">
                <a:latin typeface="+mn-lt"/>
              </a:rPr>
              <a:t>Apples, an incredible source of </a:t>
            </a:r>
            <a:r>
              <a:rPr lang="en-US" sz="1600" b="1" dirty="0" smtClean="0">
                <a:latin typeface="+mn-lt"/>
              </a:rPr>
              <a:t>fiber</a:t>
            </a:r>
            <a:r>
              <a:rPr lang="en-US" sz="1600" b="1" dirty="0">
                <a:latin typeface="+mn-lt"/>
              </a:rPr>
              <a:t>, are cheap and easy to find.</a:t>
            </a:r>
          </a:p>
        </p:txBody>
      </p:sp>
    </p:spTree>
    <p:extLst>
      <p:ext uri="{BB962C8B-B14F-4D97-AF65-F5344CB8AC3E}">
        <p14:creationId xmlns:p14="http://schemas.microsoft.com/office/powerpoint/2010/main" val="361842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44475" y="233363"/>
            <a:ext cx="8610600" cy="10620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600" dirty="0" smtClean="0"/>
              <a:t>Appositives</a:t>
            </a:r>
            <a:endParaRPr lang="en-US" sz="6600" dirty="0" smtClean="0"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244475" y="1752600"/>
            <a:ext cx="8775700" cy="206210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</a:t>
            </a:r>
            <a:r>
              <a:rPr lang="en-US" sz="1600" dirty="0" smtClean="0"/>
              <a:t>found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 smtClean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201613" y="4503738"/>
            <a:ext cx="8775700" cy="206216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/>
              <a:t>Three sentences you wrote</a:t>
            </a:r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  <a:p>
            <a:pPr algn="ctr" eaLnBrk="1" hangingPunct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094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36576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3200" dirty="0" smtClean="0"/>
              <a:t>Vary Your Sentence Structure: 		pages 428-438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Commas:  					pages 482-489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Understanding Sentences:   		pages 560-566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i="1" dirty="0"/>
          </a:p>
        </p:txBody>
      </p:sp>
      <p:pic>
        <p:nvPicPr>
          <p:cNvPr id="86019" name="Picture 2" descr="http://www.nexternal.com/rocksolid/images/10-182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"/>
            <a:ext cx="2438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2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21008</TotalTime>
  <Words>930</Words>
  <Application>Microsoft Office PowerPoint</Application>
  <PresentationFormat>On-screen Show (4:3)</PresentationFormat>
  <Paragraphs>227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Goudy Old Style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Introductory Phrases  During the season, I use two separate hockey sticks.   </vt:lpstr>
      <vt:lpstr>What is a Phrase?</vt:lpstr>
      <vt:lpstr>Introductory Phrases</vt:lpstr>
      <vt:lpstr>Introductory Phrases     </vt:lpstr>
      <vt:lpstr>Introductory Clauses       Although I asked for new skates for my birthday, I only got new socks.</vt:lpstr>
      <vt:lpstr>Dependent Clause</vt:lpstr>
      <vt:lpstr>Introductory Clauses</vt:lpstr>
      <vt:lpstr>Introductory Clauses</vt:lpstr>
      <vt:lpstr>Interruptions  </vt:lpstr>
      <vt:lpstr>Interruptions</vt:lpstr>
      <vt:lpstr>Interruptions</vt:lpstr>
      <vt:lpstr>Explanatory Phrases  Timothy, who lives in New York, has his own ice cream company.   </vt:lpstr>
      <vt:lpstr>Explanatory Phrases</vt:lpstr>
      <vt:lpstr>Explanatory Phrases</vt:lpstr>
      <vt:lpstr>Appositives   Jen, the craziest kid in our class, scored the most points. </vt:lpstr>
      <vt:lpstr>Appositives</vt:lpstr>
      <vt:lpstr>Appositives</vt:lpstr>
      <vt:lpstr>  Vary Your Sentence Structure:   pages 428-438  Commas:       pages 482-489  Understanding Sentences:     pages 560-566    </vt:lpstr>
    </vt:vector>
  </TitlesOfParts>
  <Company>Allendale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Akin</dc:creator>
  <cp:lastModifiedBy>Jeffrey Akin</cp:lastModifiedBy>
  <cp:revision>18</cp:revision>
  <cp:lastPrinted>2015-01-08T15:49:22Z</cp:lastPrinted>
  <dcterms:created xsi:type="dcterms:W3CDTF">2012-03-01T18:10:15Z</dcterms:created>
  <dcterms:modified xsi:type="dcterms:W3CDTF">2015-01-08T15:59:03Z</dcterms:modified>
</cp:coreProperties>
</file>